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F5F"/>
    <a:srgbClr val="CCCCFF"/>
    <a:srgbClr val="FFFFCC"/>
    <a:srgbClr val="FFCCCC"/>
    <a:srgbClr val="CC3300"/>
    <a:srgbClr val="FFCC00"/>
    <a:srgbClr val="CCCC00"/>
    <a:srgbClr val="FF9900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8" y="3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4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7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93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27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47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36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4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90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9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2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7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12E95-89DF-445F-A94F-46971F1BD4CE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E86B-CE49-45A5-B361-A9199C52D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8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六角形 71"/>
          <p:cNvSpPr/>
          <p:nvPr/>
        </p:nvSpPr>
        <p:spPr>
          <a:xfrm rot="1800000">
            <a:off x="7942700" y="630029"/>
            <a:ext cx="1899497" cy="1635889"/>
          </a:xfrm>
          <a:prstGeom prst="hexagon">
            <a:avLst>
              <a:gd name="adj" fmla="val 29236"/>
              <a:gd name="vf" fmla="val 115470"/>
            </a:avLst>
          </a:prstGeom>
          <a:solidFill>
            <a:schemeClr val="accent4"/>
          </a:solidFill>
          <a:ln w="38100">
            <a:solidFill>
              <a:schemeClr val="bg1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015827" y="1322929"/>
            <a:ext cx="1583998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・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自己</a:t>
            </a:r>
            <a:r>
              <a: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負担額</a:t>
            </a:r>
          </a:p>
          <a:p>
            <a:pPr algn="ctr">
              <a:lnSpc>
                <a:spcPts val="32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　　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約</a:t>
            </a:r>
            <a:r>
              <a:rPr kumimoji="1" lang="ja-JP" altLang="en-US" sz="40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en-US" altLang="ja-JP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594905"/>
              </p:ext>
            </p:extLst>
          </p:nvPr>
        </p:nvGraphicFramePr>
        <p:xfrm>
          <a:off x="71471" y="110835"/>
          <a:ext cx="9749522" cy="6637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820">
                  <a:extLst>
                    <a:ext uri="{9D8B030D-6E8A-4147-A177-3AD203B41FA5}">
                      <a16:colId xmlns:a16="http://schemas.microsoft.com/office/drawing/2014/main" val="84145380"/>
                    </a:ext>
                  </a:extLst>
                </a:gridCol>
                <a:gridCol w="9086702">
                  <a:extLst>
                    <a:ext uri="{9D8B030D-6E8A-4147-A177-3AD203B41FA5}">
                      <a16:colId xmlns:a16="http://schemas.microsoft.com/office/drawing/2014/main" val="1680801222"/>
                    </a:ext>
                  </a:extLst>
                </a:gridCol>
              </a:tblGrid>
              <a:tr h="545158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bg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　</a:t>
                      </a:r>
                      <a:r>
                        <a:rPr kumimoji="1" lang="ja-JP" alt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○○市</a:t>
                      </a:r>
                      <a:r>
                        <a:rPr kumimoji="1" lang="ja-JP" alt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　</a:t>
                      </a:r>
                      <a:r>
                        <a:rPr kumimoji="1" lang="ja-JP" altLang="en-U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○邸</a:t>
                      </a:r>
                      <a:endParaRPr kumimoji="1" lang="ja-JP" altLang="en-U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29286"/>
                  </a:ext>
                </a:extLst>
              </a:tr>
              <a:tr h="6092429">
                <a:tc>
                  <a:txBody>
                    <a:bodyPr/>
                    <a:lstStyle/>
                    <a:p>
                      <a:endParaRPr kumimoji="1" lang="ja-JP" alt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984258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77215"/>
              </p:ext>
            </p:extLst>
          </p:nvPr>
        </p:nvGraphicFramePr>
        <p:xfrm>
          <a:off x="121944" y="1701589"/>
          <a:ext cx="4767229" cy="10972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532030">
                  <a:extLst>
                    <a:ext uri="{9D8B030D-6E8A-4147-A177-3AD203B41FA5}">
                      <a16:colId xmlns:a16="http://schemas.microsoft.com/office/drawing/2014/main" val="248861878"/>
                    </a:ext>
                  </a:extLst>
                </a:gridCol>
                <a:gridCol w="2235199">
                  <a:extLst>
                    <a:ext uri="{9D8B030D-6E8A-4147-A177-3AD203B41FA5}">
                      <a16:colId xmlns:a16="http://schemas.microsoft.com/office/drawing/2014/main" val="3377305094"/>
                    </a:ext>
                  </a:extLst>
                </a:gridCol>
              </a:tblGrid>
              <a:tr h="217057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耐震</a:t>
                      </a:r>
                      <a:r>
                        <a:rPr kumimoji="1" lang="ja-JP" altLang="en-US" sz="1200" b="1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改修工事費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約○○万円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55711"/>
                  </a:ext>
                </a:extLst>
              </a:tr>
              <a:tr h="217057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耐震改修設計費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約○○万円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496907"/>
                  </a:ext>
                </a:extLst>
              </a:tr>
              <a:tr h="217057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工事年度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202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○年度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35245"/>
                  </a:ext>
                </a:extLst>
              </a:tr>
              <a:tr h="217057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dk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延床面積・築造年・階数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○</a:t>
                      </a:r>
                      <a:r>
                        <a:rPr kumimoji="1" lang="en-US" altLang="ja-JP" sz="12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kumimoji="1" lang="ja-JP" altLang="en-US" sz="12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○㎡・昭和○年・○階建て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274057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536660" y="5072301"/>
            <a:ext cx="4255899" cy="1645755"/>
          </a:xfrm>
          <a:prstGeom prst="rect">
            <a:avLst/>
          </a:prstGeom>
          <a:solidFill>
            <a:srgbClr val="FFFFCC">
              <a:alpha val="4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5536659" y="3083196"/>
            <a:ext cx="4255899" cy="1890474"/>
          </a:xfrm>
          <a:prstGeom prst="rect">
            <a:avLst/>
          </a:prstGeom>
          <a:solidFill>
            <a:srgbClr val="FFCCCC">
              <a:alpha val="4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+mn-ea"/>
              </a:rPr>
              <a:t>　</a:t>
            </a:r>
            <a:endParaRPr kumimoji="1" lang="ja-JP" altLang="en-US" sz="1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1314" y="3144654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【</a:t>
            </a:r>
            <a:r>
              <a:rPr kumimoji="1" lang="ja-JP" altLang="en-US" sz="1400" b="1" dirty="0" smtClean="0">
                <a:latin typeface="+mn-ea"/>
              </a:rPr>
              <a:t>所有者のコメント</a:t>
            </a:r>
            <a:r>
              <a:rPr kumimoji="1" lang="en-US" altLang="ja-JP" sz="1400" b="1" dirty="0" smtClean="0">
                <a:latin typeface="+mn-ea"/>
              </a:rPr>
              <a:t>】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661427" y="5121683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latin typeface="+mn-ea"/>
              </a:rPr>
              <a:t>【</a:t>
            </a:r>
            <a:r>
              <a:rPr kumimoji="1" lang="ja-JP" altLang="en-US" sz="1400" b="1" dirty="0">
                <a:latin typeface="+mn-ea"/>
              </a:rPr>
              <a:t>業者</a:t>
            </a:r>
            <a:r>
              <a:rPr kumimoji="1" lang="ja-JP" altLang="en-US" sz="1400" b="1" dirty="0" smtClean="0">
                <a:latin typeface="+mn-ea"/>
              </a:rPr>
              <a:t>からのコメント</a:t>
            </a:r>
            <a:r>
              <a:rPr kumimoji="1" lang="en-US" altLang="ja-JP" sz="1400" b="1" dirty="0" smtClean="0">
                <a:latin typeface="+mn-ea"/>
              </a:rPr>
              <a:t>】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64823" y="3386945"/>
            <a:ext cx="4116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+mn-ea"/>
              </a:rPr>
              <a:t>　</a:t>
            </a:r>
            <a:r>
              <a:rPr kumimoji="1" lang="ja-JP" altLang="en-US" sz="1200" b="1" dirty="0" smtClean="0">
                <a:latin typeface="+mn-ea"/>
              </a:rPr>
              <a:t>○○○○・・・・・・。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43" name="六角形 42"/>
          <p:cNvSpPr/>
          <p:nvPr/>
        </p:nvSpPr>
        <p:spPr>
          <a:xfrm rot="1800000">
            <a:off x="5796681" y="789428"/>
            <a:ext cx="1597873" cy="1337876"/>
          </a:xfrm>
          <a:prstGeom prst="hexagon">
            <a:avLst>
              <a:gd name="adj" fmla="val 29236"/>
              <a:gd name="vf" fmla="val 115470"/>
            </a:avLst>
          </a:prstGeom>
          <a:solidFill>
            <a:schemeClr val="accent4"/>
          </a:solidFill>
          <a:ln w="38100">
            <a:solidFill>
              <a:schemeClr val="bg1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8054660" y="1295637"/>
            <a:ext cx="1662777" cy="11663"/>
          </a:xfrm>
          <a:prstGeom prst="line">
            <a:avLst/>
          </a:prstGeom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032169" y="721802"/>
            <a:ext cx="114536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総額</a:t>
            </a:r>
            <a: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約</a:t>
            </a:r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143501" y="606434"/>
            <a:ext cx="148617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総額</a:t>
            </a:r>
            <a:endParaRPr kumimoji="1" lang="en-US" altLang="ja-JP" sz="1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約</a:t>
            </a:r>
            <a:r>
              <a:rPr kumimoji="1" lang="ja-JP" altLang="en-US" sz="40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872545" y="1316532"/>
            <a:ext cx="135375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・自己</a:t>
            </a:r>
            <a:r>
              <a: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負担額</a:t>
            </a:r>
          </a:p>
          <a:p>
            <a:pPr algn="ctr">
              <a:lnSpc>
                <a:spcPts val="20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　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約</a:t>
            </a:r>
            <a:r>
              <a:rPr kumimoji="1"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963857" y="1300339"/>
            <a:ext cx="1813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・補助金　</a:t>
            </a:r>
            <a:r>
              <a:rPr kumimoji="1" lang="ja-JP" altLang="en-US" sz="14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○○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32360" y="154447"/>
            <a:ext cx="1685077" cy="30777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低コスト工法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の場合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26203" y="299720"/>
            <a:ext cx="1338828" cy="24622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</a:rPr>
              <a:t>一般的な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工法の場合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215452" y="541900"/>
            <a:ext cx="9266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負担額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六角形 44"/>
          <p:cNvSpPr/>
          <p:nvPr/>
        </p:nvSpPr>
        <p:spPr>
          <a:xfrm rot="1800000">
            <a:off x="11053331" y="1453588"/>
            <a:ext cx="1647910" cy="1392943"/>
          </a:xfrm>
          <a:prstGeom prst="hexagon">
            <a:avLst>
              <a:gd name="adj" fmla="val 29236"/>
              <a:gd name="vf" fmla="val 115470"/>
            </a:avLst>
          </a:prstGeom>
          <a:solidFill>
            <a:schemeClr val="accent4"/>
          </a:solidFill>
          <a:ln w="38100">
            <a:solidFill>
              <a:schemeClr val="bg1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六角形 45"/>
          <p:cNvSpPr/>
          <p:nvPr/>
        </p:nvSpPr>
        <p:spPr>
          <a:xfrm rot="1800000">
            <a:off x="10014698" y="1295763"/>
            <a:ext cx="1165906" cy="985515"/>
          </a:xfrm>
          <a:prstGeom prst="hexagon">
            <a:avLst>
              <a:gd name="adj" fmla="val 29236"/>
              <a:gd name="vf" fmla="val 115470"/>
            </a:avLst>
          </a:prstGeom>
          <a:solidFill>
            <a:schemeClr val="accent4"/>
          </a:solidFill>
          <a:ln w="38100">
            <a:solidFill>
              <a:schemeClr val="bg1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コネクタ 22"/>
          <p:cNvCxnSpPr/>
          <p:nvPr/>
        </p:nvCxnSpPr>
        <p:spPr>
          <a:xfrm>
            <a:off x="10097291" y="1788520"/>
            <a:ext cx="1002800" cy="0"/>
          </a:xfrm>
          <a:prstGeom prst="line">
            <a:avLst/>
          </a:prstGeom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11167257" y="2150059"/>
            <a:ext cx="1427194" cy="0"/>
          </a:xfrm>
          <a:prstGeom prst="line">
            <a:avLst/>
          </a:prstGeom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0030259" y="1238796"/>
            <a:ext cx="108887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工期</a:t>
            </a:r>
            <a: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1" lang="en-US" altLang="ja-JP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44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日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0053214" y="1891310"/>
            <a:ext cx="1088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0.33</a:t>
            </a:r>
            <a: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kumimoji="1" lang="en-US" altLang="ja-JP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評点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1111504" y="1538078"/>
            <a:ext cx="1486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25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日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1185912" y="2024820"/>
            <a:ext cx="1382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約</a:t>
            </a:r>
            <a:r>
              <a:rPr kumimoji="1" lang="en-US" altLang="ja-JP" sz="40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12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10369980" y="122675"/>
            <a:ext cx="1483047" cy="21684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6697382" y="2739742"/>
            <a:ext cx="2171700" cy="191579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47250" y="2431827"/>
            <a:ext cx="224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日</a:t>
            </a:r>
            <a:r>
              <a:rPr kumimoji="1" lang="ja-JP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　→　</a:t>
            </a:r>
            <a:r>
              <a:rPr kumimoji="1" lang="ja-JP" altLang="en-US" sz="3200" b="1" dirty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3200" b="1" dirty="0" smtClean="0">
                <a:solidFill>
                  <a:srgbClr val="F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日</a:t>
            </a:r>
            <a:endParaRPr kumimoji="1" lang="en-US" altLang="ja-JP" b="1" dirty="0" smtClean="0">
              <a:solidFill>
                <a:srgbClr val="FF5F5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角丸四角形 60"/>
          <p:cNvSpPr/>
          <p:nvPr/>
        </p:nvSpPr>
        <p:spPr>
          <a:xfrm flipV="1">
            <a:off x="10168773" y="-199648"/>
            <a:ext cx="799718" cy="149022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/>
          <p:nvPr/>
        </p:nvCxnSpPr>
        <p:spPr>
          <a:xfrm rot="16200000" flipH="1">
            <a:off x="10223429" y="2650993"/>
            <a:ext cx="711132" cy="549361"/>
          </a:xfrm>
          <a:prstGeom prst="bentConnector3">
            <a:avLst>
              <a:gd name="adj1" fmla="val 66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 flipV="1">
            <a:off x="7188868" y="2338831"/>
            <a:ext cx="957760" cy="15971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111182" y="2218867"/>
            <a:ext cx="1173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工期短縮！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14869" y="962924"/>
            <a:ext cx="2878153" cy="14616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323" y="775831"/>
            <a:ext cx="60345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○○○○○</a:t>
            </a:r>
            <a:endParaRPr kumimoji="1" lang="en-US" altLang="ja-JP" sz="2200" b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○○○・・・・・</a:t>
            </a:r>
            <a:endParaRPr kumimoji="1" lang="ja-JP" altLang="en-US" sz="22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01" t="9630" r="12101"/>
          <a:stretch/>
        </p:blipFill>
        <p:spPr>
          <a:xfrm>
            <a:off x="10361762" y="4072455"/>
            <a:ext cx="1252057" cy="2099669"/>
          </a:xfrm>
          <a:prstGeom prst="rect">
            <a:avLst/>
          </a:prstGeom>
        </p:spPr>
      </p:pic>
      <p:sp>
        <p:nvSpPr>
          <p:cNvPr id="68" name="テキスト ボックス 67"/>
          <p:cNvSpPr txBox="1"/>
          <p:nvPr/>
        </p:nvSpPr>
        <p:spPr>
          <a:xfrm>
            <a:off x="9940512" y="5648545"/>
            <a:ext cx="24813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④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0181023" y="6181821"/>
            <a:ext cx="2514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/>
              <a:t>⑤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828430" y="1318804"/>
            <a:ext cx="1534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・補助金　</a:t>
            </a:r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万円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4" name="直線コネクタ 73"/>
          <p:cNvCxnSpPr/>
          <p:nvPr/>
        </p:nvCxnSpPr>
        <p:spPr>
          <a:xfrm flipV="1">
            <a:off x="5906272" y="1296226"/>
            <a:ext cx="1393127" cy="16322"/>
          </a:xfrm>
          <a:prstGeom prst="line">
            <a:avLst/>
          </a:prstGeom>
          <a:ln w="381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下矢印 46"/>
          <p:cNvSpPr/>
          <p:nvPr/>
        </p:nvSpPr>
        <p:spPr>
          <a:xfrm rot="16200000">
            <a:off x="7453274" y="1192399"/>
            <a:ext cx="484632" cy="562509"/>
          </a:xfrm>
          <a:prstGeom prst="downArrow">
            <a:avLst/>
          </a:prstGeom>
          <a:ln w="22225">
            <a:solidFill>
              <a:schemeClr val="bg1"/>
            </a:solidFill>
          </a:ln>
          <a:effectLst>
            <a:outerShdw blurRad="88900" sx="102000" sy="102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代替処理 6"/>
          <p:cNvSpPr/>
          <p:nvPr/>
        </p:nvSpPr>
        <p:spPr>
          <a:xfrm>
            <a:off x="4105046" y="158532"/>
            <a:ext cx="1607304" cy="48207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68765" y="292789"/>
            <a:ext cx="1300483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0.</a:t>
            </a:r>
            <a:r>
              <a:rPr kumimoji="1" lang="ja-JP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○→</a:t>
            </a:r>
            <a:r>
              <a:rPr kumimoji="1" lang="en-US" altLang="ja-JP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1.</a:t>
            </a:r>
            <a:r>
              <a:rPr kumimoji="1" lang="ja-JP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○</a:t>
            </a:r>
            <a:endParaRPr kumimoji="1" lang="en-US" altLang="ja-JP" sz="11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042938" y="171379"/>
            <a:ext cx="1173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評点</a:t>
            </a:r>
            <a:r>
              <a:rPr kumimoji="1" lang="en-US" altLang="ja-JP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UP</a:t>
            </a:r>
            <a:r>
              <a:rPr kumimoji="1" lang="ja-JP" altLang="en-US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！</a:t>
            </a:r>
            <a:endParaRPr kumimoji="1" lang="ja-JP" altLang="en-US" sz="1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2723" y="2955186"/>
            <a:ext cx="5213849" cy="368752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36481" y="45872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写真</a:t>
            </a:r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396352" y="5420296"/>
            <a:ext cx="4116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+mn-ea"/>
              </a:rPr>
              <a:t>　</a:t>
            </a:r>
            <a:r>
              <a:rPr kumimoji="1" lang="ja-JP" altLang="en-US" sz="1200" b="1" dirty="0" smtClean="0">
                <a:latin typeface="+mn-ea"/>
              </a:rPr>
              <a:t>○○○○・・・・・・。</a:t>
            </a:r>
            <a:endParaRPr kumimoji="1" lang="ja-JP" altLang="en-US" sz="1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2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2290</TotalTime>
  <Words>160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Segoe UI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147</cp:revision>
  <cp:lastPrinted>2022-01-26T02:23:58Z</cp:lastPrinted>
  <dcterms:created xsi:type="dcterms:W3CDTF">2020-10-20T11:42:09Z</dcterms:created>
  <dcterms:modified xsi:type="dcterms:W3CDTF">2022-04-11T07:49:30Z</dcterms:modified>
</cp:coreProperties>
</file>