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5" r:id="rId19"/>
    <p:sldId id="276" r:id="rId20"/>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99"/>
    <a:srgbClr val="8AE6A2"/>
    <a:srgbClr val="6EE08C"/>
    <a:srgbClr val="FF9933"/>
    <a:srgbClr val="FF6600"/>
    <a:srgbClr val="0033CC"/>
    <a:srgbClr val="52D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46" autoAdjust="0"/>
  </p:normalViewPr>
  <p:slideViewPr>
    <p:cSldViewPr>
      <p:cViewPr varScale="1">
        <p:scale>
          <a:sx n="121" d="100"/>
          <a:sy n="121" d="100"/>
        </p:scale>
        <p:origin x="1555"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200" y="-90"/>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9604" cy="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t" anchorCtr="0" compatLnSpc="1">
            <a:prstTxWarp prst="textNoShape">
              <a:avLst/>
            </a:prstTxWarp>
          </a:bodyPr>
          <a:lstStyle>
            <a:lvl1pPr>
              <a:defRPr sz="1200">
                <a:latin typeface="Arial" pitchFamily="34" charset="0"/>
              </a:defRPr>
            </a:lvl1pPr>
          </a:lstStyle>
          <a:p>
            <a:pPr>
              <a:defRPr/>
            </a:pPr>
            <a:endParaRPr lang="en-US" altLang="ja-JP"/>
          </a:p>
        </p:txBody>
      </p:sp>
      <p:sp>
        <p:nvSpPr>
          <p:cNvPr id="28675" name="Rectangle 3"/>
          <p:cNvSpPr>
            <a:spLocks noGrp="1" noChangeArrowheads="1"/>
          </p:cNvSpPr>
          <p:nvPr>
            <p:ph type="dt" sz="quarter" idx="1"/>
          </p:nvPr>
        </p:nvSpPr>
        <p:spPr bwMode="auto">
          <a:xfrm>
            <a:off x="3856501" y="0"/>
            <a:ext cx="2949604" cy="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t" anchorCtr="0" compatLnSpc="1">
            <a:prstTxWarp prst="textNoShape">
              <a:avLst/>
            </a:prstTxWarp>
          </a:bodyPr>
          <a:lstStyle>
            <a:lvl1pPr algn="r">
              <a:defRPr sz="1200">
                <a:latin typeface="Arial" pitchFamily="34" charset="0"/>
              </a:defRPr>
            </a:lvl1pPr>
          </a:lstStyle>
          <a:p>
            <a:pPr>
              <a:defRPr/>
            </a:pPr>
            <a:endParaRPr lang="en-US" altLang="ja-JP"/>
          </a:p>
        </p:txBody>
      </p:sp>
      <p:sp>
        <p:nvSpPr>
          <p:cNvPr id="28676" name="Rectangle 4"/>
          <p:cNvSpPr>
            <a:spLocks noGrp="1" noChangeArrowheads="1"/>
          </p:cNvSpPr>
          <p:nvPr>
            <p:ph type="ftr" sz="quarter" idx="2"/>
          </p:nvPr>
        </p:nvSpPr>
        <p:spPr bwMode="auto">
          <a:xfrm>
            <a:off x="0" y="9440379"/>
            <a:ext cx="2949604" cy="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b" anchorCtr="0" compatLnSpc="1">
            <a:prstTxWarp prst="textNoShape">
              <a:avLst/>
            </a:prstTxWarp>
          </a:bodyPr>
          <a:lstStyle>
            <a:lvl1pPr>
              <a:defRPr sz="1200">
                <a:latin typeface="Arial" pitchFamily="34" charset="0"/>
              </a:defRPr>
            </a:lvl1pPr>
          </a:lstStyle>
          <a:p>
            <a:pPr>
              <a:defRPr/>
            </a:pPr>
            <a:endParaRPr lang="en-US" altLang="ja-JP"/>
          </a:p>
        </p:txBody>
      </p:sp>
      <p:sp>
        <p:nvSpPr>
          <p:cNvPr id="28677" name="Rectangle 5"/>
          <p:cNvSpPr>
            <a:spLocks noGrp="1" noChangeArrowheads="1"/>
          </p:cNvSpPr>
          <p:nvPr>
            <p:ph type="sldNum" sz="quarter" idx="3"/>
          </p:nvPr>
        </p:nvSpPr>
        <p:spPr bwMode="auto">
          <a:xfrm>
            <a:off x="3856501" y="9440379"/>
            <a:ext cx="2949604" cy="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b" anchorCtr="0" compatLnSpc="1">
            <a:prstTxWarp prst="textNoShape">
              <a:avLst/>
            </a:prstTxWarp>
          </a:bodyPr>
          <a:lstStyle>
            <a:lvl1pPr algn="r">
              <a:defRPr sz="1200">
                <a:latin typeface="Arial" pitchFamily="34" charset="0"/>
              </a:defRPr>
            </a:lvl1pPr>
          </a:lstStyle>
          <a:p>
            <a:pPr>
              <a:defRPr/>
            </a:pPr>
            <a:fld id="{0C965460-31A2-4EB6-A381-8E34665427CB}" type="slidenum">
              <a:rPr lang="en-US" altLang="ja-JP"/>
              <a:pPr>
                <a:defRPr/>
              </a:pPr>
              <a:t>‹#›</a:t>
            </a:fld>
            <a:endParaRPr lang="en-US" altLang="ja-JP"/>
          </a:p>
        </p:txBody>
      </p:sp>
    </p:spTree>
    <p:extLst>
      <p:ext uri="{BB962C8B-B14F-4D97-AF65-F5344CB8AC3E}">
        <p14:creationId xmlns:p14="http://schemas.microsoft.com/office/powerpoint/2010/main" val="2911346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604" cy="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t" anchorCtr="0" compatLnSpc="1">
            <a:prstTxWarp prst="textNoShape">
              <a:avLst/>
            </a:prstTxWarp>
          </a:bodyPr>
          <a:lstStyle>
            <a:lvl1pPr>
              <a:defRPr sz="1200">
                <a:latin typeface="Arial" pitchFamily="34" charset="0"/>
              </a:defRPr>
            </a:lvl1pPr>
          </a:lstStyle>
          <a:p>
            <a:pPr>
              <a:defRPr/>
            </a:pPr>
            <a:endParaRPr lang="en-US" altLang="ja-JP"/>
          </a:p>
        </p:txBody>
      </p:sp>
      <p:sp>
        <p:nvSpPr>
          <p:cNvPr id="5123" name="Rectangle 3"/>
          <p:cNvSpPr>
            <a:spLocks noGrp="1" noChangeArrowheads="1"/>
          </p:cNvSpPr>
          <p:nvPr>
            <p:ph type="dt" idx="1"/>
          </p:nvPr>
        </p:nvSpPr>
        <p:spPr bwMode="auto">
          <a:xfrm>
            <a:off x="3856501" y="0"/>
            <a:ext cx="2949604" cy="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t" anchorCtr="0" compatLnSpc="1">
            <a:prstTxWarp prst="textNoShape">
              <a:avLst/>
            </a:prstTxWarp>
          </a:bodyPr>
          <a:lstStyle>
            <a:lvl1pPr algn="r">
              <a:defRPr sz="1200">
                <a:latin typeface="Arial" pitchFamily="34" charset="0"/>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0174" y="4722533"/>
            <a:ext cx="5446855" cy="446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0" y="9440379"/>
            <a:ext cx="2949604" cy="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b" anchorCtr="0" compatLnSpc="1">
            <a:prstTxWarp prst="textNoShape">
              <a:avLst/>
            </a:prstTxWarp>
          </a:bodyPr>
          <a:lstStyle>
            <a:lvl1pPr>
              <a:defRPr sz="1200">
                <a:latin typeface="Arial" pitchFamily="34" charset="0"/>
              </a:defRPr>
            </a:lvl1pPr>
          </a:lstStyle>
          <a:p>
            <a:pPr>
              <a:defRPr/>
            </a:pPr>
            <a:endParaRPr lang="en-US" altLang="ja-JP"/>
          </a:p>
        </p:txBody>
      </p:sp>
      <p:sp>
        <p:nvSpPr>
          <p:cNvPr id="5127" name="Rectangle 7"/>
          <p:cNvSpPr>
            <a:spLocks noGrp="1" noChangeArrowheads="1"/>
          </p:cNvSpPr>
          <p:nvPr>
            <p:ph type="sldNum" sz="quarter" idx="5"/>
          </p:nvPr>
        </p:nvSpPr>
        <p:spPr bwMode="auto">
          <a:xfrm>
            <a:off x="3856501" y="9440379"/>
            <a:ext cx="2949604" cy="4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2" rIns="91427" bIns="45712" numCol="1" anchor="b" anchorCtr="0" compatLnSpc="1">
            <a:prstTxWarp prst="textNoShape">
              <a:avLst/>
            </a:prstTxWarp>
          </a:bodyPr>
          <a:lstStyle>
            <a:lvl1pPr algn="r">
              <a:defRPr sz="1200">
                <a:latin typeface="Arial" pitchFamily="34" charset="0"/>
              </a:defRPr>
            </a:lvl1pPr>
          </a:lstStyle>
          <a:p>
            <a:pPr>
              <a:defRPr/>
            </a:pPr>
            <a:fld id="{AEDFCA99-2DCA-48F2-8C5C-1D58C2E2D42E}" type="slidenum">
              <a:rPr lang="en-US" altLang="ja-JP"/>
              <a:pPr>
                <a:defRPr/>
              </a:pPr>
              <a:t>‹#›</a:t>
            </a:fld>
            <a:endParaRPr lang="en-US" altLang="ja-JP"/>
          </a:p>
        </p:txBody>
      </p:sp>
    </p:spTree>
    <p:extLst>
      <p:ext uri="{BB962C8B-B14F-4D97-AF65-F5344CB8AC3E}">
        <p14:creationId xmlns:p14="http://schemas.microsoft.com/office/powerpoint/2010/main" val="2335567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ＭＳ Ｐ明朝" pitchFamily="18" charset="-128"/>
              </a:defRPr>
            </a:lvl1pPr>
            <a:lvl2pPr marL="741352" indent="-285011" eaLnBrk="0" hangingPunct="0">
              <a:spcBef>
                <a:spcPct val="30000"/>
              </a:spcBef>
              <a:defRPr kumimoji="1" sz="1200">
                <a:solidFill>
                  <a:schemeClr val="tx1"/>
                </a:solidFill>
                <a:latin typeface="Arial" charset="0"/>
                <a:ea typeface="ＭＳ Ｐ明朝" pitchFamily="18" charset="-128"/>
              </a:defRPr>
            </a:lvl2pPr>
            <a:lvl3pPr marL="1141649" indent="-227369" eaLnBrk="0" hangingPunct="0">
              <a:spcBef>
                <a:spcPct val="30000"/>
              </a:spcBef>
              <a:defRPr kumimoji="1" sz="1200">
                <a:solidFill>
                  <a:schemeClr val="tx1"/>
                </a:solidFill>
                <a:latin typeface="Arial" charset="0"/>
                <a:ea typeface="ＭＳ Ｐ明朝" pitchFamily="18" charset="-128"/>
              </a:defRPr>
            </a:lvl3pPr>
            <a:lvl4pPr marL="1599589" indent="-227369" eaLnBrk="0" hangingPunct="0">
              <a:spcBef>
                <a:spcPct val="30000"/>
              </a:spcBef>
              <a:defRPr kumimoji="1" sz="1200">
                <a:solidFill>
                  <a:schemeClr val="tx1"/>
                </a:solidFill>
                <a:latin typeface="Arial" charset="0"/>
                <a:ea typeface="ＭＳ Ｐ明朝" pitchFamily="18" charset="-128"/>
              </a:defRPr>
            </a:lvl4pPr>
            <a:lvl5pPr marL="2055928" indent="-227369" eaLnBrk="0" hangingPunct="0">
              <a:spcBef>
                <a:spcPct val="30000"/>
              </a:spcBef>
              <a:defRPr kumimoji="1" sz="1200">
                <a:solidFill>
                  <a:schemeClr val="tx1"/>
                </a:solidFill>
                <a:latin typeface="Arial" charset="0"/>
                <a:ea typeface="ＭＳ Ｐ明朝" pitchFamily="18" charset="-128"/>
              </a:defRPr>
            </a:lvl5pPr>
            <a:lvl6pPr marL="2517071" indent="-227369"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8214" indent="-227369"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39356" indent="-227369"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00499" indent="-227369"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6115F6EC-200B-4BED-8ECE-1980385639CA}" type="slidenum">
              <a:rPr lang="en-US" altLang="ja-JP" smtClean="0">
                <a:ea typeface="ＭＳ Ｐゴシック" pitchFamily="50" charset="-128"/>
              </a:rPr>
              <a:pPr eaLnBrk="1" hangingPunct="1">
                <a:spcBef>
                  <a:spcPct val="0"/>
                </a:spcBef>
              </a:pPr>
              <a:t>1</a:t>
            </a:fld>
            <a:endParaRPr lang="en-US" altLang="ja-JP">
              <a:ea typeface="ＭＳ Ｐゴシック" pitchFamily="50"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ja-JP" altLang="ja-JP">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A8C199-C135-4C97-888C-666897EF3DE0}" type="slidenum">
              <a:rPr lang="en-US" altLang="ja-JP"/>
              <a:pPr>
                <a:defRPr/>
              </a:pPr>
              <a:t>‹#›</a:t>
            </a:fld>
            <a:endParaRPr lang="en-US" altLang="ja-JP"/>
          </a:p>
        </p:txBody>
      </p:sp>
    </p:spTree>
    <p:extLst>
      <p:ext uri="{BB962C8B-B14F-4D97-AF65-F5344CB8AC3E}">
        <p14:creationId xmlns:p14="http://schemas.microsoft.com/office/powerpoint/2010/main" val="304532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B148E43-CDF9-4E12-9985-AC0A1AFDD2B1}" type="slidenum">
              <a:rPr lang="en-US" altLang="ja-JP"/>
              <a:pPr>
                <a:defRPr/>
              </a:pPr>
              <a:t>‹#›</a:t>
            </a:fld>
            <a:endParaRPr lang="en-US" altLang="ja-JP"/>
          </a:p>
        </p:txBody>
      </p:sp>
    </p:spTree>
    <p:extLst>
      <p:ext uri="{BB962C8B-B14F-4D97-AF65-F5344CB8AC3E}">
        <p14:creationId xmlns:p14="http://schemas.microsoft.com/office/powerpoint/2010/main" val="10922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8B4107-B935-43A0-8F9F-33334FE6DB97}" type="slidenum">
              <a:rPr lang="en-US" altLang="ja-JP"/>
              <a:pPr>
                <a:defRPr/>
              </a:pPr>
              <a:t>‹#›</a:t>
            </a:fld>
            <a:endParaRPr lang="en-US" altLang="ja-JP"/>
          </a:p>
        </p:txBody>
      </p:sp>
    </p:spTree>
    <p:extLst>
      <p:ext uri="{BB962C8B-B14F-4D97-AF65-F5344CB8AC3E}">
        <p14:creationId xmlns:p14="http://schemas.microsoft.com/office/powerpoint/2010/main" val="103191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D690AFD-470D-4722-B3C4-7D37D2453E9E}" type="slidenum">
              <a:rPr lang="en-US" altLang="ja-JP"/>
              <a:pPr>
                <a:defRPr/>
              </a:pPr>
              <a:t>‹#›</a:t>
            </a:fld>
            <a:endParaRPr lang="en-US" altLang="ja-JP"/>
          </a:p>
        </p:txBody>
      </p:sp>
    </p:spTree>
    <p:extLst>
      <p:ext uri="{BB962C8B-B14F-4D97-AF65-F5344CB8AC3E}">
        <p14:creationId xmlns:p14="http://schemas.microsoft.com/office/powerpoint/2010/main" val="173578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9B58FC-117B-4C50-A9EE-E07B94F62D14}" type="slidenum">
              <a:rPr lang="en-US" altLang="ja-JP"/>
              <a:pPr>
                <a:defRPr/>
              </a:pPr>
              <a:t>‹#›</a:t>
            </a:fld>
            <a:endParaRPr lang="en-US" altLang="ja-JP"/>
          </a:p>
        </p:txBody>
      </p:sp>
    </p:spTree>
    <p:extLst>
      <p:ext uri="{BB962C8B-B14F-4D97-AF65-F5344CB8AC3E}">
        <p14:creationId xmlns:p14="http://schemas.microsoft.com/office/powerpoint/2010/main" val="202037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754C3FC-4642-4F28-9E92-D7C0D811EC33}" type="slidenum">
              <a:rPr lang="en-US" altLang="ja-JP"/>
              <a:pPr>
                <a:defRPr/>
              </a:pPr>
              <a:t>‹#›</a:t>
            </a:fld>
            <a:endParaRPr lang="en-US" altLang="ja-JP"/>
          </a:p>
        </p:txBody>
      </p:sp>
    </p:spTree>
    <p:extLst>
      <p:ext uri="{BB962C8B-B14F-4D97-AF65-F5344CB8AC3E}">
        <p14:creationId xmlns:p14="http://schemas.microsoft.com/office/powerpoint/2010/main" val="361613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0E374A8-5924-477A-8983-C0C44EBB1828}" type="slidenum">
              <a:rPr lang="en-US" altLang="ja-JP"/>
              <a:pPr>
                <a:defRPr/>
              </a:pPr>
              <a:t>‹#›</a:t>
            </a:fld>
            <a:endParaRPr lang="en-US" altLang="ja-JP"/>
          </a:p>
        </p:txBody>
      </p:sp>
    </p:spTree>
    <p:extLst>
      <p:ext uri="{BB962C8B-B14F-4D97-AF65-F5344CB8AC3E}">
        <p14:creationId xmlns:p14="http://schemas.microsoft.com/office/powerpoint/2010/main" val="122358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CFF3A02-7CF8-4D83-8525-A12ED5ACD5A7}" type="slidenum">
              <a:rPr lang="en-US" altLang="ja-JP"/>
              <a:pPr>
                <a:defRPr/>
              </a:pPr>
              <a:t>‹#›</a:t>
            </a:fld>
            <a:endParaRPr lang="en-US" altLang="ja-JP"/>
          </a:p>
        </p:txBody>
      </p:sp>
    </p:spTree>
    <p:extLst>
      <p:ext uri="{BB962C8B-B14F-4D97-AF65-F5344CB8AC3E}">
        <p14:creationId xmlns:p14="http://schemas.microsoft.com/office/powerpoint/2010/main" val="1361329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7AB45B9-E47D-4197-B9F3-68F67CC173DE}" type="slidenum">
              <a:rPr lang="en-US" altLang="ja-JP"/>
              <a:pPr>
                <a:defRPr/>
              </a:pPr>
              <a:t>‹#›</a:t>
            </a:fld>
            <a:endParaRPr lang="en-US" altLang="ja-JP"/>
          </a:p>
        </p:txBody>
      </p:sp>
    </p:spTree>
    <p:extLst>
      <p:ext uri="{BB962C8B-B14F-4D97-AF65-F5344CB8AC3E}">
        <p14:creationId xmlns:p14="http://schemas.microsoft.com/office/powerpoint/2010/main" val="80380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D1B243F-91E8-46F7-B7AF-7F235823FC9F}" type="slidenum">
              <a:rPr lang="en-US" altLang="ja-JP"/>
              <a:pPr>
                <a:defRPr/>
              </a:pPr>
              <a:t>‹#›</a:t>
            </a:fld>
            <a:endParaRPr lang="en-US" altLang="ja-JP"/>
          </a:p>
        </p:txBody>
      </p:sp>
    </p:spTree>
    <p:extLst>
      <p:ext uri="{BB962C8B-B14F-4D97-AF65-F5344CB8AC3E}">
        <p14:creationId xmlns:p14="http://schemas.microsoft.com/office/powerpoint/2010/main" val="188523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15BA2B5-24A6-4CDF-B220-396CA3E6125C}" type="slidenum">
              <a:rPr lang="en-US" altLang="ja-JP"/>
              <a:pPr>
                <a:defRPr/>
              </a:pPr>
              <a:t>‹#›</a:t>
            </a:fld>
            <a:endParaRPr lang="en-US" altLang="ja-JP"/>
          </a:p>
        </p:txBody>
      </p:sp>
    </p:spTree>
    <p:extLst>
      <p:ext uri="{BB962C8B-B14F-4D97-AF65-F5344CB8AC3E}">
        <p14:creationId xmlns:p14="http://schemas.microsoft.com/office/powerpoint/2010/main" val="35324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81977C6-5E8E-481A-A8F7-4B9CA218251F}" type="slidenum">
              <a:rPr lang="en-US" altLang="ja-JP"/>
              <a:pPr>
                <a:defRPr/>
              </a:pPr>
              <a:t>‹#›</a:t>
            </a:fld>
            <a:endParaRPr lang="en-US" altLang="ja-JP"/>
          </a:p>
        </p:txBody>
      </p:sp>
    </p:spTree>
    <p:extLst>
      <p:ext uri="{BB962C8B-B14F-4D97-AF65-F5344CB8AC3E}">
        <p14:creationId xmlns:p14="http://schemas.microsoft.com/office/powerpoint/2010/main" val="132683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atin typeface="Arial" pitchFamily="34" charset="0"/>
              </a:defRPr>
            </a:lvl1pPr>
          </a:lstStyle>
          <a:p>
            <a:pPr>
              <a:defRPr/>
            </a:pPr>
            <a:fld id="{6381C76F-C00B-484E-95F2-58667F29BFA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0.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oleObject" Target="../embeddings/oleObject2.bin"/><Relationship Id="rId4" Type="http://schemas.openxmlformats.org/officeDocument/2006/relationships/image" Target="../media/image28.emf"/></Relationships>
</file>

<file path=ppt/slides/_rels/slide1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3.bin"/><Relationship Id="rId7" Type="http://schemas.openxmlformats.org/officeDocument/2006/relationships/image" Target="../media/image27.emf"/><Relationship Id="rId12" Type="http://schemas.openxmlformats.org/officeDocument/2006/relationships/image" Target="../media/image30.wmf"/><Relationship Id="rId2" Type="http://schemas.openxmlformats.org/officeDocument/2006/relationships/image" Target="../media/image31.wmf"/><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34.wmf"/><Relationship Id="rId5" Type="http://schemas.openxmlformats.org/officeDocument/2006/relationships/image" Target="../media/image32.wmf"/><Relationship Id="rId10" Type="http://schemas.openxmlformats.org/officeDocument/2006/relationships/image" Target="../media/image33.wmf"/><Relationship Id="rId4" Type="http://schemas.openxmlformats.org/officeDocument/2006/relationships/image" Target="../media/image29.emf"/><Relationship Id="rId9"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35.wmf"/><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descr="80%"/>
          <p:cNvSpPr>
            <a:spLocks noChangeArrowheads="1" noChangeShapeType="1" noTextEdit="1"/>
          </p:cNvSpPr>
          <p:nvPr/>
        </p:nvSpPr>
        <p:spPr bwMode="auto">
          <a:xfrm>
            <a:off x="609600" y="381000"/>
            <a:ext cx="7848600" cy="3600450"/>
          </a:xfrm>
          <a:prstGeom prst="rect">
            <a:avLst/>
          </a:prstGeom>
        </p:spPr>
        <p:txBody>
          <a:bodyPr wrap="none" fromWordArt="1">
            <a:prstTxWarp prst="textCascadeUp">
              <a:avLst>
                <a:gd name="adj" fmla="val 44444"/>
              </a:avLst>
            </a:prstTxWarp>
          </a:bodyPr>
          <a:lstStyle/>
          <a:p>
            <a:pPr algn="ctr"/>
            <a:r>
              <a:rPr lang="ja-JP" altLang="en-US" sz="4800" b="1" kern="10" dirty="0">
                <a:ln w="9525">
                  <a:solidFill>
                    <a:srgbClr val="000080"/>
                  </a:solidFill>
                  <a:round/>
                  <a:headEnd/>
                  <a:tailEnd/>
                </a:ln>
                <a:pattFill prst="pct80">
                  <a:fgClr>
                    <a:srgbClr val="0000FF"/>
                  </a:fgClr>
                  <a:bgClr>
                    <a:srgbClr val="FFFFFF"/>
                  </a:bgClr>
                </a:pattFill>
                <a:latin typeface="HG創英角ﾎﾟｯﾌﾟ体"/>
                <a:ea typeface="HG創英角ﾎﾟｯﾌﾟ体"/>
              </a:rPr>
              <a:t>統計グラフのつくりかた☆</a:t>
            </a:r>
          </a:p>
        </p:txBody>
      </p:sp>
      <p:pic>
        <p:nvPicPr>
          <p:cNvPr id="2051"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3325" y="4111625"/>
            <a:ext cx="33337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3200400"/>
            <a:ext cx="2873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19"/>
          <p:cNvSpPr txBox="1">
            <a:spLocks noChangeArrowheads="1"/>
          </p:cNvSpPr>
          <p:nvPr/>
        </p:nvSpPr>
        <p:spPr bwMode="auto">
          <a:xfrm>
            <a:off x="228600" y="4964605"/>
            <a:ext cx="508317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000" dirty="0">
                <a:solidFill>
                  <a:srgbClr val="292929"/>
                </a:solidFill>
                <a:ea typeface="HGP創英角ﾎﾟｯﾌﾟ体" pitchFamily="50" charset="-128"/>
              </a:rPr>
              <a:t>山梨県新価値創造推進局</a:t>
            </a:r>
            <a:endParaRPr lang="en-US" altLang="ja-JP" sz="2000" dirty="0">
              <a:solidFill>
                <a:srgbClr val="292929"/>
              </a:solidFill>
              <a:ea typeface="HGP創英角ﾎﾟｯﾌﾟ体" pitchFamily="50" charset="-128"/>
            </a:endParaRPr>
          </a:p>
          <a:p>
            <a:pPr eaLnBrk="1" hangingPunct="1">
              <a:spcBef>
                <a:spcPct val="50000"/>
              </a:spcBef>
              <a:buFontTx/>
              <a:buNone/>
            </a:pPr>
            <a:r>
              <a:rPr lang="ja-JP" altLang="en-US" sz="2000" dirty="0">
                <a:solidFill>
                  <a:srgbClr val="292929"/>
                </a:solidFill>
                <a:ea typeface="HGP創英角ﾎﾟｯﾌﾟ体" pitchFamily="50" charset="-128"/>
              </a:rPr>
              <a:t>統計調査課企画普及担当</a:t>
            </a:r>
          </a:p>
          <a:p>
            <a:pPr eaLnBrk="1" hangingPunct="1">
              <a:spcBef>
                <a:spcPct val="50000"/>
              </a:spcBef>
              <a:buFontTx/>
              <a:buNone/>
            </a:pPr>
            <a:r>
              <a:rPr lang="ja-JP" altLang="en-US" sz="2000" dirty="0">
                <a:solidFill>
                  <a:srgbClr val="292929"/>
                </a:solidFill>
                <a:ea typeface="HGP創英角ﾎﾟｯﾌﾟ体" pitchFamily="50" charset="-128"/>
              </a:rPr>
              <a:t>ＴＥＬ：０５５－２２３－１３４０</a:t>
            </a:r>
          </a:p>
          <a:p>
            <a:pPr eaLnBrk="1" hangingPunct="1">
              <a:spcBef>
                <a:spcPct val="50000"/>
              </a:spcBef>
              <a:buFontTx/>
              <a:buNone/>
            </a:pPr>
            <a:r>
              <a:rPr lang="ja-JP" altLang="en-US" sz="2000" dirty="0">
                <a:solidFill>
                  <a:srgbClr val="292929"/>
                </a:solidFill>
                <a:ea typeface="HGP創英角ﾎﾟｯﾌﾟ体" pitchFamily="50" charset="-128"/>
              </a:rPr>
              <a:t>ＦＡＸ：０５５－２２３－１３４７</a:t>
            </a:r>
          </a:p>
        </p:txBody>
      </p:sp>
      <p:grpSp>
        <p:nvGrpSpPr>
          <p:cNvPr id="2054" name="Group 20"/>
          <p:cNvGrpSpPr>
            <a:grpSpLocks/>
          </p:cNvGrpSpPr>
          <p:nvPr/>
        </p:nvGrpSpPr>
        <p:grpSpPr bwMode="auto">
          <a:xfrm rot="-755924">
            <a:off x="1449388" y="3333750"/>
            <a:ext cx="6937375" cy="1042988"/>
            <a:chOff x="249" y="3067"/>
            <a:chExt cx="5081" cy="862"/>
          </a:xfrm>
        </p:grpSpPr>
        <p:pic>
          <p:nvPicPr>
            <p:cNvPr id="2057" name="Picture 21" descr="j02129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211">
              <a:off x="249" y="3067"/>
              <a:ext cx="1153"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AutoShape 22"/>
            <p:cNvSpPr>
              <a:spLocks noChangeArrowheads="1"/>
            </p:cNvSpPr>
            <p:nvPr/>
          </p:nvSpPr>
          <p:spPr bwMode="auto">
            <a:xfrm>
              <a:off x="1837" y="3402"/>
              <a:ext cx="3493" cy="527"/>
            </a:xfrm>
            <a:prstGeom prst="doubleWave">
              <a:avLst>
                <a:gd name="adj1" fmla="val 6500"/>
                <a:gd name="adj2" fmla="val 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2000" b="1">
                  <a:solidFill>
                    <a:srgbClr val="292929"/>
                  </a:solidFill>
                  <a:ea typeface="HGP創英角ﾎﾟｯﾌﾟ体" pitchFamily="50" charset="-128"/>
                </a:rPr>
                <a:t>グラフコンクールに応募しよう！編</a:t>
              </a:r>
            </a:p>
          </p:txBody>
        </p:sp>
        <p:sp>
          <p:nvSpPr>
            <p:cNvPr id="2059" name="Line 23"/>
            <p:cNvSpPr>
              <a:spLocks noChangeShapeType="1"/>
            </p:cNvSpPr>
            <p:nvPr/>
          </p:nvSpPr>
          <p:spPr bwMode="auto">
            <a:xfrm flipH="1">
              <a:off x="1655" y="3546"/>
              <a:ext cx="182" cy="14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0" name="Line 24"/>
            <p:cNvSpPr>
              <a:spLocks noChangeShapeType="1"/>
            </p:cNvSpPr>
            <p:nvPr/>
          </p:nvSpPr>
          <p:spPr bwMode="auto">
            <a:xfrm flipH="1" flipV="1">
              <a:off x="1701" y="3689"/>
              <a:ext cx="136" cy="4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61" name="Freeform 25"/>
            <p:cNvSpPr>
              <a:spLocks/>
            </p:cNvSpPr>
            <p:nvPr/>
          </p:nvSpPr>
          <p:spPr bwMode="auto">
            <a:xfrm>
              <a:off x="1315" y="3587"/>
              <a:ext cx="340" cy="118"/>
            </a:xfrm>
            <a:custGeom>
              <a:avLst/>
              <a:gdLst>
                <a:gd name="T0" fmla="*/ 340 w 340"/>
                <a:gd name="T1" fmla="*/ 200 h 112"/>
                <a:gd name="T2" fmla="*/ 204 w 340"/>
                <a:gd name="T3" fmla="*/ 200 h 112"/>
                <a:gd name="T4" fmla="*/ 23 w 340"/>
                <a:gd name="T5" fmla="*/ 7 h 112"/>
                <a:gd name="T6" fmla="*/ 68 w 340"/>
                <a:gd name="T7" fmla="*/ 107 h 112"/>
                <a:gd name="T8" fmla="*/ 114 w 340"/>
                <a:gd name="T9" fmla="*/ 200 h 112"/>
                <a:gd name="T10" fmla="*/ 23 w 340"/>
                <a:gd name="T11" fmla="*/ 7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 h="112">
                  <a:moveTo>
                    <a:pt x="340" y="97"/>
                  </a:moveTo>
                  <a:cubicBezTo>
                    <a:pt x="298" y="104"/>
                    <a:pt x="257" y="112"/>
                    <a:pt x="204" y="97"/>
                  </a:cubicBezTo>
                  <a:cubicBezTo>
                    <a:pt x="151" y="82"/>
                    <a:pt x="46" y="14"/>
                    <a:pt x="23" y="7"/>
                  </a:cubicBezTo>
                  <a:cubicBezTo>
                    <a:pt x="0" y="0"/>
                    <a:pt x="53" y="37"/>
                    <a:pt x="68" y="52"/>
                  </a:cubicBezTo>
                  <a:cubicBezTo>
                    <a:pt x="83" y="67"/>
                    <a:pt x="121" y="104"/>
                    <a:pt x="114" y="97"/>
                  </a:cubicBezTo>
                  <a:cubicBezTo>
                    <a:pt x="107" y="90"/>
                    <a:pt x="31" y="22"/>
                    <a:pt x="23" y="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pic>
        <p:nvPicPr>
          <p:cNvPr id="2055"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5808663"/>
            <a:ext cx="863600" cy="81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4495800"/>
            <a:ext cx="15017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pPr>
              <a:defRPr/>
            </a:pPr>
            <a:fld id="{8AA8C199-C135-4C97-888C-666897EF3DE0}" type="slidenum">
              <a:rPr lang="en-US" altLang="ja-JP" smtClean="0"/>
              <a:pPr>
                <a:defRPr/>
              </a:pPr>
              <a:t>1</a:t>
            </a:fld>
            <a:endParaRPr lang="en-US" altLang="ja-JP"/>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descr="40%"/>
          <p:cNvSpPr>
            <a:spLocks noChangeArrowheads="1"/>
          </p:cNvSpPr>
          <p:nvPr/>
        </p:nvSpPr>
        <p:spPr bwMode="auto">
          <a:xfrm>
            <a:off x="0" y="160338"/>
            <a:ext cx="9144000" cy="1371600"/>
          </a:xfrm>
          <a:prstGeom prst="rect">
            <a:avLst/>
          </a:prstGeom>
          <a:pattFill prst="pct40">
            <a:fgClr>
              <a:srgbClr val="8AE6A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4200">
                <a:solidFill>
                  <a:srgbClr val="292929"/>
                </a:solidFill>
                <a:ea typeface="HGP創英角ﾎﾟｯﾌﾟ体" pitchFamily="50" charset="-128"/>
              </a:rPr>
              <a:t>４．グラフコンクールに応募する前に③</a:t>
            </a:r>
            <a:br>
              <a:rPr lang="ja-JP" altLang="en-US" sz="4200">
                <a:solidFill>
                  <a:srgbClr val="292929"/>
                </a:solidFill>
                <a:ea typeface="HGP創英角ﾎﾟｯﾌﾟ体" pitchFamily="50" charset="-128"/>
              </a:rPr>
            </a:br>
            <a:r>
              <a:rPr lang="ja-JP" altLang="en-US" sz="4200">
                <a:solidFill>
                  <a:srgbClr val="292929"/>
                </a:solidFill>
                <a:ea typeface="HGP創英角ﾎﾟｯﾌﾟ体" pitchFamily="50" charset="-128"/>
              </a:rPr>
              <a:t>～応募のきまりをしろう～</a:t>
            </a:r>
          </a:p>
        </p:txBody>
      </p:sp>
      <p:sp>
        <p:nvSpPr>
          <p:cNvPr id="11267" name="Text Box 7"/>
          <p:cNvSpPr txBox="1">
            <a:spLocks noChangeArrowheads="1"/>
          </p:cNvSpPr>
          <p:nvPr/>
        </p:nvSpPr>
        <p:spPr bwMode="auto">
          <a:xfrm>
            <a:off x="228600" y="1676400"/>
            <a:ext cx="8305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600" b="1" dirty="0">
                <a:solidFill>
                  <a:srgbClr val="292929"/>
                </a:solidFill>
                <a:ea typeface="HG丸ｺﾞｼｯｸM-PRO" pitchFamily="50" charset="-128"/>
              </a:rPr>
              <a:t>必要なものを集めることができた統計太郎くんは、早速作品づくりにとりかかることにしました。</a:t>
            </a:r>
          </a:p>
        </p:txBody>
      </p:sp>
      <p:pic>
        <p:nvPicPr>
          <p:cNvPr id="1126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25700"/>
            <a:ext cx="10541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AutoShape 9"/>
          <p:cNvSpPr>
            <a:spLocks noChangeArrowheads="1"/>
          </p:cNvSpPr>
          <p:nvPr/>
        </p:nvSpPr>
        <p:spPr bwMode="auto">
          <a:xfrm>
            <a:off x="1676400" y="2273300"/>
            <a:ext cx="1981200" cy="1295400"/>
          </a:xfrm>
          <a:prstGeom prst="wedgeRoundRectCallout">
            <a:avLst>
              <a:gd name="adj1" fmla="val -52162"/>
              <a:gd name="adj2" fmla="val 5992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a:solidFill>
                  <a:srgbClr val="292929"/>
                </a:solidFill>
                <a:ea typeface="HG丸ｺﾞｼｯｸM-PRO" pitchFamily="50" charset="-128"/>
              </a:rPr>
              <a:t>この前は遠足についてのアンケートをとったから、今度は自分で何かを観察してみよう！</a:t>
            </a:r>
          </a:p>
        </p:txBody>
      </p:sp>
      <p:sp>
        <p:nvSpPr>
          <p:cNvPr id="11270" name="Rectangle 10"/>
          <p:cNvSpPr>
            <a:spLocks noChangeArrowheads="1"/>
          </p:cNvSpPr>
          <p:nvPr/>
        </p:nvSpPr>
        <p:spPr bwMode="auto">
          <a:xfrm>
            <a:off x="76200" y="3778250"/>
            <a:ext cx="8991600" cy="2971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pic>
        <p:nvPicPr>
          <p:cNvPr id="1127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2600" y="3200400"/>
            <a:ext cx="623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AutoShape 12"/>
          <p:cNvSpPr>
            <a:spLocks noChangeArrowheads="1"/>
          </p:cNvSpPr>
          <p:nvPr/>
        </p:nvSpPr>
        <p:spPr bwMode="auto">
          <a:xfrm>
            <a:off x="4064000" y="2284413"/>
            <a:ext cx="4114800" cy="1249362"/>
          </a:xfrm>
          <a:prstGeom prst="wedgeRoundRectCallout">
            <a:avLst>
              <a:gd name="adj1" fmla="val 47722"/>
              <a:gd name="adj2" fmla="val 4062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a:solidFill>
                  <a:srgbClr val="292929"/>
                </a:solidFill>
                <a:ea typeface="HG丸ｺﾞｼｯｸM-PRO" pitchFamily="50" charset="-128"/>
              </a:rPr>
              <a:t>グラフコンクールは、県内に在住、在学、在勤の小学生以上であれば誰でも応募できるんだ。</a:t>
            </a:r>
            <a:br>
              <a:rPr lang="ja-JP" altLang="en-US" sz="1400" b="1">
                <a:solidFill>
                  <a:srgbClr val="292929"/>
                </a:solidFill>
                <a:ea typeface="HG丸ｺﾞｼｯｸM-PRO" pitchFamily="50" charset="-128"/>
              </a:rPr>
            </a:br>
            <a:r>
              <a:rPr lang="ja-JP" altLang="en-US" sz="1400" b="1">
                <a:solidFill>
                  <a:srgbClr val="292929"/>
                </a:solidFill>
                <a:ea typeface="HG丸ｺﾞｼｯｸM-PRO" pitchFamily="50" charset="-128"/>
              </a:rPr>
              <a:t>でも、</a:t>
            </a:r>
            <a:r>
              <a:rPr lang="ja-JP" altLang="en-US" sz="1400" b="1" u="sng">
                <a:solidFill>
                  <a:srgbClr val="292929"/>
                </a:solidFill>
                <a:ea typeface="HG丸ｺﾞｼｯｸM-PRO" pitchFamily="50" charset="-128"/>
              </a:rPr>
              <a:t>学年などによって</a:t>
            </a:r>
            <a:r>
              <a:rPr lang="ja-JP" altLang="en-US" sz="1400" b="1" u="sng">
                <a:solidFill>
                  <a:srgbClr val="FF6600"/>
                </a:solidFill>
                <a:ea typeface="HG丸ｺﾞｼｯｸM-PRO" pitchFamily="50" charset="-128"/>
              </a:rPr>
              <a:t>応募できる部門が決まっている</a:t>
            </a:r>
            <a:r>
              <a:rPr lang="ja-JP" altLang="en-US" sz="1400" b="1">
                <a:solidFill>
                  <a:srgbClr val="292929"/>
                </a:solidFill>
                <a:ea typeface="HG丸ｺﾞｼｯｸM-PRO" pitchFamily="50" charset="-128"/>
              </a:rPr>
              <a:t>から、注意してね！</a:t>
            </a:r>
            <a:endParaRPr lang="ja-JP" altLang="en-US" sz="1400" b="1" u="sng">
              <a:solidFill>
                <a:srgbClr val="292929"/>
              </a:solidFill>
              <a:ea typeface="HG丸ｺﾞｼｯｸM-PRO" pitchFamily="50" charset="-128"/>
            </a:endParaRPr>
          </a:p>
        </p:txBody>
      </p:sp>
      <p:sp>
        <p:nvSpPr>
          <p:cNvPr id="11273" name="Text Box 13"/>
          <p:cNvSpPr txBox="1">
            <a:spLocks noChangeArrowheads="1"/>
          </p:cNvSpPr>
          <p:nvPr/>
        </p:nvSpPr>
        <p:spPr bwMode="auto">
          <a:xfrm>
            <a:off x="228600" y="3886200"/>
            <a:ext cx="533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dirty="0">
                <a:solidFill>
                  <a:srgbClr val="292929"/>
                </a:solidFill>
                <a:ea typeface="HG創英角ﾎﾟｯﾌﾟ体" pitchFamily="49" charset="-128"/>
              </a:rPr>
              <a:t>グラフコンクールの部門は、全部で</a:t>
            </a:r>
            <a:r>
              <a:rPr lang="ja-JP" altLang="en-US" sz="2000" u="sng" dirty="0">
                <a:solidFill>
                  <a:srgbClr val="FF6600"/>
                </a:solidFill>
                <a:ea typeface="HG創英角ﾎﾟｯﾌﾟ体" pitchFamily="49" charset="-128"/>
              </a:rPr>
              <a:t>６つ</a:t>
            </a:r>
            <a:r>
              <a:rPr lang="ja-JP" altLang="en-US" sz="1800" dirty="0">
                <a:solidFill>
                  <a:srgbClr val="292929"/>
                </a:solidFill>
                <a:ea typeface="HG創英角ﾎﾟｯﾌﾟ体" pitchFamily="49" charset="-128"/>
              </a:rPr>
              <a:t>あるよ！</a:t>
            </a:r>
          </a:p>
        </p:txBody>
      </p:sp>
      <p:sp>
        <p:nvSpPr>
          <p:cNvPr id="11275" name="AutoShape 16"/>
          <p:cNvSpPr>
            <a:spLocks noChangeArrowheads="1"/>
          </p:cNvSpPr>
          <p:nvPr/>
        </p:nvSpPr>
        <p:spPr bwMode="auto">
          <a:xfrm>
            <a:off x="5641242" y="4232885"/>
            <a:ext cx="3297115" cy="1532334"/>
          </a:xfrm>
          <a:prstGeom prst="wedgeRoundRectCallout">
            <a:avLst>
              <a:gd name="adj1" fmla="val -54164"/>
              <a:gd name="adj2" fmla="val 7870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a:solidFill>
                  <a:srgbClr val="292929"/>
                </a:solidFill>
                <a:ea typeface="HG丸ｺﾞｼｯｸM-PRO" pitchFamily="50" charset="-128"/>
              </a:rPr>
              <a:t>第５部、第６部の</a:t>
            </a:r>
            <a:r>
              <a:rPr lang="en-US" altLang="ja-JP" sz="1400" b="1" dirty="0">
                <a:solidFill>
                  <a:srgbClr val="292929"/>
                </a:solidFill>
                <a:ea typeface="HG丸ｺﾞｼｯｸM-PRO" pitchFamily="50" charset="-128"/>
              </a:rPr>
              <a:t>PC</a:t>
            </a:r>
            <a:r>
              <a:rPr lang="ja-JP" altLang="en-US" sz="1400" b="1" dirty="0">
                <a:solidFill>
                  <a:srgbClr val="292929"/>
                </a:solidFill>
                <a:ea typeface="HG丸ｺﾞｼｯｸM-PRO" pitchFamily="50" charset="-128"/>
              </a:rPr>
              <a:t>作品は</a:t>
            </a:r>
            <a:r>
              <a:rPr lang="ja-JP" altLang="en-US" sz="1400" b="1" u="sng" dirty="0">
                <a:solidFill>
                  <a:srgbClr val="FF6600"/>
                </a:solidFill>
                <a:ea typeface="HG丸ｺﾞｼｯｸM-PRO" pitchFamily="50" charset="-128"/>
              </a:rPr>
              <a:t>「グラフをパソコンで作成した」</a:t>
            </a:r>
            <a:r>
              <a:rPr lang="ja-JP" altLang="en-US" sz="1400" b="1" dirty="0">
                <a:solidFill>
                  <a:srgbClr val="292929"/>
                </a:solidFill>
                <a:ea typeface="HG丸ｺﾞｼｯｸM-PRO" pitchFamily="50" charset="-128"/>
              </a:rPr>
              <a:t>場合にあてはまるんだよ。</a:t>
            </a:r>
          </a:p>
          <a:p>
            <a:pPr eaLnBrk="1" hangingPunct="1">
              <a:spcBef>
                <a:spcPct val="0"/>
              </a:spcBef>
              <a:buFontTx/>
              <a:buNone/>
            </a:pPr>
            <a:r>
              <a:rPr lang="ja-JP" altLang="en-US" sz="1400" b="1" dirty="0">
                <a:solidFill>
                  <a:srgbClr val="292929"/>
                </a:solidFill>
                <a:ea typeface="HG丸ｺﾞｼｯｸM-PRO" pitchFamily="50" charset="-128"/>
              </a:rPr>
              <a:t>たとえば小学校</a:t>
            </a:r>
            <a:r>
              <a:rPr lang="en-US" altLang="ja-JP" sz="1400" b="1" dirty="0">
                <a:solidFill>
                  <a:srgbClr val="292929"/>
                </a:solidFill>
                <a:ea typeface="HG丸ｺﾞｼｯｸM-PRO" pitchFamily="50" charset="-128"/>
              </a:rPr>
              <a:t>1</a:t>
            </a:r>
            <a:r>
              <a:rPr lang="ja-JP" altLang="en-US" sz="1400" b="1" dirty="0">
                <a:solidFill>
                  <a:srgbClr val="292929"/>
                </a:solidFill>
                <a:ea typeface="HG丸ｺﾞｼｯｸM-PRO" pitchFamily="50" charset="-128"/>
              </a:rPr>
              <a:t>年生がパソコンでグラフを作ったら、第</a:t>
            </a:r>
            <a:r>
              <a:rPr lang="en-US" altLang="ja-JP" sz="1400" b="1" dirty="0">
                <a:solidFill>
                  <a:srgbClr val="292929"/>
                </a:solidFill>
                <a:ea typeface="HG丸ｺﾞｼｯｸM-PRO" pitchFamily="50" charset="-128"/>
              </a:rPr>
              <a:t>1</a:t>
            </a:r>
            <a:r>
              <a:rPr lang="ja-JP" altLang="en-US" sz="1400" b="1" dirty="0">
                <a:solidFill>
                  <a:srgbClr val="292929"/>
                </a:solidFill>
                <a:ea typeface="HG丸ｺﾞｼｯｸM-PRO" pitchFamily="50" charset="-128"/>
              </a:rPr>
              <a:t>部ではなく第５部に応募してね。</a:t>
            </a:r>
            <a:endParaRPr lang="en-US" altLang="ja-JP" sz="1400" b="1" dirty="0">
              <a:solidFill>
                <a:srgbClr val="292929"/>
              </a:solidFill>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10</a:t>
            </a:fld>
            <a:endParaRPr lang="en-US" altLang="ja-JP" dirty="0"/>
          </a:p>
        </p:txBody>
      </p:sp>
      <p:pic>
        <p:nvPicPr>
          <p:cNvPr id="4" name="図 3">
            <a:extLst>
              <a:ext uri="{FF2B5EF4-FFF2-40B4-BE49-F238E27FC236}">
                <a16:creationId xmlns:a16="http://schemas.microsoft.com/office/drawing/2014/main" id="{A1CC3AD8-A6BA-447D-CA30-6EDA95053230}"/>
              </a:ext>
            </a:extLst>
          </p:cNvPr>
          <p:cNvPicPr>
            <a:picLocks noChangeAspect="1"/>
          </p:cNvPicPr>
          <p:nvPr/>
        </p:nvPicPr>
        <p:blipFill>
          <a:blip r:embed="rId4"/>
          <a:stretch>
            <a:fillRect/>
          </a:stretch>
        </p:blipFill>
        <p:spPr>
          <a:xfrm>
            <a:off x="859037" y="4438015"/>
            <a:ext cx="4478867" cy="20913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025" y="847725"/>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AutoShape 5"/>
          <p:cNvSpPr>
            <a:spLocks noChangeArrowheads="1"/>
          </p:cNvSpPr>
          <p:nvPr/>
        </p:nvSpPr>
        <p:spPr bwMode="auto">
          <a:xfrm>
            <a:off x="1581150" y="352425"/>
            <a:ext cx="6648450" cy="990600"/>
          </a:xfrm>
          <a:prstGeom prst="wedgeRoundRectCallout">
            <a:avLst>
              <a:gd name="adj1" fmla="val -49810"/>
              <a:gd name="adj2" fmla="val 5240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a:solidFill>
                  <a:srgbClr val="292929"/>
                </a:solidFill>
                <a:ea typeface="HG丸ｺﾞｼｯｸM-PRO" pitchFamily="50" charset="-128"/>
              </a:rPr>
              <a:t>それから、作品のテーマは自由なんだけど、</a:t>
            </a:r>
            <a:br>
              <a:rPr lang="ja-JP" altLang="en-US" sz="1600" b="1">
                <a:solidFill>
                  <a:srgbClr val="292929"/>
                </a:solidFill>
                <a:ea typeface="HG丸ｺﾞｼｯｸM-PRO" pitchFamily="50" charset="-128"/>
              </a:rPr>
            </a:br>
            <a:r>
              <a:rPr lang="ja-JP" altLang="en-US" sz="1600" b="1" u="sng">
                <a:solidFill>
                  <a:srgbClr val="292929"/>
                </a:solidFill>
                <a:ea typeface="HG丸ｺﾞｼｯｸM-PRO" pitchFamily="50" charset="-128"/>
              </a:rPr>
              <a:t>小学校</a:t>
            </a:r>
            <a:r>
              <a:rPr lang="en-US" altLang="ja-JP" sz="1600" b="1" u="sng">
                <a:solidFill>
                  <a:srgbClr val="292929"/>
                </a:solidFill>
                <a:ea typeface="HG丸ｺﾞｼｯｸM-PRO" pitchFamily="50" charset="-128"/>
              </a:rPr>
              <a:t>4</a:t>
            </a:r>
            <a:r>
              <a:rPr lang="ja-JP" altLang="en-US" sz="1600" b="1" u="sng">
                <a:solidFill>
                  <a:srgbClr val="292929"/>
                </a:solidFill>
                <a:ea typeface="HG丸ｺﾞｼｯｸM-PRO" pitchFamily="50" charset="-128"/>
              </a:rPr>
              <a:t>年生以下</a:t>
            </a:r>
            <a:r>
              <a:rPr lang="ja-JP" altLang="en-US" sz="1600" b="1">
                <a:solidFill>
                  <a:srgbClr val="292929"/>
                </a:solidFill>
                <a:ea typeface="HG丸ｺﾞｼｯｸM-PRO" pitchFamily="50" charset="-128"/>
              </a:rPr>
              <a:t>の場合、</a:t>
            </a:r>
            <a:r>
              <a:rPr lang="ja-JP" altLang="en-US" sz="1600" b="1" u="sng">
                <a:solidFill>
                  <a:srgbClr val="FF6600"/>
                </a:solidFill>
                <a:ea typeface="HG丸ｺﾞｼｯｸM-PRO" pitchFamily="50" charset="-128"/>
              </a:rPr>
              <a:t>自分で観察または調査した結果をグラフにしなければいけない</a:t>
            </a:r>
            <a:r>
              <a:rPr lang="ja-JP" altLang="en-US" sz="1600" b="1">
                <a:solidFill>
                  <a:srgbClr val="292929"/>
                </a:solidFill>
                <a:ea typeface="HG丸ｺﾞｼｯｸM-PRO" pitchFamily="50" charset="-128"/>
              </a:rPr>
              <a:t>んだ。</a:t>
            </a:r>
          </a:p>
        </p:txBody>
      </p:sp>
      <p:sp>
        <p:nvSpPr>
          <p:cNvPr id="12292" name="Text Box 6"/>
          <p:cNvSpPr txBox="1">
            <a:spLocks noChangeArrowheads="1"/>
          </p:cNvSpPr>
          <p:nvPr/>
        </p:nvSpPr>
        <p:spPr bwMode="auto">
          <a:xfrm>
            <a:off x="1600200" y="1447800"/>
            <a:ext cx="655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400" dirty="0"/>
              <a:t>※</a:t>
            </a:r>
            <a:r>
              <a:rPr lang="ja-JP" altLang="en-US" sz="1400" dirty="0"/>
              <a:t>つまり、アンケートや観察などをして、自分でデータを集めなければいけない、ということ</a:t>
            </a:r>
          </a:p>
        </p:txBody>
      </p:sp>
      <p:sp>
        <p:nvSpPr>
          <p:cNvPr id="12293" name="Text Box 8"/>
          <p:cNvSpPr txBox="1">
            <a:spLocks noChangeArrowheads="1"/>
          </p:cNvSpPr>
          <p:nvPr/>
        </p:nvSpPr>
        <p:spPr bwMode="auto">
          <a:xfrm>
            <a:off x="381000" y="2057400"/>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ほかにも、こんなきまりがあるよ！</a:t>
            </a:r>
          </a:p>
        </p:txBody>
      </p:sp>
      <p:sp>
        <p:nvSpPr>
          <p:cNvPr id="12294" name="Text Box 11"/>
          <p:cNvSpPr txBox="1">
            <a:spLocks noChangeArrowheads="1"/>
          </p:cNvSpPr>
          <p:nvPr/>
        </p:nvSpPr>
        <p:spPr bwMode="auto">
          <a:xfrm>
            <a:off x="838200" y="2458134"/>
            <a:ext cx="81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dirty="0">
                <a:solidFill>
                  <a:srgbClr val="292929"/>
                </a:solidFill>
                <a:ea typeface="HG丸ｺﾞｼｯｸM-PRO" pitchFamily="50" charset="-128"/>
              </a:rPr>
              <a:t>応募作品に、第３者のイラストや写真を使わない（</a:t>
            </a:r>
            <a:r>
              <a:rPr lang="ja-JP" altLang="en-US" sz="1800" b="1" dirty="0" err="1">
                <a:solidFill>
                  <a:srgbClr val="292929"/>
                </a:solidFill>
                <a:ea typeface="HG丸ｺﾞｼｯｸM-PRO" pitchFamily="50" charset="-128"/>
              </a:rPr>
              <a:t>ゆる</a:t>
            </a:r>
            <a:r>
              <a:rPr lang="ja-JP" altLang="en-US" sz="1800" b="1" dirty="0">
                <a:solidFill>
                  <a:srgbClr val="292929"/>
                </a:solidFill>
                <a:ea typeface="HG丸ｺﾞｼｯｸM-PRO" pitchFamily="50" charset="-128"/>
              </a:rPr>
              <a:t>キャラ、漫画のキャラクター、五輪マーク、</a:t>
            </a:r>
            <a:r>
              <a:rPr lang="en-US" altLang="ja-JP" sz="1800" b="1" dirty="0">
                <a:solidFill>
                  <a:srgbClr val="292929"/>
                </a:solidFill>
                <a:ea typeface="HG丸ｺﾞｼｯｸM-PRO" pitchFamily="50" charset="-128"/>
              </a:rPr>
              <a:t>HP</a:t>
            </a:r>
            <a:r>
              <a:rPr lang="ja-JP" altLang="en-US" sz="1800" b="1" dirty="0">
                <a:solidFill>
                  <a:srgbClr val="292929"/>
                </a:solidFill>
                <a:ea typeface="HG丸ｺﾞｼｯｸM-PRO" pitchFamily="50" charset="-128"/>
              </a:rPr>
              <a:t>にのっていた写真など）</a:t>
            </a:r>
          </a:p>
        </p:txBody>
      </p:sp>
      <p:pic>
        <p:nvPicPr>
          <p:cNvPr id="1229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14600"/>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6" name="Text Box 13"/>
          <p:cNvSpPr txBox="1">
            <a:spLocks noChangeArrowheads="1"/>
          </p:cNvSpPr>
          <p:nvPr/>
        </p:nvSpPr>
        <p:spPr bwMode="auto">
          <a:xfrm>
            <a:off x="838200" y="3886200"/>
            <a:ext cx="609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応募するときには、観察または調査の記録や取材資料を必ずつける（これについてはあとで詳しく説明するね）</a:t>
            </a:r>
          </a:p>
        </p:txBody>
      </p:sp>
      <p:pic>
        <p:nvPicPr>
          <p:cNvPr id="1229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962400"/>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8" name="Text Box 19"/>
          <p:cNvSpPr txBox="1">
            <a:spLocks noChangeArrowheads="1"/>
          </p:cNvSpPr>
          <p:nvPr/>
        </p:nvSpPr>
        <p:spPr bwMode="auto">
          <a:xfrm>
            <a:off x="871538" y="4614863"/>
            <a:ext cx="609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合作は、１作品につき５人以内</a:t>
            </a:r>
          </a:p>
        </p:txBody>
      </p:sp>
      <p:pic>
        <p:nvPicPr>
          <p:cNvPr id="12299"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8" y="4691063"/>
            <a:ext cx="22860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0"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857750"/>
            <a:ext cx="1905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1" name="Text Box 22"/>
          <p:cNvSpPr txBox="1">
            <a:spLocks noChangeArrowheads="1"/>
          </p:cNvSpPr>
          <p:nvPr/>
        </p:nvSpPr>
        <p:spPr bwMode="auto">
          <a:xfrm>
            <a:off x="395288" y="5238750"/>
            <a:ext cx="6248400" cy="12001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これらのきまりを守らないと、どんなにすばらしい作品であっても</a:t>
            </a:r>
            <a:r>
              <a:rPr lang="ja-JP" altLang="en-US" sz="1800" b="1" u="sng">
                <a:solidFill>
                  <a:srgbClr val="FF6600"/>
                </a:solidFill>
                <a:ea typeface="HG丸ｺﾞｼｯｸM-PRO" pitchFamily="50" charset="-128"/>
              </a:rPr>
              <a:t>審査の対象外</a:t>
            </a:r>
            <a:r>
              <a:rPr lang="ja-JP" altLang="en-US" sz="1800" b="1">
                <a:solidFill>
                  <a:srgbClr val="292929"/>
                </a:solidFill>
                <a:ea typeface="HG丸ｺﾞｼｯｸM-PRO" pitchFamily="50" charset="-128"/>
              </a:rPr>
              <a:t>になってしまいます！</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いっしょうけんめいつくった作品だから、しっかりチェックして、間違いのないようにしましょう！！</a:t>
            </a:r>
          </a:p>
        </p:txBody>
      </p:sp>
      <p:pic>
        <p:nvPicPr>
          <p:cNvPr id="12302"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00400"/>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03" name="Text Box 25"/>
          <p:cNvSpPr txBox="1">
            <a:spLocks noChangeArrowheads="1"/>
          </p:cNvSpPr>
          <p:nvPr/>
        </p:nvSpPr>
        <p:spPr bwMode="auto">
          <a:xfrm>
            <a:off x="838200" y="3124200"/>
            <a:ext cx="571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ea typeface="HG丸ｺﾞｼｯｸM-PRO" pitchFamily="50" charset="-128"/>
              </a:rPr>
              <a:t>本やＨＰに載っていたグラフを、そのまま応募作品に</a:t>
            </a:r>
            <a:r>
              <a:rPr lang="ja-JP" altLang="en-US" sz="1800" b="1">
                <a:latin typeface="Webdings" pitchFamily="18" charset="2"/>
                <a:ea typeface="HG丸ｺﾞｼｯｸM-PRO" pitchFamily="50" charset="-128"/>
              </a:rPr>
              <a:t>使わない</a:t>
            </a:r>
            <a:r>
              <a:rPr lang="ja-JP" altLang="en-US" sz="1800" b="1">
                <a:ea typeface="HG丸ｺﾞｼｯｸM-PRO" pitchFamily="50" charset="-128"/>
              </a:rPr>
              <a:t>（グラフは自分で考えてつくってね）</a:t>
            </a:r>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11</a:t>
            </a:fld>
            <a:endParaRPr lang="en-US" alt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descr="40%"/>
          <p:cNvSpPr>
            <a:spLocks noGrp="1" noChangeArrowheads="1"/>
          </p:cNvSpPr>
          <p:nvPr>
            <p:ph type="title"/>
          </p:nvPr>
        </p:nvSpPr>
        <p:spPr>
          <a:xfrm>
            <a:off x="0" y="228600"/>
            <a:ext cx="9144000" cy="1143000"/>
          </a:xfrm>
          <a:pattFill prst="pct40">
            <a:fgClr>
              <a:srgbClr val="8AE6A2"/>
            </a:fgClr>
            <a:bgClr>
              <a:schemeClr val="bg1"/>
            </a:bgClr>
          </a:pattFill>
        </p:spPr>
        <p:txBody>
          <a:bodyPr/>
          <a:lstStyle/>
          <a:p>
            <a:pPr algn="l" eaLnBrk="1" hangingPunct="1"/>
            <a:r>
              <a:rPr lang="ja-JP" altLang="en-US">
                <a:ea typeface="HGP創英角ﾎﾟｯﾌﾟ体" pitchFamily="50" charset="-128"/>
              </a:rPr>
              <a:t>５．作品をつくろう！</a:t>
            </a:r>
          </a:p>
        </p:txBody>
      </p:sp>
      <p:sp>
        <p:nvSpPr>
          <p:cNvPr id="13315" name="Text Box 8"/>
          <p:cNvSpPr txBox="1">
            <a:spLocks noChangeArrowheads="1"/>
          </p:cNvSpPr>
          <p:nvPr/>
        </p:nvSpPr>
        <p:spPr bwMode="auto">
          <a:xfrm>
            <a:off x="228600" y="158115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a:solidFill>
                  <a:srgbClr val="292929"/>
                </a:solidFill>
                <a:ea typeface="HG創英角ﾎﾟｯﾌﾟ体" pitchFamily="49" charset="-128"/>
              </a:rPr>
              <a:t>待ちに待った夏休み。</a:t>
            </a:r>
            <a:br>
              <a:rPr lang="ja-JP" altLang="en-US" sz="1800">
                <a:solidFill>
                  <a:srgbClr val="292929"/>
                </a:solidFill>
                <a:ea typeface="HG創英角ﾎﾟｯﾌﾟ体" pitchFamily="49" charset="-128"/>
              </a:rPr>
            </a:br>
            <a:r>
              <a:rPr lang="ja-JP" altLang="en-US" sz="1800">
                <a:solidFill>
                  <a:srgbClr val="292929"/>
                </a:solidFill>
                <a:ea typeface="HG創英角ﾎﾟｯﾌﾟ体" pitchFamily="49" charset="-128"/>
              </a:rPr>
              <a:t>統計太郎くんは、家族で出かけた海をテーマに作品をつくっているようです。</a:t>
            </a:r>
          </a:p>
        </p:txBody>
      </p:sp>
      <p:pic>
        <p:nvPicPr>
          <p:cNvPr id="1331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263" y="2638425"/>
            <a:ext cx="2085975"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AutoShape 10"/>
          <p:cNvSpPr>
            <a:spLocks noChangeArrowheads="1"/>
          </p:cNvSpPr>
          <p:nvPr/>
        </p:nvSpPr>
        <p:spPr bwMode="auto">
          <a:xfrm>
            <a:off x="3267075" y="2760663"/>
            <a:ext cx="5005388" cy="1287462"/>
          </a:xfrm>
          <a:prstGeom prst="wedgeRoundRectCallout">
            <a:avLst>
              <a:gd name="adj1" fmla="val -55838"/>
              <a:gd name="adj2" fmla="val 6430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a:solidFill>
                  <a:srgbClr val="292929"/>
                </a:solidFill>
                <a:ea typeface="HG丸ｺﾞｼｯｸM-PRO" pitchFamily="50" charset="-128"/>
              </a:rPr>
              <a:t>海でみつけた生きものの種類や数について調べたよ！</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それから、家族で３０分間にいくつ貝がらを拾えるか競争したんだ！</a:t>
            </a:r>
          </a:p>
        </p:txBody>
      </p:sp>
      <p:pic>
        <p:nvPicPr>
          <p:cNvPr id="1331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 y="4738688"/>
            <a:ext cx="3657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725" y="5043488"/>
            <a:ext cx="342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12</a:t>
            </a:fld>
            <a:endParaRPr lang="en-US" altLang="ja-JP"/>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0" y="4879975"/>
            <a:ext cx="1265238" cy="158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13"/>
          <p:cNvSpPr txBox="1">
            <a:spLocks noChangeArrowheads="1"/>
          </p:cNvSpPr>
          <p:nvPr/>
        </p:nvSpPr>
        <p:spPr bwMode="auto">
          <a:xfrm>
            <a:off x="4718050" y="2638425"/>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b="1">
                <a:solidFill>
                  <a:srgbClr val="292929"/>
                </a:solidFill>
                <a:ea typeface="HG丸ｺﾞｼｯｸM-PRO" pitchFamily="50" charset="-128"/>
              </a:rPr>
              <a:t>表題</a:t>
            </a:r>
          </a:p>
        </p:txBody>
      </p:sp>
      <p:sp>
        <p:nvSpPr>
          <p:cNvPr id="14340" name="Text Box 14"/>
          <p:cNvSpPr txBox="1">
            <a:spLocks noChangeArrowheads="1"/>
          </p:cNvSpPr>
          <p:nvPr/>
        </p:nvSpPr>
        <p:spPr bwMode="auto">
          <a:xfrm>
            <a:off x="5680075" y="2322513"/>
            <a:ext cx="27368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b="1">
                <a:solidFill>
                  <a:srgbClr val="292929"/>
                </a:solidFill>
                <a:ea typeface="HG丸ｺﾞｼｯｸM-PRO" pitchFamily="50" charset="-128"/>
              </a:rPr>
              <a:t>目盛り線　　　　　　　　　（グラフが見えにくくなる場合には点線　　　　にしよう）</a:t>
            </a:r>
          </a:p>
        </p:txBody>
      </p:sp>
      <p:pic>
        <p:nvPicPr>
          <p:cNvPr id="1434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084513"/>
            <a:ext cx="6480175"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Oval 16"/>
          <p:cNvSpPr>
            <a:spLocks noChangeArrowheads="1"/>
          </p:cNvSpPr>
          <p:nvPr/>
        </p:nvSpPr>
        <p:spPr bwMode="auto">
          <a:xfrm>
            <a:off x="2800350" y="3182938"/>
            <a:ext cx="2089150" cy="34448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4343" name="Line 17"/>
          <p:cNvSpPr>
            <a:spLocks noChangeShapeType="1"/>
          </p:cNvSpPr>
          <p:nvPr/>
        </p:nvSpPr>
        <p:spPr bwMode="auto">
          <a:xfrm flipV="1">
            <a:off x="4427538" y="2868613"/>
            <a:ext cx="360362" cy="288925"/>
          </a:xfrm>
          <a:prstGeom prst="line">
            <a:avLst/>
          </a:prstGeom>
          <a:noFill/>
          <a:ln w="952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4" name="Line 18"/>
          <p:cNvSpPr>
            <a:spLocks noChangeShapeType="1"/>
          </p:cNvSpPr>
          <p:nvPr/>
        </p:nvSpPr>
        <p:spPr bwMode="auto">
          <a:xfrm flipH="1">
            <a:off x="4932363" y="2868613"/>
            <a:ext cx="792162" cy="122396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5" name="Line 19"/>
          <p:cNvSpPr>
            <a:spLocks noChangeShapeType="1"/>
          </p:cNvSpPr>
          <p:nvPr/>
        </p:nvSpPr>
        <p:spPr bwMode="auto">
          <a:xfrm>
            <a:off x="6573838" y="2927350"/>
            <a:ext cx="576262"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6" name="Line 20"/>
          <p:cNvSpPr>
            <a:spLocks noChangeShapeType="1"/>
          </p:cNvSpPr>
          <p:nvPr/>
        </p:nvSpPr>
        <p:spPr bwMode="auto">
          <a:xfrm>
            <a:off x="468313" y="3084513"/>
            <a:ext cx="719137" cy="792162"/>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7" name="Text Box 21"/>
          <p:cNvSpPr txBox="1">
            <a:spLocks noChangeArrowheads="1"/>
          </p:cNvSpPr>
          <p:nvPr/>
        </p:nvSpPr>
        <p:spPr bwMode="auto">
          <a:xfrm>
            <a:off x="-28575" y="2781300"/>
            <a:ext cx="1403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b="1">
                <a:solidFill>
                  <a:srgbClr val="292929"/>
                </a:solidFill>
                <a:ea typeface="HG丸ｺﾞｼｯｸM-PRO" pitchFamily="50" charset="-128"/>
              </a:rPr>
              <a:t>目盛り数字</a:t>
            </a:r>
          </a:p>
        </p:txBody>
      </p:sp>
      <p:sp>
        <p:nvSpPr>
          <p:cNvPr id="14348" name="Line 22"/>
          <p:cNvSpPr>
            <a:spLocks noChangeShapeType="1"/>
          </p:cNvSpPr>
          <p:nvPr/>
        </p:nvSpPr>
        <p:spPr bwMode="auto">
          <a:xfrm flipV="1">
            <a:off x="1573213" y="2941638"/>
            <a:ext cx="982662" cy="1071562"/>
          </a:xfrm>
          <a:prstGeom prst="line">
            <a:avLst/>
          </a:prstGeom>
          <a:noFill/>
          <a:ln w="9525">
            <a:solidFill>
              <a:schemeClr val="tx1"/>
            </a:solidFill>
            <a:round/>
            <a:headEnd type="stealth" w="lg"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49" name="Text Box 23"/>
          <p:cNvSpPr txBox="1">
            <a:spLocks noChangeArrowheads="1"/>
          </p:cNvSpPr>
          <p:nvPr/>
        </p:nvSpPr>
        <p:spPr bwMode="auto">
          <a:xfrm>
            <a:off x="2051050" y="2652713"/>
            <a:ext cx="172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b="1">
                <a:solidFill>
                  <a:srgbClr val="292929"/>
                </a:solidFill>
                <a:ea typeface="HG丸ｺﾞｼｯｸM-PRO" pitchFamily="50" charset="-128"/>
              </a:rPr>
              <a:t>たての基線</a:t>
            </a:r>
          </a:p>
        </p:txBody>
      </p:sp>
      <p:sp>
        <p:nvSpPr>
          <p:cNvPr id="14350" name="Line 24"/>
          <p:cNvSpPr>
            <a:spLocks noChangeShapeType="1"/>
          </p:cNvSpPr>
          <p:nvPr/>
        </p:nvSpPr>
        <p:spPr bwMode="auto">
          <a:xfrm flipV="1">
            <a:off x="1878013" y="5676900"/>
            <a:ext cx="720725" cy="792163"/>
          </a:xfrm>
          <a:prstGeom prst="line">
            <a:avLst/>
          </a:prstGeom>
          <a:noFill/>
          <a:ln w="9525">
            <a:solidFill>
              <a:schemeClr val="tx1"/>
            </a:solidFill>
            <a:round/>
            <a:headEnd type="none" w="lg" len="lg"/>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1" name="Text Box 25"/>
          <p:cNvSpPr txBox="1">
            <a:spLocks noChangeArrowheads="1"/>
          </p:cNvSpPr>
          <p:nvPr/>
        </p:nvSpPr>
        <p:spPr bwMode="auto">
          <a:xfrm>
            <a:off x="1006475" y="6372225"/>
            <a:ext cx="2160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b="1">
                <a:solidFill>
                  <a:srgbClr val="292929"/>
                </a:solidFill>
                <a:ea typeface="HG丸ｺﾞｼｯｸM-PRO" pitchFamily="50" charset="-128"/>
              </a:rPr>
              <a:t>横の基線</a:t>
            </a:r>
          </a:p>
        </p:txBody>
      </p:sp>
      <p:sp>
        <p:nvSpPr>
          <p:cNvPr id="14352" name="Oval 26"/>
          <p:cNvSpPr>
            <a:spLocks noChangeArrowheads="1"/>
          </p:cNvSpPr>
          <p:nvPr/>
        </p:nvSpPr>
        <p:spPr bwMode="auto">
          <a:xfrm>
            <a:off x="1187450" y="5491163"/>
            <a:ext cx="360363" cy="360362"/>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4353" name="Line 27"/>
          <p:cNvSpPr>
            <a:spLocks noChangeShapeType="1"/>
          </p:cNvSpPr>
          <p:nvPr/>
        </p:nvSpPr>
        <p:spPr bwMode="auto">
          <a:xfrm flipH="1">
            <a:off x="539750" y="5749925"/>
            <a:ext cx="647700" cy="0"/>
          </a:xfrm>
          <a:prstGeom prst="line">
            <a:avLst/>
          </a:prstGeom>
          <a:noFill/>
          <a:ln w="9525">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4" name="Text Box 28"/>
          <p:cNvSpPr txBox="1">
            <a:spLocks noChangeArrowheads="1"/>
          </p:cNvSpPr>
          <p:nvPr/>
        </p:nvSpPr>
        <p:spPr bwMode="auto">
          <a:xfrm>
            <a:off x="-63500" y="5534025"/>
            <a:ext cx="900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b="1">
                <a:solidFill>
                  <a:srgbClr val="292929"/>
                </a:solidFill>
                <a:ea typeface="HG丸ｺﾞｼｯｸM-PRO" pitchFamily="50" charset="-128"/>
              </a:rPr>
              <a:t>０線　（基線）</a:t>
            </a:r>
          </a:p>
        </p:txBody>
      </p:sp>
      <p:sp>
        <p:nvSpPr>
          <p:cNvPr id="14355" name="Line 29"/>
          <p:cNvSpPr>
            <a:spLocks noChangeShapeType="1"/>
          </p:cNvSpPr>
          <p:nvPr/>
        </p:nvSpPr>
        <p:spPr bwMode="auto">
          <a:xfrm>
            <a:off x="539750" y="4597400"/>
            <a:ext cx="360363"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6" name="Text Box 30"/>
          <p:cNvSpPr txBox="1">
            <a:spLocks noChangeArrowheads="1"/>
          </p:cNvSpPr>
          <p:nvPr/>
        </p:nvSpPr>
        <p:spPr bwMode="auto">
          <a:xfrm>
            <a:off x="14288" y="4264025"/>
            <a:ext cx="755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b="1">
                <a:solidFill>
                  <a:srgbClr val="292929"/>
                </a:solidFill>
                <a:ea typeface="HG丸ｺﾞｼｯｸM-PRO" pitchFamily="50" charset="-128"/>
              </a:rPr>
              <a:t>目盛り単位</a:t>
            </a:r>
          </a:p>
        </p:txBody>
      </p:sp>
      <p:sp>
        <p:nvSpPr>
          <p:cNvPr id="14357" name="Text Box 31"/>
          <p:cNvSpPr txBox="1">
            <a:spLocks noChangeArrowheads="1"/>
          </p:cNvSpPr>
          <p:nvPr/>
        </p:nvSpPr>
        <p:spPr bwMode="auto">
          <a:xfrm>
            <a:off x="3644900" y="6037263"/>
            <a:ext cx="3887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000" dirty="0">
                <a:ea typeface="HG丸ｺﾞｼｯｸM-PRO" pitchFamily="50" charset="-128"/>
              </a:rPr>
              <a:t>５年◆組のクラスメイト３２人のアンケート結果より</a:t>
            </a:r>
          </a:p>
        </p:txBody>
      </p:sp>
      <p:sp>
        <p:nvSpPr>
          <p:cNvPr id="14358" name="Line 32"/>
          <p:cNvSpPr>
            <a:spLocks noChangeShapeType="1"/>
          </p:cNvSpPr>
          <p:nvPr/>
        </p:nvSpPr>
        <p:spPr bwMode="auto">
          <a:xfrm flipH="1">
            <a:off x="6516688" y="4251325"/>
            <a:ext cx="935037" cy="180022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59" name="Text Box 33"/>
          <p:cNvSpPr txBox="1">
            <a:spLocks noChangeArrowheads="1"/>
          </p:cNvSpPr>
          <p:nvPr/>
        </p:nvSpPr>
        <p:spPr bwMode="auto">
          <a:xfrm>
            <a:off x="6964363" y="3286125"/>
            <a:ext cx="22320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b="1">
                <a:solidFill>
                  <a:srgbClr val="292929"/>
                </a:solidFill>
                <a:ea typeface="HG丸ｺﾞｼｯｸM-PRO" pitchFamily="50" charset="-128"/>
              </a:rPr>
              <a:t>出典（</a:t>
            </a:r>
            <a:r>
              <a:rPr lang="ja-JP" altLang="en-US" sz="1200" b="1">
                <a:solidFill>
                  <a:srgbClr val="292929"/>
                </a:solidFill>
                <a:ea typeface="HG丸ｺﾞｼｯｸM-PRO" pitchFamily="50" charset="-128"/>
              </a:rPr>
              <a:t>調べた本や資料名）　</a:t>
            </a:r>
            <a:r>
              <a:rPr lang="ja-JP" altLang="en-US" sz="1400" b="1">
                <a:solidFill>
                  <a:srgbClr val="292929"/>
                </a:solidFill>
                <a:ea typeface="HG丸ｺﾞｼｯｸM-PRO" pitchFamily="50" charset="-128"/>
              </a:rPr>
              <a:t>　　　　　　</a:t>
            </a:r>
          </a:p>
          <a:p>
            <a:pPr eaLnBrk="1" hangingPunct="1">
              <a:spcBef>
                <a:spcPct val="50000"/>
              </a:spcBef>
              <a:buFontTx/>
              <a:buNone/>
            </a:pPr>
            <a:r>
              <a:rPr lang="ja-JP" altLang="en-US" sz="1200" b="1">
                <a:solidFill>
                  <a:srgbClr val="292929"/>
                </a:solidFill>
                <a:ea typeface="HG丸ｺﾞｼｯｸM-PRO" pitchFamily="50" charset="-128"/>
              </a:rPr>
              <a:t>（自分で調べた場合には、　</a:t>
            </a:r>
            <a:r>
              <a:rPr lang="ja-JP" altLang="en-US" sz="1200" b="1" u="sng">
                <a:solidFill>
                  <a:srgbClr val="FF6600"/>
                </a:solidFill>
                <a:ea typeface="HG丸ｺﾞｼｯｸM-PRO" pitchFamily="50" charset="-128"/>
              </a:rPr>
              <a:t>いつ、またはだれ（何人）</a:t>
            </a:r>
            <a:r>
              <a:rPr lang="ja-JP" altLang="en-US" sz="1200" b="1">
                <a:solidFill>
                  <a:srgbClr val="292929"/>
                </a:solidFill>
                <a:ea typeface="HG丸ｺﾞｼｯｸM-PRO" pitchFamily="50" charset="-128"/>
              </a:rPr>
              <a:t>にとったデータであるかを書こう）</a:t>
            </a:r>
          </a:p>
        </p:txBody>
      </p:sp>
      <p:sp>
        <p:nvSpPr>
          <p:cNvPr id="14360" name="AutoShape 34"/>
          <p:cNvSpPr>
            <a:spLocks/>
          </p:cNvSpPr>
          <p:nvPr/>
        </p:nvSpPr>
        <p:spPr bwMode="auto">
          <a:xfrm>
            <a:off x="6858000" y="866775"/>
            <a:ext cx="1758950" cy="1562100"/>
          </a:xfrm>
          <a:prstGeom prst="borderCallout2">
            <a:avLst>
              <a:gd name="adj1" fmla="val 7315"/>
              <a:gd name="adj2" fmla="val -4333"/>
              <a:gd name="adj3" fmla="val 7315"/>
              <a:gd name="adj4" fmla="val -24819"/>
              <a:gd name="adj5" fmla="val 115245"/>
              <a:gd name="adj6" fmla="val -8574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200" b="1">
                <a:solidFill>
                  <a:srgbClr val="292929"/>
                </a:solidFill>
                <a:ea typeface="HG丸ｺﾞｼｯｸM-PRO" pitchFamily="50" charset="-128"/>
              </a:rPr>
              <a:t>ここでは棒グラフの例だけど、単位グラフや折れ線グラフも、基本的な注意点や書くべきことは一緒だよ！</a:t>
            </a:r>
          </a:p>
          <a:p>
            <a:pPr eaLnBrk="1" hangingPunct="1">
              <a:spcBef>
                <a:spcPct val="0"/>
              </a:spcBef>
              <a:buFontTx/>
              <a:buNone/>
            </a:pPr>
            <a:r>
              <a:rPr lang="ja-JP" altLang="en-US" sz="1200" b="1">
                <a:solidFill>
                  <a:srgbClr val="292929"/>
                </a:solidFill>
                <a:ea typeface="HG丸ｺﾞｼｯｸM-PRO" pitchFamily="50" charset="-128"/>
              </a:rPr>
              <a:t>円グラフでは、表題や割合などを書き忘れないように注意しようね。</a:t>
            </a:r>
          </a:p>
        </p:txBody>
      </p:sp>
      <p:sp>
        <p:nvSpPr>
          <p:cNvPr id="14361" name="Text Box 36"/>
          <p:cNvSpPr txBox="1">
            <a:spLocks noChangeArrowheads="1"/>
          </p:cNvSpPr>
          <p:nvPr/>
        </p:nvSpPr>
        <p:spPr bwMode="auto">
          <a:xfrm>
            <a:off x="152400" y="309563"/>
            <a:ext cx="8610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グラフの</a:t>
            </a:r>
            <a:r>
              <a:rPr lang="ja-JP" altLang="en-US" sz="1800" b="1" u="sng">
                <a:solidFill>
                  <a:srgbClr val="292929"/>
                </a:solidFill>
                <a:ea typeface="HG丸ｺﾞｼｯｸM-PRO" pitchFamily="50" charset="-128"/>
              </a:rPr>
              <a:t>つくりかた</a:t>
            </a:r>
            <a:r>
              <a:rPr lang="ja-JP" altLang="en-US" sz="1800" b="1">
                <a:solidFill>
                  <a:srgbClr val="292929"/>
                </a:solidFill>
                <a:ea typeface="HG丸ｺﾞｼｯｸM-PRO" pitchFamily="50" charset="-128"/>
              </a:rPr>
              <a:t>や</a:t>
            </a:r>
            <a:r>
              <a:rPr lang="ja-JP" altLang="en-US" sz="1800" b="1" u="sng">
                <a:solidFill>
                  <a:srgbClr val="292929"/>
                </a:solidFill>
                <a:ea typeface="HG丸ｺﾞｼｯｸM-PRO" pitchFamily="50" charset="-128"/>
              </a:rPr>
              <a:t>きまり</a:t>
            </a:r>
            <a:r>
              <a:rPr lang="ja-JP" altLang="en-US" sz="1800" b="1">
                <a:solidFill>
                  <a:srgbClr val="292929"/>
                </a:solidFill>
                <a:ea typeface="HG丸ｺﾞｼｯｸM-PRO" pitchFamily="50" charset="-128"/>
              </a:rPr>
              <a:t>については</a:t>
            </a:r>
            <a:r>
              <a:rPr lang="ja-JP" altLang="en-US" sz="1800" u="sng">
                <a:solidFill>
                  <a:srgbClr val="292929"/>
                </a:solidFill>
                <a:ea typeface="HGP創英角ﾎﾟｯﾌﾟ体" pitchFamily="50" charset="-128"/>
              </a:rPr>
              <a:t>「グラフってどうやってつくるの？編　　」　　　</a:t>
            </a:r>
            <a:r>
              <a:rPr lang="ja-JP" altLang="en-US" sz="1800" b="1">
                <a:solidFill>
                  <a:srgbClr val="292929"/>
                </a:solidFill>
                <a:ea typeface="HG丸ｺﾞｼｯｸM-PRO" pitchFamily="50" charset="-128"/>
              </a:rPr>
              <a:t>でくわしく紹介しているよ。</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ここで、簡単におさらいしてみよう！</a:t>
            </a:r>
          </a:p>
        </p:txBody>
      </p:sp>
      <p:pic>
        <p:nvPicPr>
          <p:cNvPr id="14362"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0025" y="371475"/>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63" name="Text Box 38"/>
          <p:cNvSpPr txBox="1">
            <a:spLocks noChangeArrowheads="1"/>
          </p:cNvSpPr>
          <p:nvPr/>
        </p:nvSpPr>
        <p:spPr bwMode="auto">
          <a:xfrm>
            <a:off x="7554913" y="4343400"/>
            <a:ext cx="1385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a:t>一度下書きするといいかもね！</a:t>
            </a:r>
          </a:p>
        </p:txBody>
      </p:sp>
      <p:sp>
        <p:nvSpPr>
          <p:cNvPr id="14364" name="Text Box 39"/>
          <p:cNvSpPr txBox="1">
            <a:spLocks noChangeArrowheads="1"/>
          </p:cNvSpPr>
          <p:nvPr/>
        </p:nvSpPr>
        <p:spPr bwMode="auto">
          <a:xfrm>
            <a:off x="381000" y="1781175"/>
            <a:ext cx="464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600" dirty="0"/>
              <a:t>例）好きな給食の献立についてしらべたよ！</a:t>
            </a:r>
            <a:br>
              <a:rPr lang="ja-JP" altLang="en-US" sz="1600" dirty="0"/>
            </a:br>
            <a:r>
              <a:rPr lang="ja-JP" altLang="en-US" sz="1600" dirty="0"/>
              <a:t>　　　　　　　　　</a:t>
            </a:r>
            <a:r>
              <a:rPr lang="ja-JP" altLang="en-US" sz="1200" dirty="0"/>
              <a:t>（○月△日　５年◆組３２人にききました）</a:t>
            </a:r>
          </a:p>
        </p:txBody>
      </p:sp>
      <p:sp>
        <p:nvSpPr>
          <p:cNvPr id="14365" name="Rectangle 40"/>
          <p:cNvSpPr>
            <a:spLocks noChangeArrowheads="1"/>
          </p:cNvSpPr>
          <p:nvPr/>
        </p:nvSpPr>
        <p:spPr bwMode="auto">
          <a:xfrm>
            <a:off x="304800" y="1657350"/>
            <a:ext cx="43434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13</a:t>
            </a:fld>
            <a:endParaRPr lang="en-US"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11"/>
          <p:cNvGraphicFramePr>
            <a:graphicFrameLocks noChangeAspect="1"/>
          </p:cNvGraphicFramePr>
          <p:nvPr/>
        </p:nvGraphicFramePr>
        <p:xfrm>
          <a:off x="381000" y="619125"/>
          <a:ext cx="4114800" cy="2873375"/>
        </p:xfrm>
        <a:graphic>
          <a:graphicData uri="http://schemas.openxmlformats.org/presentationml/2006/ole">
            <mc:AlternateContent xmlns:mc="http://schemas.openxmlformats.org/markup-compatibility/2006">
              <mc:Choice xmlns:v="urn:schemas-microsoft-com:vml" Requires="v">
                <p:oleObj name="グラフ" r:id="rId2" imgW="4628986" imgH="2133660" progId="Excel.Chart.8">
                  <p:embed/>
                </p:oleObj>
              </mc:Choice>
              <mc:Fallback>
                <p:oleObj name="グラフ" r:id="rId2" imgW="4628986" imgH="2133660" progId="Excel.Chart.8">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19125"/>
                        <a:ext cx="4114800" cy="28733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3508375"/>
            <a:ext cx="4117975"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4"/>
          <p:cNvSpPr txBox="1">
            <a:spLocks noChangeArrowheads="1"/>
          </p:cNvSpPr>
          <p:nvPr/>
        </p:nvSpPr>
        <p:spPr bwMode="auto">
          <a:xfrm>
            <a:off x="2667000" y="1066800"/>
            <a:ext cx="3371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900"/>
              <a:t>８月○日△県の海で探したよ！</a:t>
            </a:r>
          </a:p>
        </p:txBody>
      </p:sp>
      <p:sp>
        <p:nvSpPr>
          <p:cNvPr id="15365" name="AutoShape 15"/>
          <p:cNvSpPr>
            <a:spLocks noChangeArrowheads="1"/>
          </p:cNvSpPr>
          <p:nvPr/>
        </p:nvSpPr>
        <p:spPr bwMode="auto">
          <a:xfrm>
            <a:off x="2514600" y="4419600"/>
            <a:ext cx="1752600" cy="609600"/>
          </a:xfrm>
          <a:prstGeom prst="wedgeEllipseCallout">
            <a:avLst>
              <a:gd name="adj1" fmla="val -43208"/>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400"/>
              <a:t>制限時間は　　</a:t>
            </a:r>
            <a:r>
              <a:rPr lang="en-US" altLang="ja-JP" sz="1400"/>
              <a:t>30</a:t>
            </a:r>
            <a:r>
              <a:rPr lang="ja-JP" altLang="en-US" sz="1400"/>
              <a:t>分だよ</a:t>
            </a:r>
          </a:p>
        </p:txBody>
      </p:sp>
      <p:sp>
        <p:nvSpPr>
          <p:cNvPr id="15366" name="Text Box 20"/>
          <p:cNvSpPr txBox="1">
            <a:spLocks noChangeArrowheads="1"/>
          </p:cNvSpPr>
          <p:nvPr/>
        </p:nvSpPr>
        <p:spPr bwMode="auto">
          <a:xfrm>
            <a:off x="228600" y="152400"/>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t>統計太郎くんがつくったグラフ</a:t>
            </a:r>
          </a:p>
        </p:txBody>
      </p:sp>
      <p:graphicFrame>
        <p:nvGraphicFramePr>
          <p:cNvPr id="15367" name="Object 22"/>
          <p:cNvGraphicFramePr>
            <a:graphicFrameLocks noGrp="1" noChangeAspect="1"/>
          </p:cNvGraphicFramePr>
          <p:nvPr>
            <p:ph/>
            <p:extLst>
              <p:ext uri="{D42A27DB-BD31-4B8C-83A1-F6EECF244321}">
                <p14:modId xmlns:p14="http://schemas.microsoft.com/office/powerpoint/2010/main" val="729765511"/>
              </p:ext>
            </p:extLst>
          </p:nvPr>
        </p:nvGraphicFramePr>
        <p:xfrm>
          <a:off x="4505325" y="685800"/>
          <a:ext cx="4267200" cy="2133600"/>
        </p:xfrm>
        <a:graphic>
          <a:graphicData uri="http://schemas.openxmlformats.org/presentationml/2006/ole">
            <mc:AlternateContent xmlns:mc="http://schemas.openxmlformats.org/markup-compatibility/2006">
              <mc:Choice xmlns:v="urn:schemas-microsoft-com:vml" Requires="v">
                <p:oleObj name="グラフ" r:id="rId5" imgW="4638740" imgH="2143029" progId="Excel.Chart.8">
                  <p:embed/>
                </p:oleObj>
              </mc:Choice>
              <mc:Fallback>
                <p:oleObj name="グラフ" r:id="rId5" imgW="4638740" imgH="2143029" progId="Excel.Chart.8">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5325" y="685800"/>
                        <a:ext cx="4267200" cy="2133600"/>
                      </a:xfrm>
                      <a:prstGeom prst="rect">
                        <a:avLst/>
                      </a:prstGeom>
                      <a:noFill/>
                      <a:ln>
                        <a:noFill/>
                      </a:ln>
                      <a:effectLst/>
                    </p:spPr>
                  </p:pic>
                </p:oleObj>
              </mc:Fallback>
            </mc:AlternateContent>
          </a:graphicData>
        </a:graphic>
      </p:graphicFrame>
      <p:pic>
        <p:nvPicPr>
          <p:cNvPr id="15368"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1100" y="4914900"/>
            <a:ext cx="12763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9" name="AutoShape 25"/>
          <p:cNvSpPr>
            <a:spLocks noChangeArrowheads="1"/>
          </p:cNvSpPr>
          <p:nvPr/>
        </p:nvSpPr>
        <p:spPr bwMode="auto">
          <a:xfrm>
            <a:off x="4724400" y="3227388"/>
            <a:ext cx="3657600" cy="1420812"/>
          </a:xfrm>
          <a:prstGeom prst="wedgeRoundRectCallout">
            <a:avLst>
              <a:gd name="adj1" fmla="val 40454"/>
              <a:gd name="adj2" fmla="val 57468"/>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a:solidFill>
                  <a:srgbClr val="292929"/>
                </a:solidFill>
                <a:ea typeface="HG丸ｺﾞｼｯｸM-PRO" pitchFamily="50" charset="-128"/>
              </a:rPr>
              <a:t>グラフ完成！</a:t>
            </a:r>
          </a:p>
          <a:p>
            <a:pPr eaLnBrk="1" hangingPunct="1">
              <a:spcBef>
                <a:spcPct val="0"/>
              </a:spcBef>
              <a:buFontTx/>
              <a:buNone/>
            </a:pPr>
            <a:r>
              <a:rPr lang="ja-JP" altLang="en-US" sz="1600" b="1">
                <a:solidFill>
                  <a:srgbClr val="292929"/>
                </a:solidFill>
                <a:ea typeface="HG丸ｺﾞｼｯｸM-PRO" pitchFamily="50" charset="-128"/>
              </a:rPr>
              <a:t>あとは、このグラフを元にして、</a:t>
            </a:r>
          </a:p>
          <a:p>
            <a:pPr eaLnBrk="1" hangingPunct="1">
              <a:spcBef>
                <a:spcPct val="0"/>
              </a:spcBef>
              <a:buFontTx/>
              <a:buNone/>
            </a:pPr>
            <a:r>
              <a:rPr lang="ja-JP" altLang="en-US" sz="1600" b="1">
                <a:solidFill>
                  <a:srgbClr val="292929"/>
                </a:solidFill>
                <a:ea typeface="HG丸ｺﾞｼｯｸM-PRO" pitchFamily="50" charset="-128"/>
              </a:rPr>
              <a:t>新聞をつくったとき</a:t>
            </a:r>
            <a:r>
              <a:rPr lang="ja-JP" altLang="en-US" sz="1600">
                <a:solidFill>
                  <a:srgbClr val="292929"/>
                </a:solidFill>
                <a:ea typeface="HG丸ｺﾞｼｯｸM-PRO" pitchFamily="50" charset="-128"/>
              </a:rPr>
              <a:t>（</a:t>
            </a:r>
            <a:r>
              <a:rPr lang="en-US" altLang="ja-JP" sz="1200">
                <a:solidFill>
                  <a:srgbClr val="292929"/>
                </a:solidFill>
                <a:ea typeface="HG丸ｺﾞｼｯｸM-PRO" pitchFamily="50" charset="-128"/>
              </a:rPr>
              <a:t>※</a:t>
            </a:r>
            <a:r>
              <a:rPr lang="ja-JP" altLang="en-US" sz="1200">
                <a:solidFill>
                  <a:srgbClr val="292929"/>
                </a:solidFill>
                <a:ea typeface="HG丸ｺﾞｼｯｸM-PRO" pitchFamily="50" charset="-128"/>
              </a:rPr>
              <a:t>グラフってどうやってつくるの？編参照）</a:t>
            </a:r>
            <a:r>
              <a:rPr lang="ja-JP" altLang="en-US" sz="1600" b="1">
                <a:solidFill>
                  <a:srgbClr val="292929"/>
                </a:solidFill>
                <a:ea typeface="HG丸ｺﾞｼｯｸM-PRO" pitchFamily="50" charset="-128"/>
              </a:rPr>
              <a:t>みたいにまとめていけばいいんだね！</a:t>
            </a:r>
          </a:p>
        </p:txBody>
      </p:sp>
      <p:sp>
        <p:nvSpPr>
          <p:cNvPr id="15370" name="Text Box 26"/>
          <p:cNvSpPr txBox="1">
            <a:spLocks noChangeArrowheads="1"/>
          </p:cNvSpPr>
          <p:nvPr/>
        </p:nvSpPr>
        <p:spPr bwMode="auto">
          <a:xfrm>
            <a:off x="6096000" y="1562100"/>
            <a:ext cx="7239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000" dirty="0"/>
              <a:t>５年●組</a:t>
            </a:r>
          </a:p>
          <a:p>
            <a:pPr eaLnBrk="1" hangingPunct="1">
              <a:spcBef>
                <a:spcPct val="0"/>
              </a:spcBef>
              <a:buFontTx/>
              <a:buNone/>
            </a:pPr>
            <a:r>
              <a:rPr lang="ja-JP" altLang="en-US" sz="1000" dirty="0"/>
              <a:t>３０人に</a:t>
            </a:r>
          </a:p>
          <a:p>
            <a:pPr eaLnBrk="1" hangingPunct="1">
              <a:spcBef>
                <a:spcPct val="0"/>
              </a:spcBef>
              <a:buFontTx/>
              <a:buNone/>
            </a:pPr>
            <a:r>
              <a:rPr lang="ja-JP" altLang="en-US" sz="1000" dirty="0"/>
              <a:t>きいたよ</a:t>
            </a:r>
          </a:p>
        </p:txBody>
      </p:sp>
      <p:sp>
        <p:nvSpPr>
          <p:cNvPr id="2" name="スライド番号プレースホルダー 1"/>
          <p:cNvSpPr>
            <a:spLocks noGrp="1"/>
          </p:cNvSpPr>
          <p:nvPr>
            <p:ph type="sldNum" sz="quarter" idx="12"/>
          </p:nvPr>
        </p:nvSpPr>
        <p:spPr/>
        <p:txBody>
          <a:bodyPr/>
          <a:lstStyle/>
          <a:p>
            <a:pPr>
              <a:defRPr/>
            </a:pPr>
            <a:fld id="{5D690AFD-470D-4722-B3C4-7D37D2453E9E}" type="slidenum">
              <a:rPr lang="en-US" altLang="ja-JP" smtClean="0"/>
              <a:pPr>
                <a:defRPr/>
              </a:pPr>
              <a:t>14</a:t>
            </a:fld>
            <a:endParaRPr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128588" y="114300"/>
            <a:ext cx="5257800" cy="6629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pic>
        <p:nvPicPr>
          <p:cNvPr id="1638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971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6"/>
          <p:cNvSpPr>
            <a:spLocks noChangeArrowheads="1" noChangeShapeType="1" noTextEdit="1"/>
          </p:cNvSpPr>
          <p:nvPr/>
        </p:nvSpPr>
        <p:spPr bwMode="auto">
          <a:xfrm>
            <a:off x="1123950" y="1109663"/>
            <a:ext cx="3733800" cy="685800"/>
          </a:xfrm>
          <a:prstGeom prst="rect">
            <a:avLst/>
          </a:prstGeom>
        </p:spPr>
        <p:txBody>
          <a:bodyPr wrap="none" fromWordArt="1">
            <a:prstTxWarp prst="textPlain">
              <a:avLst>
                <a:gd name="adj" fmla="val 50000"/>
              </a:avLst>
            </a:prstTxWarp>
          </a:bodyPr>
          <a:lstStyle/>
          <a:p>
            <a:pPr algn="ctr"/>
            <a:r>
              <a:rPr lang="ja-JP" altLang="en-US" sz="3600" kern="10">
                <a:ln w="9525">
                  <a:solidFill>
                    <a:srgbClr val="0000FF"/>
                  </a:solidFill>
                  <a:round/>
                  <a:headEnd/>
                  <a:tailEnd/>
                </a:ln>
                <a:solidFill>
                  <a:schemeClr val="bg1"/>
                </a:solidFill>
                <a:latin typeface="ＭＳ Ｐゴシック"/>
                <a:ea typeface="ＭＳ Ｐゴシック"/>
              </a:rPr>
              <a:t>海にでかけたよ！</a:t>
            </a:r>
          </a:p>
        </p:txBody>
      </p:sp>
      <p:graphicFrame>
        <p:nvGraphicFramePr>
          <p:cNvPr id="16389" name="Object 7"/>
          <p:cNvGraphicFramePr>
            <a:graphicFrameLocks noChangeAspect="1"/>
          </p:cNvGraphicFramePr>
          <p:nvPr/>
        </p:nvGraphicFramePr>
        <p:xfrm>
          <a:off x="2743200" y="2057400"/>
          <a:ext cx="2362200" cy="1143000"/>
        </p:xfrm>
        <a:graphic>
          <a:graphicData uri="http://schemas.openxmlformats.org/presentationml/2006/ole">
            <mc:AlternateContent xmlns:mc="http://schemas.openxmlformats.org/markup-compatibility/2006">
              <mc:Choice xmlns:v="urn:schemas-microsoft-com:vml" Requires="v">
                <p:oleObj name="グラフ" r:id="rId3" imgW="4638740" imgH="2143029" progId="Excel.Chart.8">
                  <p:embed/>
                </p:oleObj>
              </mc:Choice>
              <mc:Fallback>
                <p:oleObj name="グラフ" r:id="rId3" imgW="4638740" imgH="2143029" progId="Excel.Char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57400"/>
                        <a:ext cx="2362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9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5481638"/>
            <a:ext cx="178117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AutoShape 10"/>
          <p:cNvSpPr>
            <a:spLocks noChangeArrowheads="1"/>
          </p:cNvSpPr>
          <p:nvPr/>
        </p:nvSpPr>
        <p:spPr bwMode="auto">
          <a:xfrm>
            <a:off x="3124200" y="4572000"/>
            <a:ext cx="1981200" cy="762000"/>
          </a:xfrm>
          <a:prstGeom prst="cloudCallout">
            <a:avLst>
              <a:gd name="adj1" fmla="val 32468"/>
              <a:gd name="adj2" fmla="val 9291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200" b="1" dirty="0">
                <a:solidFill>
                  <a:srgbClr val="292929"/>
                </a:solidFill>
                <a:ea typeface="HG丸ｺﾞｼｯｸM-PRO" pitchFamily="50" charset="-128"/>
              </a:rPr>
              <a:t>８月○日家族とでかけたよ！</a:t>
            </a:r>
          </a:p>
        </p:txBody>
      </p:sp>
      <p:graphicFrame>
        <p:nvGraphicFramePr>
          <p:cNvPr id="16392" name="Object 12"/>
          <p:cNvGraphicFramePr>
            <a:graphicFrameLocks noChangeAspect="1"/>
          </p:cNvGraphicFramePr>
          <p:nvPr/>
        </p:nvGraphicFramePr>
        <p:xfrm>
          <a:off x="500063" y="3471863"/>
          <a:ext cx="1752600" cy="1223962"/>
        </p:xfrm>
        <a:graphic>
          <a:graphicData uri="http://schemas.openxmlformats.org/presentationml/2006/ole">
            <mc:AlternateContent xmlns:mc="http://schemas.openxmlformats.org/markup-compatibility/2006">
              <mc:Choice xmlns:v="urn:schemas-microsoft-com:vml" Requires="v">
                <p:oleObj name="グラフ" r:id="rId6" imgW="4628986" imgH="2133660" progId="Excel.Chart.8">
                  <p:embed/>
                </p:oleObj>
              </mc:Choice>
              <mc:Fallback>
                <p:oleObj name="グラフ" r:id="rId6" imgW="4628986" imgH="2133660" progId="Excel.Chart.8">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3471863"/>
                        <a:ext cx="1752600" cy="12239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3" name="Text Box 14"/>
          <p:cNvSpPr txBox="1">
            <a:spLocks noChangeArrowheads="1"/>
          </p:cNvSpPr>
          <p:nvPr/>
        </p:nvSpPr>
        <p:spPr bwMode="auto">
          <a:xfrm>
            <a:off x="381000" y="2133600"/>
            <a:ext cx="21336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900"/>
              <a:t>・・・・・・・・・・・・・・・・・・・・・・・・・・・・・・・・・・</a:t>
            </a:r>
            <a:br>
              <a:rPr lang="ja-JP" altLang="en-US" sz="900"/>
            </a:br>
            <a:r>
              <a:rPr lang="ja-JP" altLang="en-US" sz="900"/>
              <a:t>・・・・・・・・・・・・・・・・・・・・・・・・・・・・・・・・・・・・・・・・・・・・・・・・・・・・・・・・・・・・・・・・・・・・</a:t>
            </a:r>
          </a:p>
        </p:txBody>
      </p:sp>
      <p:sp>
        <p:nvSpPr>
          <p:cNvPr id="16394" name="Text Box 15"/>
          <p:cNvSpPr txBox="1">
            <a:spLocks noChangeArrowheads="1"/>
          </p:cNvSpPr>
          <p:nvPr/>
        </p:nvSpPr>
        <p:spPr bwMode="auto">
          <a:xfrm>
            <a:off x="385763" y="2514600"/>
            <a:ext cx="21336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900"/>
              <a:t>・・・・・・・・・・・・・・・・・・・・・・・・・・・・・・・・・・</a:t>
            </a:r>
            <a:br>
              <a:rPr lang="ja-JP" altLang="en-US" sz="900"/>
            </a:br>
            <a:r>
              <a:rPr lang="ja-JP" altLang="en-US" sz="900"/>
              <a:t>・・・・・・・・・・・・・・・・・・・・・・・・・・・・・・・・・・・・・・・・・・・・・・・・・・・・・・・・・・・・・・・・・・・・</a:t>
            </a:r>
          </a:p>
        </p:txBody>
      </p:sp>
      <p:sp>
        <p:nvSpPr>
          <p:cNvPr id="16395" name="Text Box 16"/>
          <p:cNvSpPr txBox="1">
            <a:spLocks noChangeArrowheads="1"/>
          </p:cNvSpPr>
          <p:nvPr/>
        </p:nvSpPr>
        <p:spPr bwMode="auto">
          <a:xfrm>
            <a:off x="381000" y="3181350"/>
            <a:ext cx="2209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a:t>海には生きものがいっぱい！</a:t>
            </a:r>
          </a:p>
        </p:txBody>
      </p:sp>
      <p:sp>
        <p:nvSpPr>
          <p:cNvPr id="16396" name="Text Box 17"/>
          <p:cNvSpPr txBox="1">
            <a:spLocks noChangeArrowheads="1"/>
          </p:cNvSpPr>
          <p:nvPr/>
        </p:nvSpPr>
        <p:spPr bwMode="auto">
          <a:xfrm>
            <a:off x="2362200" y="3505200"/>
            <a:ext cx="21336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900"/>
              <a:t>・・・・・・・・・・・・・・・・・・・・・・・・・・・・・・・・・・</a:t>
            </a:r>
            <a:br>
              <a:rPr lang="ja-JP" altLang="en-US" sz="900"/>
            </a:br>
            <a:r>
              <a:rPr lang="ja-JP" altLang="en-US" sz="900"/>
              <a:t>・・・・・・・・・・・・・・・・・・・・・・・・・・・・・・・・・・・・・・・・・・・・・・・・・・・・・・・・・・・・・・・・・・・・</a:t>
            </a:r>
          </a:p>
        </p:txBody>
      </p:sp>
      <p:sp>
        <p:nvSpPr>
          <p:cNvPr id="16397" name="Text Box 18"/>
          <p:cNvSpPr txBox="1">
            <a:spLocks noChangeArrowheads="1"/>
          </p:cNvSpPr>
          <p:nvPr/>
        </p:nvSpPr>
        <p:spPr bwMode="auto">
          <a:xfrm>
            <a:off x="2362200" y="3929063"/>
            <a:ext cx="21336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900"/>
              <a:t>・・・・・・・・・・・・・・・・・・・・・・・・・・・・・・・・・・</a:t>
            </a:r>
            <a:br>
              <a:rPr lang="ja-JP" altLang="en-US" sz="900"/>
            </a:br>
            <a:r>
              <a:rPr lang="ja-JP" altLang="en-US" sz="900"/>
              <a:t>・・・・・・・・・・・・・・・・・・・・・・・・・・・・・・・・・・・・・・・・・・・・・・・・・・・・・・・・・・・・・・・・・・・・</a:t>
            </a:r>
          </a:p>
        </p:txBody>
      </p:sp>
      <p:pic>
        <p:nvPicPr>
          <p:cNvPr id="16398"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3" y="4724400"/>
            <a:ext cx="17526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AutoShape 20"/>
          <p:cNvSpPr>
            <a:spLocks noChangeArrowheads="1"/>
          </p:cNvSpPr>
          <p:nvPr/>
        </p:nvSpPr>
        <p:spPr bwMode="auto">
          <a:xfrm>
            <a:off x="1828800" y="5029200"/>
            <a:ext cx="990600" cy="685800"/>
          </a:xfrm>
          <a:prstGeom prst="irregularSeal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200" b="1">
                <a:solidFill>
                  <a:srgbClr val="292929"/>
                </a:solidFill>
                <a:ea typeface="HG丸ｺﾞｼｯｸM-PRO" pitchFamily="50" charset="-128"/>
              </a:rPr>
              <a:t>勝負！</a:t>
            </a:r>
          </a:p>
        </p:txBody>
      </p:sp>
      <p:sp>
        <p:nvSpPr>
          <p:cNvPr id="16400" name="Text Box 21"/>
          <p:cNvSpPr txBox="1">
            <a:spLocks noChangeArrowheads="1"/>
          </p:cNvSpPr>
          <p:nvPr/>
        </p:nvSpPr>
        <p:spPr bwMode="auto">
          <a:xfrm>
            <a:off x="623888" y="6019800"/>
            <a:ext cx="21336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900"/>
              <a:t>・・・・・・・・・・・・・・・・・・・・・・・・・・・・・・・・・・</a:t>
            </a:r>
            <a:br>
              <a:rPr lang="ja-JP" altLang="en-US" sz="900"/>
            </a:br>
            <a:r>
              <a:rPr lang="ja-JP" altLang="en-US" sz="900"/>
              <a:t>・・・・・・・・・・・・・・・・・・・・・・・・・・・・・・・・・・・・・・・・・・・・・・・・・・・・・・・・・・・・・・・・・・・・</a:t>
            </a:r>
          </a:p>
        </p:txBody>
      </p:sp>
      <p:pic>
        <p:nvPicPr>
          <p:cNvPr id="16401"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00750" y="5276850"/>
            <a:ext cx="10223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2"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6550" y="5762625"/>
            <a:ext cx="128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3"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84850" y="5284788"/>
            <a:ext cx="169863" cy="16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4" name="Picture 2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65825" y="5421313"/>
            <a:ext cx="11747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5" name="Picture 2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78525" y="5205413"/>
            <a:ext cx="117475" cy="11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6" name="Text Box 27"/>
          <p:cNvSpPr txBox="1">
            <a:spLocks noChangeArrowheads="1"/>
          </p:cNvSpPr>
          <p:nvPr/>
        </p:nvSpPr>
        <p:spPr bwMode="auto">
          <a:xfrm>
            <a:off x="5910263" y="48387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a:t>よくがんばったね！</a:t>
            </a:r>
          </a:p>
        </p:txBody>
      </p:sp>
      <p:pic>
        <p:nvPicPr>
          <p:cNvPr id="16407" name="Picture 3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20000" y="3505200"/>
            <a:ext cx="12763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8" name="AutoShape 34"/>
          <p:cNvSpPr>
            <a:spLocks noChangeArrowheads="1"/>
          </p:cNvSpPr>
          <p:nvPr/>
        </p:nvSpPr>
        <p:spPr bwMode="auto">
          <a:xfrm>
            <a:off x="5562600" y="398463"/>
            <a:ext cx="3352800" cy="2768600"/>
          </a:xfrm>
          <a:prstGeom prst="wedgeRoundRectCallout">
            <a:avLst>
              <a:gd name="adj1" fmla="val 35889"/>
              <a:gd name="adj2" fmla="val 5706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a:solidFill>
                  <a:srgbClr val="292929"/>
                </a:solidFill>
                <a:ea typeface="HG丸ｺﾞｼｯｸM-PRO" pitchFamily="50" charset="-128"/>
              </a:rPr>
              <a:t>今回は、海に行ってとても楽しかったことや、みんなが海でどんなふうに過ごしているかを、いくつかのグラフをくみあわせてまとめたよ！</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それから海の絵を書いて、楽しかった様子をあらわしてみたよ</a:t>
            </a:r>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15</a:t>
            </a:fld>
            <a:endParaRPr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7" descr="40%"/>
          <p:cNvSpPr>
            <a:spLocks noGrp="1" noChangeArrowheads="1"/>
          </p:cNvSpPr>
          <p:nvPr>
            <p:ph type="title"/>
          </p:nvPr>
        </p:nvSpPr>
        <p:spPr>
          <a:xfrm>
            <a:off x="0" y="228600"/>
            <a:ext cx="9144000" cy="1143000"/>
          </a:xfrm>
          <a:pattFill prst="pct40">
            <a:fgClr>
              <a:srgbClr val="8AE6A2"/>
            </a:fgClr>
            <a:bgClr>
              <a:schemeClr val="bg1"/>
            </a:bgClr>
          </a:pattFill>
        </p:spPr>
        <p:txBody>
          <a:bodyPr/>
          <a:lstStyle/>
          <a:p>
            <a:pPr algn="l" eaLnBrk="1" hangingPunct="1"/>
            <a:r>
              <a:rPr lang="ja-JP" altLang="en-US">
                <a:solidFill>
                  <a:srgbClr val="292929"/>
                </a:solidFill>
                <a:ea typeface="HGP創英角ﾎﾟｯﾌﾟ体" pitchFamily="50" charset="-128"/>
              </a:rPr>
              <a:t>６．作品をチェックしよう！</a:t>
            </a:r>
          </a:p>
        </p:txBody>
      </p:sp>
      <p:pic>
        <p:nvPicPr>
          <p:cNvPr id="17411" name="Picture 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200"/>
            <a:ext cx="12858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2" name="AutoShape 110"/>
          <p:cNvSpPr>
            <a:spLocks noChangeArrowheads="1"/>
          </p:cNvSpPr>
          <p:nvPr/>
        </p:nvSpPr>
        <p:spPr bwMode="auto">
          <a:xfrm>
            <a:off x="1600200" y="1543050"/>
            <a:ext cx="6096000" cy="714375"/>
          </a:xfrm>
          <a:prstGeom prst="wedgeRoundRectCallout">
            <a:avLst>
              <a:gd name="adj1" fmla="val -43435"/>
              <a:gd name="adj2" fmla="val 6990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a:solidFill>
                  <a:srgbClr val="292929"/>
                </a:solidFill>
                <a:ea typeface="HG丸ｺﾞｼｯｸM-PRO" pitchFamily="50" charset="-128"/>
              </a:rPr>
              <a:t>作品も完成したことだし、いよいよ応募の準備に</a:t>
            </a:r>
            <a:endParaRPr lang="en-US" altLang="ja-JP" sz="1800" b="1">
              <a:solidFill>
                <a:srgbClr val="292929"/>
              </a:solidFill>
              <a:ea typeface="HG丸ｺﾞｼｯｸM-PRO" pitchFamily="50" charset="-128"/>
            </a:endParaRPr>
          </a:p>
          <a:p>
            <a:pPr eaLnBrk="1" hangingPunct="1">
              <a:spcBef>
                <a:spcPct val="0"/>
              </a:spcBef>
              <a:buFontTx/>
              <a:buNone/>
            </a:pPr>
            <a:r>
              <a:rPr lang="ja-JP" altLang="en-US" sz="1800" b="1">
                <a:solidFill>
                  <a:srgbClr val="292929"/>
                </a:solidFill>
                <a:ea typeface="HG丸ｺﾞｼｯｸM-PRO" pitchFamily="50" charset="-128"/>
              </a:rPr>
              <a:t>とりかかるよ！</a:t>
            </a:r>
          </a:p>
        </p:txBody>
      </p:sp>
      <p:sp>
        <p:nvSpPr>
          <p:cNvPr id="17413" name="Rectangle 112"/>
          <p:cNvSpPr>
            <a:spLocks noChangeArrowheads="1"/>
          </p:cNvSpPr>
          <p:nvPr/>
        </p:nvSpPr>
        <p:spPr bwMode="auto">
          <a:xfrm>
            <a:off x="66675" y="3067050"/>
            <a:ext cx="9005888" cy="3733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7414" name="Text Box 113"/>
          <p:cNvSpPr txBox="1">
            <a:spLocks noChangeArrowheads="1"/>
          </p:cNvSpPr>
          <p:nvPr/>
        </p:nvSpPr>
        <p:spPr bwMode="auto">
          <a:xfrm>
            <a:off x="152400" y="3200400"/>
            <a:ext cx="899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000">
                <a:solidFill>
                  <a:srgbClr val="292929"/>
                </a:solidFill>
                <a:ea typeface="HGP創英角ﾎﾟｯﾌﾟ体" pitchFamily="50" charset="-128"/>
              </a:rPr>
              <a:t>応募の前に必ずチェック！！（「応募のきまり」についても、もう１度チェックしてね）</a:t>
            </a:r>
          </a:p>
        </p:txBody>
      </p:sp>
      <p:sp>
        <p:nvSpPr>
          <p:cNvPr id="17415" name="Text Box 114"/>
          <p:cNvSpPr txBox="1">
            <a:spLocks noChangeArrowheads="1"/>
          </p:cNvSpPr>
          <p:nvPr/>
        </p:nvSpPr>
        <p:spPr bwMode="auto">
          <a:xfrm>
            <a:off x="685799" y="3673475"/>
            <a:ext cx="472440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dirty="0">
                <a:solidFill>
                  <a:srgbClr val="292929"/>
                </a:solidFill>
                <a:ea typeface="HG丸ｺﾞｼｯｸM-PRO" pitchFamily="50" charset="-128"/>
              </a:rPr>
              <a:t>様式１・２はきちんと記入されている？（様式１は作品の裏面に貼りつけた？）</a:t>
            </a:r>
          </a:p>
        </p:txBody>
      </p:sp>
      <p:pic>
        <p:nvPicPr>
          <p:cNvPr id="17416" name="Picture 1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762375"/>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7" name="Text Box 118"/>
          <p:cNvSpPr txBox="1">
            <a:spLocks noChangeArrowheads="1"/>
          </p:cNvSpPr>
          <p:nvPr/>
        </p:nvSpPr>
        <p:spPr bwMode="auto">
          <a:xfrm>
            <a:off x="666750" y="4291013"/>
            <a:ext cx="702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観察・調査した記録や資料は、きちんと作品用紙につけてある？</a:t>
            </a:r>
          </a:p>
        </p:txBody>
      </p:sp>
      <p:pic>
        <p:nvPicPr>
          <p:cNvPr id="17418" name="Picture 1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 y="4367213"/>
            <a:ext cx="22860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9" name="Picture 1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88" y="4819650"/>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20" name="Text Box 122"/>
          <p:cNvSpPr txBox="1">
            <a:spLocks noChangeArrowheads="1"/>
          </p:cNvSpPr>
          <p:nvPr/>
        </p:nvSpPr>
        <p:spPr bwMode="auto">
          <a:xfrm>
            <a:off x="661988" y="4730750"/>
            <a:ext cx="75676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dirty="0">
                <a:solidFill>
                  <a:srgbClr val="292929"/>
                </a:solidFill>
                <a:ea typeface="HG丸ｺﾞｼｯｸM-PRO" pitchFamily="50" charset="-128"/>
              </a:rPr>
              <a:t>観察・調査した年月日や、調べた資料の時点（いつのデータであるか）は作品の中に書かれている？</a:t>
            </a:r>
          </a:p>
        </p:txBody>
      </p:sp>
      <p:pic>
        <p:nvPicPr>
          <p:cNvPr id="17421" name="Picture 1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5524500"/>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22" name="Rectangle 124"/>
          <p:cNvSpPr>
            <a:spLocks noChangeArrowheads="1"/>
          </p:cNvSpPr>
          <p:nvPr/>
        </p:nvSpPr>
        <p:spPr bwMode="auto">
          <a:xfrm>
            <a:off x="676275" y="5436284"/>
            <a:ext cx="81629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dirty="0">
                <a:solidFill>
                  <a:srgbClr val="292929"/>
                </a:solidFill>
                <a:ea typeface="HG丸ｺﾞｼｯｸM-PRO" pitchFamily="50" charset="-128"/>
              </a:rPr>
              <a:t>ＨＰや本などから資料を探したときは、その出典名やアドレスなどが</a:t>
            </a:r>
            <a:br>
              <a:rPr lang="ja-JP" altLang="en-US" sz="1800" b="1" dirty="0">
                <a:solidFill>
                  <a:srgbClr val="292929"/>
                </a:solidFill>
                <a:ea typeface="HG丸ｺﾞｼｯｸM-PRO" pitchFamily="50" charset="-128"/>
              </a:rPr>
            </a:br>
            <a:r>
              <a:rPr lang="ja-JP" altLang="en-US" sz="1800" b="1" dirty="0">
                <a:solidFill>
                  <a:srgbClr val="292929"/>
                </a:solidFill>
                <a:ea typeface="HG丸ｺﾞｼｯｸM-PRO" pitchFamily="50" charset="-128"/>
              </a:rPr>
              <a:t>きちんとかかれている？（例：２０２４年度▲▲調査（○○省ＨＰより））</a:t>
            </a:r>
            <a:endParaRPr lang="ja-JP" altLang="en-US" sz="1800" dirty="0">
              <a:solidFill>
                <a:srgbClr val="292929"/>
              </a:solidFill>
              <a:ea typeface="HG丸ｺﾞｼｯｸM-PRO" pitchFamily="50" charset="-128"/>
            </a:endParaRPr>
          </a:p>
        </p:txBody>
      </p:sp>
      <p:sp>
        <p:nvSpPr>
          <p:cNvPr id="17423" name="Text Box 125"/>
          <p:cNvSpPr txBox="1">
            <a:spLocks noChangeArrowheads="1"/>
          </p:cNvSpPr>
          <p:nvPr/>
        </p:nvSpPr>
        <p:spPr bwMode="auto">
          <a:xfrm>
            <a:off x="657225" y="6172200"/>
            <a:ext cx="641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グラフの数値はきちんとあっている？</a:t>
            </a:r>
          </a:p>
        </p:txBody>
      </p:sp>
      <p:pic>
        <p:nvPicPr>
          <p:cNvPr id="17424" name="Picture 1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6248400"/>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16</a:t>
            </a:fld>
            <a:endParaRPr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304800" y="1066800"/>
            <a:ext cx="12954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8435" name="Text Box 5"/>
          <p:cNvSpPr txBox="1">
            <a:spLocks noChangeArrowheads="1"/>
          </p:cNvSpPr>
          <p:nvPr/>
        </p:nvSpPr>
        <p:spPr bwMode="auto">
          <a:xfrm>
            <a:off x="257175" y="1204913"/>
            <a:ext cx="1371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b="1"/>
              <a:t>裏　　面</a:t>
            </a:r>
          </a:p>
        </p:txBody>
      </p:sp>
      <p:sp>
        <p:nvSpPr>
          <p:cNvPr id="18436" name="Rectangle 6"/>
          <p:cNvSpPr>
            <a:spLocks noChangeArrowheads="1"/>
          </p:cNvSpPr>
          <p:nvPr/>
        </p:nvSpPr>
        <p:spPr bwMode="auto">
          <a:xfrm>
            <a:off x="533400" y="1600200"/>
            <a:ext cx="866775" cy="5572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400" b="1"/>
              <a:t>様式１</a:t>
            </a:r>
          </a:p>
        </p:txBody>
      </p:sp>
      <p:sp>
        <p:nvSpPr>
          <p:cNvPr id="18437" name="Text Box 7"/>
          <p:cNvSpPr txBox="1">
            <a:spLocks noChangeArrowheads="1"/>
          </p:cNvSpPr>
          <p:nvPr/>
        </p:nvSpPr>
        <p:spPr bwMode="auto">
          <a:xfrm>
            <a:off x="457200" y="2286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「様式１・２はきちんと記入されている？（様式１は作品の裏面に貼りつけた？）」について</a:t>
            </a:r>
          </a:p>
        </p:txBody>
      </p:sp>
      <p:pic>
        <p:nvPicPr>
          <p:cNvPr id="1843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17500"/>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9" name="AutoShape 9"/>
          <p:cNvSpPr>
            <a:spLocks/>
          </p:cNvSpPr>
          <p:nvPr/>
        </p:nvSpPr>
        <p:spPr bwMode="auto">
          <a:xfrm>
            <a:off x="1828800" y="1066800"/>
            <a:ext cx="2057400" cy="835025"/>
          </a:xfrm>
          <a:prstGeom prst="borderCallout2">
            <a:avLst>
              <a:gd name="adj1" fmla="val 13690"/>
              <a:gd name="adj2" fmla="val -3704"/>
              <a:gd name="adj3" fmla="val 13690"/>
              <a:gd name="adj4" fmla="val -9569"/>
              <a:gd name="adj5" fmla="val 45819"/>
              <a:gd name="adj6" fmla="val -1566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a:t>記入もれがないか　確認して、しっかり貼りつけよう</a:t>
            </a:r>
          </a:p>
        </p:txBody>
      </p:sp>
      <p:sp>
        <p:nvSpPr>
          <p:cNvPr id="18440" name="Text Box 10"/>
          <p:cNvSpPr txBox="1">
            <a:spLocks noChangeArrowheads="1"/>
          </p:cNvSpPr>
          <p:nvPr/>
        </p:nvSpPr>
        <p:spPr bwMode="auto">
          <a:xfrm>
            <a:off x="1752600" y="20574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800"/>
              <a:t>※</a:t>
            </a:r>
            <a:r>
              <a:rPr lang="ja-JP" altLang="en-US" sz="1800"/>
              <a:t>様式２は、貼りつけないで一緒に提出してね！</a:t>
            </a:r>
          </a:p>
        </p:txBody>
      </p:sp>
      <p:sp>
        <p:nvSpPr>
          <p:cNvPr id="18441" name="Text Box 11"/>
          <p:cNvSpPr txBox="1">
            <a:spLocks noChangeArrowheads="1"/>
          </p:cNvSpPr>
          <p:nvPr/>
        </p:nvSpPr>
        <p:spPr bwMode="auto">
          <a:xfrm>
            <a:off x="447675" y="2819400"/>
            <a:ext cx="828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「観察・調査した記録や資料は、きちんと作品用紙につけてある？」について</a:t>
            </a:r>
          </a:p>
        </p:txBody>
      </p:sp>
      <p:pic>
        <p:nvPicPr>
          <p:cNvPr id="18442"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2895600"/>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738" y="3490913"/>
            <a:ext cx="18383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14"/>
          <p:cNvSpPr txBox="1">
            <a:spLocks noChangeArrowheads="1"/>
          </p:cNvSpPr>
          <p:nvPr/>
        </p:nvSpPr>
        <p:spPr bwMode="auto">
          <a:xfrm>
            <a:off x="128588" y="5014913"/>
            <a:ext cx="4881562" cy="17494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記録や、もとになるデータが載っている資料は、作品中のグラフが、どのデータをもとにして作られているかをあらわす</a:t>
            </a:r>
            <a:r>
              <a:rPr lang="ja-JP" altLang="en-US" sz="1800" b="1" u="sng">
                <a:solidFill>
                  <a:srgbClr val="292929"/>
                </a:solidFill>
                <a:ea typeface="HG丸ｺﾞｼｯｸM-PRO" pitchFamily="50" charset="-128"/>
              </a:rPr>
              <a:t>根拠</a:t>
            </a:r>
            <a:r>
              <a:rPr lang="ja-JP" altLang="en-US" sz="1800" b="1">
                <a:solidFill>
                  <a:srgbClr val="292929"/>
                </a:solidFill>
                <a:ea typeface="HG丸ｺﾞｼｯｸM-PRO" pitchFamily="50" charset="-128"/>
              </a:rPr>
              <a:t>になるよ。</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つまり</a:t>
            </a:r>
            <a:r>
              <a:rPr lang="ja-JP" altLang="en-US" sz="1800" b="1" u="sng">
                <a:solidFill>
                  <a:srgbClr val="FF6600"/>
                </a:solidFill>
                <a:ea typeface="HG丸ｺﾞｼｯｸM-PRO" pitchFamily="50" charset="-128"/>
              </a:rPr>
              <a:t>グラフだけでなく、この記録や資料も作品の一部</a:t>
            </a:r>
            <a:r>
              <a:rPr lang="ja-JP" altLang="en-US" sz="1800" b="1">
                <a:solidFill>
                  <a:srgbClr val="292929"/>
                </a:solidFill>
                <a:ea typeface="HG丸ｺﾞｼｯｸM-PRO" pitchFamily="50" charset="-128"/>
              </a:rPr>
              <a:t>なんだ！</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だから、</a:t>
            </a:r>
            <a:r>
              <a:rPr lang="ja-JP" altLang="en-US" sz="1800" b="1" u="sng">
                <a:solidFill>
                  <a:srgbClr val="292929"/>
                </a:solidFill>
                <a:ea typeface="HG丸ｺﾞｼｯｸM-PRO" pitchFamily="50" charset="-128"/>
              </a:rPr>
              <a:t>必ず作品用紙に貼りつけてね</a:t>
            </a:r>
            <a:r>
              <a:rPr lang="ja-JP" altLang="en-US" sz="1800" b="1">
                <a:solidFill>
                  <a:srgbClr val="292929"/>
                </a:solidFill>
                <a:ea typeface="HG丸ｺﾞｼｯｸM-PRO" pitchFamily="50" charset="-128"/>
              </a:rPr>
              <a:t>！</a:t>
            </a:r>
          </a:p>
        </p:txBody>
      </p:sp>
      <p:sp>
        <p:nvSpPr>
          <p:cNvPr id="18445" name="Text Box 18"/>
          <p:cNvSpPr txBox="1">
            <a:spLocks noChangeArrowheads="1"/>
          </p:cNvSpPr>
          <p:nvPr/>
        </p:nvSpPr>
        <p:spPr bwMode="auto">
          <a:xfrm>
            <a:off x="414338" y="4138613"/>
            <a:ext cx="2438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a:t>観察・調査の記録</a:t>
            </a:r>
          </a:p>
        </p:txBody>
      </p:sp>
      <p:sp>
        <p:nvSpPr>
          <p:cNvPr id="18446" name="AutoShape 19"/>
          <p:cNvSpPr>
            <a:spLocks noChangeArrowheads="1"/>
          </p:cNvSpPr>
          <p:nvPr/>
        </p:nvSpPr>
        <p:spPr bwMode="auto">
          <a:xfrm>
            <a:off x="3124200" y="3521075"/>
            <a:ext cx="552450" cy="746125"/>
          </a:xfrm>
          <a:prstGeom prst="foldedCorner">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8447" name="Text Box 20"/>
          <p:cNvSpPr txBox="1">
            <a:spLocks noChangeArrowheads="1"/>
          </p:cNvSpPr>
          <p:nvPr/>
        </p:nvSpPr>
        <p:spPr bwMode="auto">
          <a:xfrm>
            <a:off x="2147888" y="4324350"/>
            <a:ext cx="243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a:t>データなどが載っている資料</a:t>
            </a:r>
          </a:p>
        </p:txBody>
      </p:sp>
      <p:sp>
        <p:nvSpPr>
          <p:cNvPr id="18448" name="Rectangle 28"/>
          <p:cNvSpPr>
            <a:spLocks noChangeArrowheads="1"/>
          </p:cNvSpPr>
          <p:nvPr/>
        </p:nvSpPr>
        <p:spPr bwMode="auto">
          <a:xfrm>
            <a:off x="5572125" y="4995863"/>
            <a:ext cx="12954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8449" name="Rectangle 29"/>
          <p:cNvSpPr>
            <a:spLocks noChangeArrowheads="1"/>
          </p:cNvSpPr>
          <p:nvPr/>
        </p:nvSpPr>
        <p:spPr bwMode="auto">
          <a:xfrm>
            <a:off x="5334000" y="3243263"/>
            <a:ext cx="1752600" cy="205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8450" name="Text Box 31"/>
          <p:cNvSpPr txBox="1">
            <a:spLocks noChangeArrowheads="1"/>
          </p:cNvSpPr>
          <p:nvPr/>
        </p:nvSpPr>
        <p:spPr bwMode="auto">
          <a:xfrm>
            <a:off x="5638800" y="3929063"/>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600" b="1"/>
              <a:t>おもて　面</a:t>
            </a:r>
          </a:p>
        </p:txBody>
      </p:sp>
      <p:pic>
        <p:nvPicPr>
          <p:cNvPr id="18451"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376863"/>
            <a:ext cx="838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325" y="5627688"/>
            <a:ext cx="1066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Rectangle 35"/>
          <p:cNvSpPr>
            <a:spLocks noChangeArrowheads="1"/>
          </p:cNvSpPr>
          <p:nvPr/>
        </p:nvSpPr>
        <p:spPr bwMode="auto">
          <a:xfrm>
            <a:off x="7391400" y="3319463"/>
            <a:ext cx="12954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8454" name="Text Box 36"/>
          <p:cNvSpPr txBox="1">
            <a:spLocks noChangeArrowheads="1"/>
          </p:cNvSpPr>
          <p:nvPr/>
        </p:nvSpPr>
        <p:spPr bwMode="auto">
          <a:xfrm>
            <a:off x="7343775" y="3457575"/>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b="1"/>
              <a:t>裏　　面</a:t>
            </a:r>
          </a:p>
        </p:txBody>
      </p:sp>
      <p:sp>
        <p:nvSpPr>
          <p:cNvPr id="18455" name="Rectangle 37"/>
          <p:cNvSpPr>
            <a:spLocks noChangeArrowheads="1"/>
          </p:cNvSpPr>
          <p:nvPr/>
        </p:nvSpPr>
        <p:spPr bwMode="auto">
          <a:xfrm>
            <a:off x="7620000" y="3852863"/>
            <a:ext cx="866775" cy="5572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400" b="1"/>
              <a:t>様式１</a:t>
            </a:r>
          </a:p>
        </p:txBody>
      </p:sp>
      <p:sp>
        <p:nvSpPr>
          <p:cNvPr id="18456" name="Rectangle 38"/>
          <p:cNvSpPr>
            <a:spLocks noChangeArrowheads="1"/>
          </p:cNvSpPr>
          <p:nvPr/>
        </p:nvSpPr>
        <p:spPr bwMode="auto">
          <a:xfrm>
            <a:off x="7610475" y="4691063"/>
            <a:ext cx="9144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8457" name="Line 39"/>
          <p:cNvSpPr>
            <a:spLocks noChangeShapeType="1"/>
          </p:cNvSpPr>
          <p:nvPr/>
        </p:nvSpPr>
        <p:spPr bwMode="auto">
          <a:xfrm flipH="1">
            <a:off x="7391400" y="4800600"/>
            <a:ext cx="304800" cy="457200"/>
          </a:xfrm>
          <a:prstGeom prst="line">
            <a:avLst/>
          </a:prstGeom>
          <a:noFill/>
          <a:ln w="9525">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8" name="Text Box 40"/>
          <p:cNvSpPr txBox="1">
            <a:spLocks noChangeArrowheads="1"/>
          </p:cNvSpPr>
          <p:nvPr/>
        </p:nvSpPr>
        <p:spPr bwMode="auto">
          <a:xfrm>
            <a:off x="7053263" y="5224463"/>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000"/>
              <a:t>３ｃｍの</a:t>
            </a:r>
            <a:br>
              <a:rPr lang="ja-JP" altLang="en-US" sz="1000"/>
            </a:br>
            <a:r>
              <a:rPr lang="ja-JP" altLang="en-US" sz="1000"/>
              <a:t>のりしろ</a:t>
            </a:r>
          </a:p>
        </p:txBody>
      </p:sp>
      <p:sp>
        <p:nvSpPr>
          <p:cNvPr id="18459" name="Line 41"/>
          <p:cNvSpPr>
            <a:spLocks noChangeShapeType="1"/>
          </p:cNvSpPr>
          <p:nvPr/>
        </p:nvSpPr>
        <p:spPr bwMode="auto">
          <a:xfrm>
            <a:off x="4552950" y="44196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60" name="Oval 42"/>
          <p:cNvSpPr>
            <a:spLocks noChangeArrowheads="1"/>
          </p:cNvSpPr>
          <p:nvPr/>
        </p:nvSpPr>
        <p:spPr bwMode="auto">
          <a:xfrm>
            <a:off x="142875" y="3200400"/>
            <a:ext cx="4691063" cy="1676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8461" name="Text Box 43"/>
          <p:cNvSpPr txBox="1">
            <a:spLocks noChangeArrowheads="1"/>
          </p:cNvSpPr>
          <p:nvPr/>
        </p:nvSpPr>
        <p:spPr bwMode="auto">
          <a:xfrm>
            <a:off x="5314950" y="6191250"/>
            <a:ext cx="3829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600" b="1">
                <a:solidFill>
                  <a:srgbClr val="FF6600"/>
                </a:solidFill>
                <a:ea typeface="HG丸ｺﾞｼｯｸM-PRO" pitchFamily="50" charset="-128"/>
              </a:rPr>
              <a:t>☆</a:t>
            </a:r>
            <a:r>
              <a:rPr lang="ja-JP" altLang="en-US" sz="1600" b="1">
                <a:solidFill>
                  <a:srgbClr val="292929"/>
                </a:solidFill>
                <a:ea typeface="HG丸ｺﾞｼｯｸM-PRO" pitchFamily="50" charset="-128"/>
              </a:rPr>
              <a:t>たくさんある場合は、封筒に入れて作品といっしょに提出してね！</a:t>
            </a:r>
          </a:p>
        </p:txBody>
      </p:sp>
      <p:pic>
        <p:nvPicPr>
          <p:cNvPr id="18462" name="Picture 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295400"/>
            <a:ext cx="12858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63" name="AutoShape 48"/>
          <p:cNvSpPr>
            <a:spLocks noChangeArrowheads="1"/>
          </p:cNvSpPr>
          <p:nvPr/>
        </p:nvSpPr>
        <p:spPr bwMode="auto">
          <a:xfrm>
            <a:off x="6097588" y="811213"/>
            <a:ext cx="2438400" cy="893762"/>
          </a:xfrm>
          <a:prstGeom prst="wedgeRoundRectCallout">
            <a:avLst>
              <a:gd name="adj1" fmla="val -44139"/>
              <a:gd name="adj2" fmla="val 70028"/>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a:solidFill>
                  <a:srgbClr val="292929"/>
                </a:solidFill>
                <a:ea typeface="HG丸ｺﾞｼｯｸM-PRO" pitchFamily="50" charset="-128"/>
              </a:rPr>
              <a:t>もちろん、作品用紙は　たてよこどちらにつかってもいいよ！</a:t>
            </a:r>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17</a:t>
            </a:fld>
            <a:endParaRPr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descr="40%"/>
          <p:cNvSpPr>
            <a:spLocks noGrp="1" noChangeArrowheads="1"/>
          </p:cNvSpPr>
          <p:nvPr>
            <p:ph type="title"/>
          </p:nvPr>
        </p:nvSpPr>
        <p:spPr>
          <a:xfrm>
            <a:off x="0" y="228600"/>
            <a:ext cx="9144000" cy="1143000"/>
          </a:xfrm>
          <a:pattFill prst="pct40">
            <a:fgClr>
              <a:srgbClr val="8AE6A2"/>
            </a:fgClr>
            <a:bgClr>
              <a:schemeClr val="bg1"/>
            </a:bgClr>
          </a:pattFill>
        </p:spPr>
        <p:txBody>
          <a:bodyPr/>
          <a:lstStyle/>
          <a:p>
            <a:pPr algn="l" eaLnBrk="1" hangingPunct="1"/>
            <a:r>
              <a:rPr lang="ja-JP" altLang="en-US">
                <a:ea typeface="HGP創英角ﾎﾟｯﾌﾟ体" pitchFamily="50" charset="-128"/>
              </a:rPr>
              <a:t>７．グラフコンクールに応募しよう！</a:t>
            </a:r>
          </a:p>
        </p:txBody>
      </p:sp>
      <p:pic>
        <p:nvPicPr>
          <p:cNvPr id="1945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1776413"/>
            <a:ext cx="16002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AutoShape 7"/>
          <p:cNvSpPr>
            <a:spLocks noChangeArrowheads="1"/>
          </p:cNvSpPr>
          <p:nvPr/>
        </p:nvSpPr>
        <p:spPr bwMode="auto">
          <a:xfrm>
            <a:off x="2476500" y="1714500"/>
            <a:ext cx="3543300" cy="715089"/>
          </a:xfrm>
          <a:prstGeom prst="wedgeRoundRectCallout">
            <a:avLst>
              <a:gd name="adj1" fmla="val -43500"/>
              <a:gd name="adj2" fmla="val 69870"/>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a:solidFill>
                  <a:srgbClr val="292929"/>
                </a:solidFill>
                <a:ea typeface="HG丸ｺﾞｼｯｸM-PRO" pitchFamily="50" charset="-128"/>
              </a:rPr>
              <a:t>よーし！チェックも終わったし、これで応募できるよ！</a:t>
            </a:r>
          </a:p>
        </p:txBody>
      </p:sp>
      <p:pic>
        <p:nvPicPr>
          <p:cNvPr id="1946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729163"/>
            <a:ext cx="12858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2" name="AutoShape 11"/>
          <p:cNvSpPr>
            <a:spLocks noChangeArrowheads="1"/>
          </p:cNvSpPr>
          <p:nvPr/>
        </p:nvSpPr>
        <p:spPr bwMode="auto">
          <a:xfrm>
            <a:off x="4953000" y="2976563"/>
            <a:ext cx="2743200" cy="1600200"/>
          </a:xfrm>
          <a:prstGeom prst="wedgeRoundRectCallout">
            <a:avLst>
              <a:gd name="adj1" fmla="val 39815"/>
              <a:gd name="adj2" fmla="val 55458"/>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a:solidFill>
                  <a:srgbClr val="292929"/>
                </a:solidFill>
                <a:ea typeface="HG丸ｺﾞｼｯｸM-PRO" pitchFamily="50" charset="-128"/>
              </a:rPr>
              <a:t>作品用紙に貼りつけた資料や様式などがとれたりしないよう、しっかりのりづけしてね☆</a:t>
            </a:r>
          </a:p>
        </p:txBody>
      </p:sp>
      <p:sp>
        <p:nvSpPr>
          <p:cNvPr id="19463" name="Text Box 12"/>
          <p:cNvSpPr txBox="1">
            <a:spLocks noChangeArrowheads="1"/>
          </p:cNvSpPr>
          <p:nvPr/>
        </p:nvSpPr>
        <p:spPr bwMode="auto">
          <a:xfrm>
            <a:off x="461963" y="3643313"/>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400" b="1">
                <a:solidFill>
                  <a:srgbClr val="292929"/>
                </a:solidFill>
                <a:ea typeface="HGP創英角ﾎﾟｯﾌﾟ体" pitchFamily="50" charset="-128"/>
              </a:rPr>
              <a:t>応募の方法</a:t>
            </a:r>
          </a:p>
        </p:txBody>
      </p:sp>
      <p:pic>
        <p:nvPicPr>
          <p:cNvPr id="1946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50" y="3671888"/>
            <a:ext cx="4476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5" name="Text Box 14"/>
          <p:cNvSpPr txBox="1">
            <a:spLocks noChangeArrowheads="1"/>
          </p:cNvSpPr>
          <p:nvPr/>
        </p:nvSpPr>
        <p:spPr bwMode="auto">
          <a:xfrm>
            <a:off x="457200" y="4271963"/>
            <a:ext cx="641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直接統計調査課に作品を提出する</a:t>
            </a:r>
          </a:p>
        </p:txBody>
      </p:sp>
      <p:pic>
        <p:nvPicPr>
          <p:cNvPr id="1946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348163"/>
            <a:ext cx="22860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7" name="Text Box 16"/>
          <p:cNvSpPr txBox="1">
            <a:spLocks noChangeArrowheads="1"/>
          </p:cNvSpPr>
          <p:nvPr/>
        </p:nvSpPr>
        <p:spPr bwMode="auto">
          <a:xfrm>
            <a:off x="457200" y="4848225"/>
            <a:ext cx="64198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郵送する</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（学校でまとめて応募するといった場合もあるから</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先生にきいてみよう）</a:t>
            </a:r>
          </a:p>
        </p:txBody>
      </p:sp>
      <p:pic>
        <p:nvPicPr>
          <p:cNvPr id="19468"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38" y="4929188"/>
            <a:ext cx="22860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9" name="Text Box 20"/>
          <p:cNvSpPr txBox="1">
            <a:spLocks noChangeArrowheads="1"/>
          </p:cNvSpPr>
          <p:nvPr/>
        </p:nvSpPr>
        <p:spPr bwMode="auto">
          <a:xfrm>
            <a:off x="381000" y="60960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400" b="1">
                <a:solidFill>
                  <a:srgbClr val="292929"/>
                </a:solidFill>
                <a:ea typeface="HGP創英角ﾎﾟｯﾌﾟ体" pitchFamily="50" charset="-128"/>
              </a:rPr>
              <a:t>さあ、きみもグラフコンクールに応募しよう！</a:t>
            </a:r>
          </a:p>
        </p:txBody>
      </p:sp>
      <p:pic>
        <p:nvPicPr>
          <p:cNvPr id="19470"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6045200"/>
            <a:ext cx="533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18</a:t>
            </a:fld>
            <a:endParaRPr lang="en-US" altLang="ja-JP"/>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descr="40%"/>
          <p:cNvSpPr>
            <a:spLocks noGrp="1" noChangeArrowheads="1"/>
          </p:cNvSpPr>
          <p:nvPr>
            <p:ph type="title"/>
          </p:nvPr>
        </p:nvSpPr>
        <p:spPr>
          <a:xfrm>
            <a:off x="0" y="228600"/>
            <a:ext cx="9144000" cy="1143000"/>
          </a:xfrm>
          <a:pattFill prst="pct40">
            <a:fgClr>
              <a:srgbClr val="8AE6A2"/>
            </a:fgClr>
            <a:bgClr>
              <a:schemeClr val="bg1"/>
            </a:bgClr>
          </a:pattFill>
        </p:spPr>
        <p:txBody>
          <a:bodyPr/>
          <a:lstStyle/>
          <a:p>
            <a:pPr algn="l" eaLnBrk="1" hangingPunct="1"/>
            <a:r>
              <a:rPr lang="ja-JP" altLang="en-US">
                <a:ea typeface="HGP創英角ﾎﾟｯﾌﾟ体" pitchFamily="50" charset="-128"/>
              </a:rPr>
              <a:t>おわりに・・・</a:t>
            </a:r>
          </a:p>
        </p:txBody>
      </p:sp>
      <p:sp>
        <p:nvSpPr>
          <p:cNvPr id="20483" name="AutoShape 8"/>
          <p:cNvSpPr>
            <a:spLocks noChangeArrowheads="1"/>
          </p:cNvSpPr>
          <p:nvPr/>
        </p:nvSpPr>
        <p:spPr bwMode="auto">
          <a:xfrm>
            <a:off x="1071563" y="1460500"/>
            <a:ext cx="7158037" cy="3651250"/>
          </a:xfrm>
          <a:prstGeom prst="horizontalScroll">
            <a:avLst>
              <a:gd name="adj" fmla="val 12500"/>
            </a:avLst>
          </a:prstGeom>
          <a:solidFill>
            <a:srgbClr val="FFFF99"/>
          </a:soli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20484" name="Text Box 9"/>
          <p:cNvSpPr txBox="1">
            <a:spLocks noChangeArrowheads="1"/>
          </p:cNvSpPr>
          <p:nvPr/>
        </p:nvSpPr>
        <p:spPr bwMode="auto">
          <a:xfrm>
            <a:off x="1590674" y="2119313"/>
            <a:ext cx="65627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dirty="0">
                <a:solidFill>
                  <a:srgbClr val="292929"/>
                </a:solidFill>
                <a:ea typeface="HG丸ｺﾞｼｯｸM-PRO" pitchFamily="50" charset="-128"/>
              </a:rPr>
              <a:t>ここまで、グラフのつくりかたやコンクールへの応募のしかたを紹介してきたけど、どうだったかな？　　　　　　　　グラフをつくるのって、むずかしく思いがちだけど、じつはグラフの材料は、ぼくたちの身近なところにたくさんあるんだよ。</a:t>
            </a:r>
            <a:br>
              <a:rPr lang="ja-JP" altLang="en-US" sz="1800" b="1" dirty="0">
                <a:solidFill>
                  <a:srgbClr val="292929"/>
                </a:solidFill>
                <a:ea typeface="HG丸ｺﾞｼｯｸM-PRO" pitchFamily="50" charset="-128"/>
              </a:rPr>
            </a:br>
            <a:r>
              <a:rPr lang="ja-JP" altLang="en-US" sz="1800" b="1" dirty="0">
                <a:solidFill>
                  <a:srgbClr val="292929"/>
                </a:solidFill>
                <a:ea typeface="HG丸ｺﾞｼｯｸM-PRO" pitchFamily="50" charset="-128"/>
              </a:rPr>
              <a:t>もし今、自分が伝えたいこと、調べてみたいことがあったら、それを調べてグラフにしてみよう！　　　　　　　　　　　そしてコンクールに応募して、みんなに発表してみよう！</a:t>
            </a:r>
          </a:p>
        </p:txBody>
      </p:sp>
      <p:pic>
        <p:nvPicPr>
          <p:cNvPr id="2048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25" y="3925888"/>
            <a:ext cx="15541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 Box 11"/>
          <p:cNvSpPr txBox="1">
            <a:spLocks noChangeArrowheads="1"/>
          </p:cNvSpPr>
          <p:nvPr/>
        </p:nvSpPr>
        <p:spPr bwMode="auto">
          <a:xfrm>
            <a:off x="407988" y="5919788"/>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2000" dirty="0">
                <a:solidFill>
                  <a:srgbClr val="FF0066"/>
                </a:solidFill>
                <a:ea typeface="HGP創英角ﾎﾟｯﾌﾟ体" pitchFamily="50" charset="-128"/>
              </a:rPr>
              <a:t>ここまで読んでくれて、本当にありがとう！</a:t>
            </a:r>
            <a:br>
              <a:rPr lang="ja-JP" altLang="en-US" sz="2000">
                <a:solidFill>
                  <a:srgbClr val="FF0066"/>
                </a:solidFill>
                <a:ea typeface="HGP創英角ﾎﾟｯﾌﾟ体" pitchFamily="50" charset="-128"/>
              </a:rPr>
            </a:br>
            <a:r>
              <a:rPr lang="ja-JP" altLang="en-US" sz="2000">
                <a:solidFill>
                  <a:srgbClr val="FF0066"/>
                </a:solidFill>
                <a:ea typeface="HGP創英角ﾎﾟｯﾌﾟ体" pitchFamily="50" charset="-128"/>
              </a:rPr>
              <a:t>　　　グラフコンクール</a:t>
            </a:r>
            <a:r>
              <a:rPr lang="ja-JP" altLang="en-US" sz="2000" dirty="0">
                <a:solidFill>
                  <a:srgbClr val="FF0066"/>
                </a:solidFill>
                <a:ea typeface="HGP創英角ﾎﾟｯﾌﾟ体" pitchFamily="50" charset="-128"/>
              </a:rPr>
              <a:t>への応募、お待ちしています！</a:t>
            </a:r>
          </a:p>
        </p:txBody>
      </p:sp>
      <p:pic>
        <p:nvPicPr>
          <p:cNvPr id="2048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7581" y="4852988"/>
            <a:ext cx="1293813" cy="141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Text Box 13"/>
          <p:cNvSpPr txBox="1">
            <a:spLocks noChangeArrowheads="1"/>
          </p:cNvSpPr>
          <p:nvPr/>
        </p:nvSpPr>
        <p:spPr bwMode="auto">
          <a:xfrm>
            <a:off x="1917700" y="4660900"/>
            <a:ext cx="441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dirty="0"/>
              <a:t>保護者並びに担任の先生方へ：</a:t>
            </a:r>
            <a:br>
              <a:rPr lang="ja-JP" altLang="en-US" sz="1200" dirty="0"/>
            </a:br>
            <a:r>
              <a:rPr lang="ja-JP" altLang="en-US" sz="1200" dirty="0"/>
              <a:t>今回の</a:t>
            </a:r>
            <a:r>
              <a:rPr lang="en-US" altLang="ja-JP" sz="1200" dirty="0"/>
              <a:t>『</a:t>
            </a:r>
            <a:r>
              <a:rPr lang="ja-JP" altLang="en-US" sz="1200" dirty="0"/>
              <a:t>つくりかた</a:t>
            </a:r>
            <a:r>
              <a:rPr lang="en-US" altLang="ja-JP" sz="1200" dirty="0"/>
              <a:t>』</a:t>
            </a:r>
            <a:r>
              <a:rPr lang="ja-JP" altLang="en-US" sz="1200" dirty="0"/>
              <a:t>に関する内容や表記について、児童だけでは理解が困難な部分につきましては</a:t>
            </a:r>
            <a:r>
              <a:rPr lang="ja-JP" altLang="en-US" sz="1200"/>
              <a:t>、適宜御指導</a:t>
            </a:r>
            <a:r>
              <a:rPr lang="ja-JP" altLang="en-US" sz="1200" dirty="0"/>
              <a:t>いただければ幸い</a:t>
            </a:r>
            <a:r>
              <a:rPr lang="ja-JP" altLang="en-US" sz="1200"/>
              <a:t>です。御不明</a:t>
            </a:r>
            <a:r>
              <a:rPr lang="ja-JP" altLang="en-US" sz="1200" dirty="0"/>
              <a:t>な点は、県統計調査課までお問い合わせください。</a:t>
            </a:r>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19</a:t>
            </a:fld>
            <a:endParaRPr lang="en-US" altLang="ja-JP"/>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descr="40%"/>
          <p:cNvSpPr>
            <a:spLocks noGrp="1" noChangeArrowheads="1"/>
          </p:cNvSpPr>
          <p:nvPr>
            <p:ph type="title"/>
          </p:nvPr>
        </p:nvSpPr>
        <p:spPr>
          <a:xfrm>
            <a:off x="0" y="228600"/>
            <a:ext cx="9144000" cy="1143000"/>
          </a:xfrm>
          <a:pattFill prst="pct40">
            <a:fgClr>
              <a:srgbClr val="8AE6A2"/>
            </a:fgClr>
            <a:bgClr>
              <a:schemeClr val="bg1"/>
            </a:bgClr>
          </a:pattFill>
        </p:spPr>
        <p:txBody>
          <a:bodyPr/>
          <a:lstStyle/>
          <a:p>
            <a:pPr algn="l" eaLnBrk="1" hangingPunct="1"/>
            <a:r>
              <a:rPr lang="ja-JP" altLang="en-US">
                <a:solidFill>
                  <a:srgbClr val="292929"/>
                </a:solidFill>
                <a:ea typeface="HGP創英角ﾎﾟｯﾌﾟ体" pitchFamily="50" charset="-128"/>
              </a:rPr>
              <a:t>１．グラフコンクールとは・・・</a:t>
            </a:r>
          </a:p>
        </p:txBody>
      </p:sp>
      <p:pic>
        <p:nvPicPr>
          <p:cNvPr id="307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8488" y="4800600"/>
            <a:ext cx="2133600"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 Box 6"/>
          <p:cNvSpPr txBox="1">
            <a:spLocks noChangeArrowheads="1"/>
          </p:cNvSpPr>
          <p:nvPr/>
        </p:nvSpPr>
        <p:spPr bwMode="auto">
          <a:xfrm>
            <a:off x="238125" y="169545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000">
                <a:solidFill>
                  <a:srgbClr val="292929"/>
                </a:solidFill>
                <a:ea typeface="HGP創英角ﾎﾟｯﾌﾟ体" pitchFamily="50" charset="-128"/>
              </a:rPr>
              <a:t>夏休みも近づいたある日、統計太郎くんの担任の先生がいいました。</a:t>
            </a:r>
          </a:p>
        </p:txBody>
      </p:sp>
      <p:sp>
        <p:nvSpPr>
          <p:cNvPr id="3077" name="AutoShape 8"/>
          <p:cNvSpPr>
            <a:spLocks noChangeArrowheads="1"/>
          </p:cNvSpPr>
          <p:nvPr/>
        </p:nvSpPr>
        <p:spPr bwMode="auto">
          <a:xfrm>
            <a:off x="4967288" y="3810000"/>
            <a:ext cx="3578225" cy="1601788"/>
          </a:xfrm>
          <a:prstGeom prst="cloudCallout">
            <a:avLst>
              <a:gd name="adj1" fmla="val -38111"/>
              <a:gd name="adj2" fmla="val 8835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a:solidFill>
                  <a:srgbClr val="292929"/>
                </a:solidFill>
                <a:ea typeface="HG丸ｺﾞｼｯｸM-PRO" pitchFamily="50" charset="-128"/>
              </a:rPr>
              <a:t>そうだ！前に新聞を　つくったときみたいに、何かを調べてグラフにしてみよう！</a:t>
            </a:r>
          </a:p>
        </p:txBody>
      </p:sp>
      <p:pic>
        <p:nvPicPr>
          <p:cNvPr id="307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5" y="2509838"/>
            <a:ext cx="14859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Text Box 10"/>
          <p:cNvSpPr txBox="1">
            <a:spLocks noChangeArrowheads="1"/>
          </p:cNvSpPr>
          <p:nvPr/>
        </p:nvSpPr>
        <p:spPr bwMode="auto">
          <a:xfrm>
            <a:off x="465138" y="4310063"/>
            <a:ext cx="16557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1200"/>
              <a:t>統計太郎くんの先生</a:t>
            </a:r>
          </a:p>
        </p:txBody>
      </p:sp>
      <p:sp>
        <p:nvSpPr>
          <p:cNvPr id="3080" name="AutoShape 11"/>
          <p:cNvSpPr>
            <a:spLocks noChangeArrowheads="1"/>
          </p:cNvSpPr>
          <p:nvPr/>
        </p:nvSpPr>
        <p:spPr bwMode="auto">
          <a:xfrm>
            <a:off x="2124075" y="2438400"/>
            <a:ext cx="2981325" cy="1562100"/>
          </a:xfrm>
          <a:prstGeom prst="wedgeRoundRectCallout">
            <a:avLst>
              <a:gd name="adj1" fmla="val -46537"/>
              <a:gd name="adj2" fmla="val 64838"/>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a:solidFill>
                  <a:srgbClr val="292929"/>
                </a:solidFill>
                <a:ea typeface="HG丸ｺﾞｼｯｸM-PRO" pitchFamily="50" charset="-128"/>
              </a:rPr>
              <a:t>せっかくの長い休みですから、自分で何か目標を決めて、取り組んでみましょう！</a:t>
            </a:r>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2</a:t>
            </a:fld>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
          <p:cNvSpPr>
            <a:spLocks noChangeArrowheads="1"/>
          </p:cNvSpPr>
          <p:nvPr/>
        </p:nvSpPr>
        <p:spPr bwMode="auto">
          <a:xfrm>
            <a:off x="2311400" y="203200"/>
            <a:ext cx="3048000" cy="1524000"/>
          </a:xfrm>
          <a:prstGeom prst="wedgeRoundRectCallout">
            <a:avLst>
              <a:gd name="adj1" fmla="val -43750"/>
              <a:gd name="adj2" fmla="val 7000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a:solidFill>
                  <a:srgbClr val="292929"/>
                </a:solidFill>
                <a:ea typeface="HG丸ｺﾞｼｯｸM-PRO" pitchFamily="50" charset="-128"/>
              </a:rPr>
              <a:t>ちょっとまって！</a:t>
            </a:r>
          </a:p>
          <a:p>
            <a:pPr eaLnBrk="1" hangingPunct="1">
              <a:spcBef>
                <a:spcPct val="0"/>
              </a:spcBef>
              <a:buFontTx/>
              <a:buNone/>
            </a:pPr>
            <a:r>
              <a:rPr lang="ja-JP" altLang="en-US" sz="1800" b="1">
                <a:solidFill>
                  <a:srgbClr val="292929"/>
                </a:solidFill>
                <a:ea typeface="HG丸ｺﾞｼｯｸM-PRO" pitchFamily="50" charset="-128"/>
              </a:rPr>
              <a:t>それなら、　　　　　　</a:t>
            </a:r>
            <a:r>
              <a:rPr lang="ja-JP" altLang="en-US" sz="2000" u="sng">
                <a:solidFill>
                  <a:srgbClr val="292929"/>
                </a:solidFill>
                <a:ea typeface="HGP創英角ﾎﾟｯﾌﾟ体" pitchFamily="50" charset="-128"/>
              </a:rPr>
              <a:t>統計グラフコンクール</a:t>
            </a:r>
            <a:r>
              <a:rPr lang="ja-JP" altLang="en-US" sz="1800" b="1">
                <a:solidFill>
                  <a:srgbClr val="292929"/>
                </a:solidFill>
                <a:ea typeface="HG丸ｺﾞｼｯｸM-PRO" pitchFamily="50" charset="-128"/>
              </a:rPr>
              <a:t>に応募してみない！？</a:t>
            </a:r>
          </a:p>
        </p:txBody>
      </p:sp>
      <p:sp>
        <p:nvSpPr>
          <p:cNvPr id="4099" name="Text Box 13"/>
          <p:cNvSpPr txBox="1">
            <a:spLocks noChangeArrowheads="1"/>
          </p:cNvSpPr>
          <p:nvPr/>
        </p:nvSpPr>
        <p:spPr bwMode="auto">
          <a:xfrm>
            <a:off x="457200" y="2887663"/>
            <a:ext cx="2540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dirty="0"/>
              <a:t>グラフコンクールにもくわしいうさぎ</a:t>
            </a:r>
          </a:p>
        </p:txBody>
      </p:sp>
      <p:pic>
        <p:nvPicPr>
          <p:cNvPr id="4100"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965200"/>
            <a:ext cx="13938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1498600"/>
            <a:ext cx="12763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utoShape 19"/>
          <p:cNvSpPr>
            <a:spLocks noChangeArrowheads="1"/>
          </p:cNvSpPr>
          <p:nvPr/>
        </p:nvSpPr>
        <p:spPr bwMode="auto">
          <a:xfrm>
            <a:off x="3581400" y="1981200"/>
            <a:ext cx="3098800" cy="727075"/>
          </a:xfrm>
          <a:prstGeom prst="wedgeRoundRectCallout">
            <a:avLst>
              <a:gd name="adj1" fmla="val 57940"/>
              <a:gd name="adj2" fmla="val 64630"/>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u="sng">
                <a:solidFill>
                  <a:srgbClr val="292929"/>
                </a:solidFill>
                <a:ea typeface="HGP創英角ﾎﾟｯﾌﾟ体" pitchFamily="50" charset="-128"/>
              </a:rPr>
              <a:t>グラフコンクール</a:t>
            </a:r>
            <a:r>
              <a:rPr lang="ja-JP" altLang="en-US" sz="2000">
                <a:solidFill>
                  <a:srgbClr val="292929"/>
                </a:solidFill>
                <a:ea typeface="HGP創英角ﾎﾟｯﾌﾟ体" pitchFamily="50" charset="-128"/>
              </a:rPr>
              <a:t>？？？　　　</a:t>
            </a:r>
            <a:r>
              <a:rPr lang="ja-JP" altLang="en-US" sz="1800" b="1">
                <a:solidFill>
                  <a:srgbClr val="292929"/>
                </a:solidFill>
                <a:ea typeface="HG丸ｺﾞｼｯｸM-PRO" pitchFamily="50" charset="-128"/>
              </a:rPr>
              <a:t>それって何？</a:t>
            </a:r>
          </a:p>
        </p:txBody>
      </p:sp>
      <p:sp>
        <p:nvSpPr>
          <p:cNvPr id="4103" name="Rectangle 27"/>
          <p:cNvSpPr>
            <a:spLocks noChangeArrowheads="1"/>
          </p:cNvSpPr>
          <p:nvPr/>
        </p:nvSpPr>
        <p:spPr bwMode="auto">
          <a:xfrm>
            <a:off x="304800" y="3429000"/>
            <a:ext cx="8534400" cy="3200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a:p>
        </p:txBody>
      </p:sp>
      <p:sp>
        <p:nvSpPr>
          <p:cNvPr id="4104" name="Text Box 28"/>
          <p:cNvSpPr txBox="1">
            <a:spLocks noChangeArrowheads="1"/>
          </p:cNvSpPr>
          <p:nvPr/>
        </p:nvSpPr>
        <p:spPr bwMode="auto">
          <a:xfrm>
            <a:off x="457200" y="3505200"/>
            <a:ext cx="8077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dirty="0">
                <a:solidFill>
                  <a:srgbClr val="292929"/>
                </a:solidFill>
                <a:ea typeface="HGP創英角ﾎﾟｯﾌﾟ体" pitchFamily="50" charset="-128"/>
              </a:rPr>
              <a:t>統計グラフコンクールは、山梨県をふくめ全国の都道府県で毎年行われている　　コンクールだよ。山梨県では、今回でなんと</a:t>
            </a:r>
            <a:r>
              <a:rPr lang="ja-JP" altLang="en-US" sz="1800" b="1" u="sng" dirty="0">
                <a:solidFill>
                  <a:srgbClr val="292929"/>
                </a:solidFill>
                <a:ea typeface="HGP創英角ｺﾞｼｯｸUB" pitchFamily="50" charset="-128"/>
              </a:rPr>
              <a:t>７４</a:t>
            </a:r>
            <a:r>
              <a:rPr lang="ja-JP" altLang="en-US" sz="1800" u="sng" dirty="0">
                <a:solidFill>
                  <a:srgbClr val="292929"/>
                </a:solidFill>
                <a:ea typeface="HGP創英角ｺﾞｼｯｸUB" pitchFamily="50" charset="-128"/>
              </a:rPr>
              <a:t>回目</a:t>
            </a:r>
            <a:r>
              <a:rPr lang="ja-JP" altLang="en-US" sz="1800" dirty="0">
                <a:solidFill>
                  <a:srgbClr val="292929"/>
                </a:solidFill>
                <a:ea typeface="HGP創英角ﾎﾟｯﾌﾟ体" pitchFamily="50" charset="-128"/>
              </a:rPr>
              <a:t>を迎えるんだ！！</a:t>
            </a:r>
            <a:endParaRPr lang="ja-JP" altLang="en-US" sz="1200" dirty="0">
              <a:solidFill>
                <a:srgbClr val="292929"/>
              </a:solidFill>
              <a:ea typeface="HGP創英角ﾎﾟｯﾌﾟ体" pitchFamily="50" charset="-128"/>
            </a:endParaRPr>
          </a:p>
        </p:txBody>
      </p:sp>
      <p:pic>
        <p:nvPicPr>
          <p:cNvPr id="4105"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5181600"/>
            <a:ext cx="8715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AutoShape 30"/>
          <p:cNvSpPr>
            <a:spLocks noChangeArrowheads="1"/>
          </p:cNvSpPr>
          <p:nvPr/>
        </p:nvSpPr>
        <p:spPr bwMode="auto">
          <a:xfrm>
            <a:off x="1968500" y="4318000"/>
            <a:ext cx="2514600" cy="1447800"/>
          </a:xfrm>
          <a:prstGeom prst="wedgeRoundRectCallout">
            <a:avLst>
              <a:gd name="adj1" fmla="val -43750"/>
              <a:gd name="adj2" fmla="val 7000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a:solidFill>
                  <a:srgbClr val="292929"/>
                </a:solidFill>
                <a:ea typeface="HG丸ｺﾞｼｯｸM-PRO" pitchFamily="50" charset="-128"/>
              </a:rPr>
              <a:t>グラフづくりをつうじて、みんなに統計に対する興味や親しみをもってもらうことが　ねらいなんだよ。</a:t>
            </a:r>
          </a:p>
        </p:txBody>
      </p:sp>
      <p:pic>
        <p:nvPicPr>
          <p:cNvPr id="4107"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700" y="5245100"/>
            <a:ext cx="8413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8" name="AutoShape 34"/>
          <p:cNvSpPr>
            <a:spLocks noChangeArrowheads="1"/>
          </p:cNvSpPr>
          <p:nvPr/>
        </p:nvSpPr>
        <p:spPr bwMode="auto">
          <a:xfrm>
            <a:off x="5767388" y="4633913"/>
            <a:ext cx="2413000" cy="1019175"/>
          </a:xfrm>
          <a:prstGeom prst="wedgeRoundRectCallout">
            <a:avLst>
              <a:gd name="adj1" fmla="val -45458"/>
              <a:gd name="adj2" fmla="val 6994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400" b="1" dirty="0">
                <a:solidFill>
                  <a:srgbClr val="292929"/>
                </a:solidFill>
                <a:ea typeface="HG丸ｺﾞｼｯｸM-PRO" pitchFamily="50" charset="-128"/>
              </a:rPr>
              <a:t>でも</a:t>
            </a:r>
            <a:r>
              <a:rPr lang="en-US" altLang="ja-JP" sz="1400" b="1" dirty="0">
                <a:solidFill>
                  <a:srgbClr val="292929"/>
                </a:solidFill>
                <a:ea typeface="HG丸ｺﾞｼｯｸM-PRO" pitchFamily="50" charset="-128"/>
              </a:rPr>
              <a:t>…</a:t>
            </a:r>
            <a:r>
              <a:rPr lang="ja-JP" altLang="en-US" sz="1400" b="1" dirty="0">
                <a:solidFill>
                  <a:srgbClr val="292929"/>
                </a:solidFill>
                <a:ea typeface="HG丸ｺﾞｼｯｸM-PRO" pitchFamily="50" charset="-128"/>
              </a:rPr>
              <a:t>新聞ならともかく、グラフでコンクールに応募するってどういうことなんだろう？</a:t>
            </a:r>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3</a:t>
            </a:fld>
            <a:endParaRPr lang="en-US" altLang="ja-JP"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28600"/>
            <a:ext cx="13906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AutoShape 5"/>
          <p:cNvSpPr>
            <a:spLocks noChangeArrowheads="1"/>
          </p:cNvSpPr>
          <p:nvPr/>
        </p:nvSpPr>
        <p:spPr bwMode="auto">
          <a:xfrm>
            <a:off x="533400" y="227013"/>
            <a:ext cx="6400800" cy="1677987"/>
          </a:xfrm>
          <a:prstGeom prst="wedgeRoundRectCallout">
            <a:avLst>
              <a:gd name="adj1" fmla="val 52801"/>
              <a:gd name="adj2" fmla="val 60324"/>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solidFill>
                  <a:srgbClr val="292929"/>
                </a:solidFill>
                <a:ea typeface="HGP創英角ﾎﾟｯﾌﾟ体" pitchFamily="50" charset="-128"/>
              </a:rPr>
              <a:t>そんなにむずかしく考えないで！</a:t>
            </a:r>
          </a:p>
          <a:p>
            <a:pPr eaLnBrk="1" hangingPunct="1">
              <a:spcBef>
                <a:spcPct val="0"/>
              </a:spcBef>
              <a:buFontTx/>
              <a:buNone/>
            </a:pPr>
            <a:r>
              <a:rPr lang="ja-JP" altLang="en-US" sz="2400">
                <a:solidFill>
                  <a:srgbClr val="292929"/>
                </a:solidFill>
                <a:ea typeface="HGP創英角ﾎﾟｯﾌﾟ体" pitchFamily="50" charset="-128"/>
              </a:rPr>
              <a:t>グラフコンクールは、</a:t>
            </a:r>
            <a:r>
              <a:rPr lang="ja-JP" altLang="en-US" sz="2400" u="sng">
                <a:solidFill>
                  <a:srgbClr val="292929"/>
                </a:solidFill>
                <a:ea typeface="HGP創英角ﾎﾟｯﾌﾟ体" pitchFamily="50" charset="-128"/>
              </a:rPr>
              <a:t>自分が疑問に思ったこと、伝えたいこと、知りたいこと</a:t>
            </a:r>
            <a:r>
              <a:rPr lang="ja-JP" altLang="en-US" sz="2400">
                <a:solidFill>
                  <a:srgbClr val="292929"/>
                </a:solidFill>
                <a:ea typeface="HGP創英角ﾎﾟｯﾌﾟ体" pitchFamily="50" charset="-128"/>
              </a:rPr>
              <a:t>を調べて、それを</a:t>
            </a:r>
            <a:r>
              <a:rPr lang="ja-JP" altLang="en-US" sz="2400" u="sng">
                <a:solidFill>
                  <a:srgbClr val="292929"/>
                </a:solidFill>
                <a:ea typeface="HGP創英角ﾎﾟｯﾌﾟ体" pitchFamily="50" charset="-128"/>
              </a:rPr>
              <a:t>みんなに伝えるための発表の場</a:t>
            </a:r>
            <a:r>
              <a:rPr lang="ja-JP" altLang="en-US" sz="2400">
                <a:solidFill>
                  <a:srgbClr val="292929"/>
                </a:solidFill>
                <a:ea typeface="HGP創英角ﾎﾟｯﾌﾟ体" pitchFamily="50" charset="-128"/>
              </a:rPr>
              <a:t>なんだ！</a:t>
            </a:r>
          </a:p>
        </p:txBody>
      </p:sp>
      <p:sp>
        <p:nvSpPr>
          <p:cNvPr id="5124" name="Text Box 9"/>
          <p:cNvSpPr txBox="1">
            <a:spLocks noChangeArrowheads="1"/>
          </p:cNvSpPr>
          <p:nvPr/>
        </p:nvSpPr>
        <p:spPr bwMode="auto">
          <a:xfrm>
            <a:off x="568569" y="6200984"/>
            <a:ext cx="4800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200" dirty="0"/>
              <a:t>第７３回山梨県統計グラフコンクール　第１部知事賞受賞作品</a:t>
            </a:r>
          </a:p>
        </p:txBody>
      </p:sp>
      <p:pic>
        <p:nvPicPr>
          <p:cNvPr id="512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688" y="2286000"/>
            <a:ext cx="106103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11"/>
          <p:cNvSpPr>
            <a:spLocks noChangeArrowheads="1"/>
          </p:cNvSpPr>
          <p:nvPr/>
        </p:nvSpPr>
        <p:spPr bwMode="auto">
          <a:xfrm>
            <a:off x="5229225" y="2639736"/>
            <a:ext cx="3200400" cy="1464231"/>
          </a:xfrm>
          <a:prstGeom prst="wedgeRoundRectCallout">
            <a:avLst>
              <a:gd name="adj1" fmla="val -62171"/>
              <a:gd name="adj2" fmla="val 193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rgbClr val="292929"/>
                </a:solidFill>
                <a:ea typeface="HG丸ｺﾞｼｯｸM-PRO" pitchFamily="50" charset="-128"/>
              </a:rPr>
              <a:t>うわぁ</a:t>
            </a:r>
            <a:r>
              <a:rPr lang="en-US" altLang="ja-JP" sz="1600" b="1" dirty="0">
                <a:solidFill>
                  <a:srgbClr val="292929"/>
                </a:solidFill>
                <a:ea typeface="HG丸ｺﾞｼｯｸM-PRO" pitchFamily="50" charset="-128"/>
              </a:rPr>
              <a:t>…</a:t>
            </a:r>
            <a:r>
              <a:rPr lang="ja-JP" altLang="en-US" sz="1600" b="1" dirty="0">
                <a:solidFill>
                  <a:srgbClr val="292929"/>
                </a:solidFill>
                <a:ea typeface="HG丸ｺﾞｼｯｸM-PRO" pitchFamily="50" charset="-128"/>
              </a:rPr>
              <a:t>すごい！！</a:t>
            </a:r>
          </a:p>
          <a:p>
            <a:pPr eaLnBrk="1" hangingPunct="1">
              <a:spcBef>
                <a:spcPct val="0"/>
              </a:spcBef>
              <a:buFontTx/>
              <a:buNone/>
            </a:pPr>
            <a:r>
              <a:rPr lang="ja-JP" altLang="en-US" sz="1600" b="1" dirty="0">
                <a:solidFill>
                  <a:srgbClr val="292929"/>
                </a:solidFill>
                <a:ea typeface="HG丸ｺﾞｼｯｸM-PRO" pitchFamily="50" charset="-128"/>
              </a:rPr>
              <a:t>点字ブロックを自分で一枚一枚丁寧に数えた結果がよくわかるグラフだね！</a:t>
            </a:r>
          </a:p>
          <a:p>
            <a:pPr eaLnBrk="1" hangingPunct="1">
              <a:spcBef>
                <a:spcPct val="0"/>
              </a:spcBef>
              <a:buFontTx/>
              <a:buNone/>
            </a:pPr>
            <a:r>
              <a:rPr lang="ja-JP" altLang="en-US" sz="1600" b="1" dirty="0">
                <a:solidFill>
                  <a:srgbClr val="292929"/>
                </a:solidFill>
                <a:ea typeface="HG丸ｺﾞｼｯｸM-PRO" pitchFamily="50" charset="-128"/>
              </a:rPr>
              <a:t>ぼくも作ってみたいなぁ・・</a:t>
            </a:r>
          </a:p>
        </p:txBody>
      </p:sp>
      <p:pic>
        <p:nvPicPr>
          <p:cNvPr id="512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3434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AutoShape 14"/>
          <p:cNvSpPr>
            <a:spLocks noChangeArrowheads="1"/>
          </p:cNvSpPr>
          <p:nvPr/>
        </p:nvSpPr>
        <p:spPr bwMode="auto">
          <a:xfrm>
            <a:off x="4481322" y="4306272"/>
            <a:ext cx="2581275" cy="1736646"/>
          </a:xfrm>
          <a:prstGeom prst="wedgeRoundRectCallout">
            <a:avLst>
              <a:gd name="adj1" fmla="val 83880"/>
              <a:gd name="adj2" fmla="val -18421"/>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rgbClr val="292929"/>
                </a:solidFill>
                <a:ea typeface="HG丸ｺﾞｼｯｸM-PRO" pitchFamily="50" charset="-128"/>
              </a:rPr>
              <a:t>細かく丁寧に作業されたことが伝わってくる作品で、よくがんばったね。円グラフなどを用いてきれいに構成して表現しているね。</a:t>
            </a:r>
          </a:p>
        </p:txBody>
      </p:sp>
      <p:sp>
        <p:nvSpPr>
          <p:cNvPr id="3" name="スライド番号プレースホルダー 2"/>
          <p:cNvSpPr>
            <a:spLocks noGrp="1"/>
          </p:cNvSpPr>
          <p:nvPr>
            <p:ph type="sldNum" sz="quarter" idx="12"/>
          </p:nvPr>
        </p:nvSpPr>
        <p:spPr/>
        <p:txBody>
          <a:bodyPr/>
          <a:lstStyle/>
          <a:p>
            <a:pPr>
              <a:defRPr/>
            </a:pPr>
            <a:fld id="{B39B58FC-117B-4C50-A9EE-E07B94F62D14}" type="slidenum">
              <a:rPr lang="en-US" altLang="ja-JP" smtClean="0"/>
              <a:pPr>
                <a:defRPr/>
              </a:pPr>
              <a:t>4</a:t>
            </a:fld>
            <a:endParaRPr lang="en-US" altLang="ja-JP" dirty="0"/>
          </a:p>
        </p:txBody>
      </p:sp>
      <p:pic>
        <p:nvPicPr>
          <p:cNvPr id="2" name="図 1" descr="マップ が含まれている画像&#10;&#10;AI 生成コンテンツは誤りを含む可能性があります。">
            <a:extLst>
              <a:ext uri="{FF2B5EF4-FFF2-40B4-BE49-F238E27FC236}">
                <a16:creationId xmlns:a16="http://schemas.microsoft.com/office/drawing/2014/main" id="{CA0D62CC-23D7-70AE-688B-5B2BCBF78B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412628"/>
            <a:ext cx="2581275" cy="36448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descr="40%"/>
          <p:cNvSpPr>
            <a:spLocks noGrp="1" noChangeArrowheads="1"/>
          </p:cNvSpPr>
          <p:nvPr>
            <p:ph type="title"/>
          </p:nvPr>
        </p:nvSpPr>
        <p:spPr>
          <a:xfrm>
            <a:off x="0" y="160338"/>
            <a:ext cx="9144000" cy="1371600"/>
          </a:xfrm>
          <a:pattFill prst="pct40">
            <a:fgClr>
              <a:srgbClr val="8AE6A2"/>
            </a:fgClr>
            <a:bgClr>
              <a:schemeClr val="bg1"/>
            </a:bgClr>
          </a:pattFill>
        </p:spPr>
        <p:txBody>
          <a:bodyPr>
            <a:spAutoFit/>
          </a:bodyPr>
          <a:lstStyle/>
          <a:p>
            <a:pPr algn="l" eaLnBrk="1" hangingPunct="1"/>
            <a:r>
              <a:rPr lang="ja-JP" altLang="en-US" sz="4200">
                <a:solidFill>
                  <a:srgbClr val="292929"/>
                </a:solidFill>
                <a:ea typeface="HGP創英角ﾎﾟｯﾌﾟ体" pitchFamily="50" charset="-128"/>
              </a:rPr>
              <a:t>２．グラフコンクールに応募する前に①</a:t>
            </a:r>
            <a:br>
              <a:rPr lang="ja-JP" altLang="en-US" sz="4200">
                <a:solidFill>
                  <a:srgbClr val="292929"/>
                </a:solidFill>
                <a:ea typeface="HGP創英角ﾎﾟｯﾌﾟ体" pitchFamily="50" charset="-128"/>
              </a:rPr>
            </a:br>
            <a:r>
              <a:rPr lang="ja-JP" altLang="en-US" sz="4200">
                <a:solidFill>
                  <a:srgbClr val="292929"/>
                </a:solidFill>
                <a:ea typeface="HGP創英角ﾎﾟｯﾌﾟ体" pitchFamily="50" charset="-128"/>
              </a:rPr>
              <a:t>～コンクールの情報をあつめよう～</a:t>
            </a:r>
          </a:p>
        </p:txBody>
      </p:sp>
      <p:sp>
        <p:nvSpPr>
          <p:cNvPr id="6147" name="Text Box 6"/>
          <p:cNvSpPr txBox="1">
            <a:spLocks noChangeArrowheads="1"/>
          </p:cNvSpPr>
          <p:nvPr/>
        </p:nvSpPr>
        <p:spPr bwMode="auto">
          <a:xfrm>
            <a:off x="165100" y="1727200"/>
            <a:ext cx="8750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応募するためには、</a:t>
            </a:r>
            <a:r>
              <a:rPr lang="ja-JP" altLang="en-US" sz="1800" b="1" u="sng">
                <a:solidFill>
                  <a:srgbClr val="292929"/>
                </a:solidFill>
                <a:ea typeface="HG丸ｺﾞｼｯｸM-PRO" pitchFamily="50" charset="-128"/>
              </a:rPr>
              <a:t>応募の方法や締切、注意点</a:t>
            </a:r>
            <a:r>
              <a:rPr lang="ja-JP" altLang="en-US" sz="1800" b="1">
                <a:solidFill>
                  <a:srgbClr val="292929"/>
                </a:solidFill>
                <a:ea typeface="HG丸ｺﾞｼｯｸM-PRO" pitchFamily="50" charset="-128"/>
              </a:rPr>
              <a:t>などを知る必要があるよね！　　　　　　　　　　　　　　　　　　　　　　　　　　　　　　　　　作品を作る前に、まずはホームページなどで情報収集をしよう！　</a:t>
            </a:r>
          </a:p>
        </p:txBody>
      </p:sp>
      <p:sp>
        <p:nvSpPr>
          <p:cNvPr id="6148" name="Rectangle 14"/>
          <p:cNvSpPr>
            <a:spLocks noChangeArrowheads="1"/>
          </p:cNvSpPr>
          <p:nvPr/>
        </p:nvSpPr>
        <p:spPr bwMode="auto">
          <a:xfrm>
            <a:off x="2228850" y="2438400"/>
            <a:ext cx="5391284" cy="369332"/>
          </a:xfrm>
          <a:prstGeom prst="rect">
            <a:avLst/>
          </a:prstGeom>
          <a:noFill/>
          <a:ln>
            <a:noFill/>
          </a:ln>
          <a:effec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800" dirty="0">
                <a:solidFill>
                  <a:srgbClr val="FF0000"/>
                </a:solidFill>
                <a:ea typeface="HG丸ｺﾞｼｯｸM-PRO" pitchFamily="50" charset="-128"/>
              </a:rPr>
              <a:t>https://www.pref.yamanashi.jp/toukei/gracon.html </a:t>
            </a:r>
          </a:p>
        </p:txBody>
      </p:sp>
      <p:sp>
        <p:nvSpPr>
          <p:cNvPr id="6149" name="AutoShape 16"/>
          <p:cNvSpPr>
            <a:spLocks noChangeArrowheads="1"/>
          </p:cNvSpPr>
          <p:nvPr/>
        </p:nvSpPr>
        <p:spPr bwMode="auto">
          <a:xfrm>
            <a:off x="4038600" y="4953000"/>
            <a:ext cx="1752600" cy="628650"/>
          </a:xfrm>
          <a:prstGeom prst="wedgeRoundRectCallout">
            <a:avLst>
              <a:gd name="adj1" fmla="val -64310"/>
              <a:gd name="adj2" fmla="val 3560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a:solidFill>
                  <a:srgbClr val="292929"/>
                </a:solidFill>
                <a:ea typeface="HG丸ｺﾞｼｯｸM-PRO" pitchFamily="50" charset="-128"/>
              </a:rPr>
              <a:t>電話での質問もＯＫだよ♪</a:t>
            </a:r>
          </a:p>
        </p:txBody>
      </p:sp>
      <p:sp>
        <p:nvSpPr>
          <p:cNvPr id="6150" name="Text Box 17"/>
          <p:cNvSpPr txBox="1">
            <a:spLocks noChangeArrowheads="1"/>
          </p:cNvSpPr>
          <p:nvPr/>
        </p:nvSpPr>
        <p:spPr bwMode="auto">
          <a:xfrm>
            <a:off x="4038600" y="5791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200">
                <a:solidFill>
                  <a:srgbClr val="292929"/>
                </a:solidFill>
              </a:rPr>
              <a:t>※</a:t>
            </a:r>
            <a:r>
              <a:rPr lang="ja-JP" altLang="en-US" sz="1200">
                <a:solidFill>
                  <a:srgbClr val="292929"/>
                </a:solidFill>
              </a:rPr>
              <a:t>電話番号は、この</a:t>
            </a:r>
            <a:r>
              <a:rPr lang="en-US" altLang="ja-JP" sz="1200">
                <a:solidFill>
                  <a:srgbClr val="292929"/>
                </a:solidFill>
              </a:rPr>
              <a:t>『</a:t>
            </a:r>
            <a:r>
              <a:rPr lang="ja-JP" altLang="en-US" sz="1200">
                <a:solidFill>
                  <a:srgbClr val="292929"/>
                </a:solidFill>
              </a:rPr>
              <a:t>つくりかた</a:t>
            </a:r>
            <a:r>
              <a:rPr lang="en-US" altLang="ja-JP" sz="1200">
                <a:solidFill>
                  <a:srgbClr val="292929"/>
                </a:solidFill>
              </a:rPr>
              <a:t>』</a:t>
            </a:r>
            <a:r>
              <a:rPr lang="ja-JP" altLang="en-US" sz="1200">
                <a:solidFill>
                  <a:srgbClr val="292929"/>
                </a:solidFill>
              </a:rPr>
              <a:t>　の表紙にあるよ☆</a:t>
            </a:r>
          </a:p>
        </p:txBody>
      </p:sp>
      <p:sp>
        <p:nvSpPr>
          <p:cNvPr id="6151" name="Text Box 21"/>
          <p:cNvSpPr txBox="1">
            <a:spLocks noChangeArrowheads="1"/>
          </p:cNvSpPr>
          <p:nvPr/>
        </p:nvSpPr>
        <p:spPr bwMode="auto">
          <a:xfrm>
            <a:off x="762000" y="3200400"/>
            <a:ext cx="5029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dirty="0">
                <a:solidFill>
                  <a:srgbClr val="292929"/>
                </a:solidFill>
                <a:ea typeface="HG丸ｺﾞｼｯｸM-PRO" pitchFamily="50" charset="-128"/>
              </a:rPr>
              <a:t>ホームページでは応募の方法だけでなく、今みんなが見ている</a:t>
            </a:r>
            <a:r>
              <a:rPr lang="ja-JP" altLang="en-US" sz="1800" b="1" u="sng" dirty="0">
                <a:solidFill>
                  <a:srgbClr val="292929"/>
                </a:solidFill>
                <a:ea typeface="HG丸ｺﾞｼｯｸM-PRO" pitchFamily="50" charset="-128"/>
              </a:rPr>
              <a:t>グラフのつくりかた</a:t>
            </a:r>
            <a:r>
              <a:rPr lang="ja-JP" altLang="en-US" sz="1800" b="1" dirty="0">
                <a:solidFill>
                  <a:srgbClr val="292929"/>
                </a:solidFill>
                <a:ea typeface="HG丸ｺﾞｼｯｸM-PRO" pitchFamily="50" charset="-128"/>
              </a:rPr>
              <a:t>や、</a:t>
            </a:r>
            <a:r>
              <a:rPr lang="ja-JP" altLang="en-US" sz="1800" b="1" u="sng" dirty="0">
                <a:solidFill>
                  <a:srgbClr val="292929"/>
                </a:solidFill>
                <a:ea typeface="HG丸ｺﾞｼｯｸM-PRO" pitchFamily="50" charset="-128"/>
              </a:rPr>
              <a:t>過去の作品</a:t>
            </a:r>
            <a:r>
              <a:rPr lang="ja-JP" altLang="en-US" sz="1800" b="1" dirty="0">
                <a:solidFill>
                  <a:srgbClr val="292929"/>
                </a:solidFill>
                <a:ea typeface="HG丸ｺﾞｼｯｸM-PRO" pitchFamily="50" charset="-128"/>
              </a:rPr>
              <a:t>、</a:t>
            </a:r>
            <a:r>
              <a:rPr lang="ja-JP" altLang="en-US" sz="1800" b="1" u="sng" dirty="0">
                <a:solidFill>
                  <a:srgbClr val="292929"/>
                </a:solidFill>
                <a:ea typeface="HG丸ｺﾞｼｯｸM-PRO" pitchFamily="50" charset="-128"/>
              </a:rPr>
              <a:t>応募に必要な書類</a:t>
            </a:r>
            <a:r>
              <a:rPr lang="ja-JP" altLang="en-US" sz="1800" b="1" dirty="0">
                <a:solidFill>
                  <a:srgbClr val="292929"/>
                </a:solidFill>
                <a:ea typeface="HG丸ｺﾞｼｯｸM-PRO" pitchFamily="50" charset="-128"/>
              </a:rPr>
              <a:t>（これはあとでくわしく説明するね）も見ることができるんだよ！　　　　　　　ぜひアクセスしてみてね</a:t>
            </a:r>
            <a:r>
              <a:rPr lang="ja-JP" altLang="en-US" sz="1800" b="1" dirty="0">
                <a:solidFill>
                  <a:srgbClr val="FF9933"/>
                </a:solidFill>
                <a:ea typeface="HG丸ｺﾞｼｯｸM-PRO" pitchFamily="50" charset="-128"/>
              </a:rPr>
              <a:t>☆</a:t>
            </a:r>
            <a:r>
              <a:rPr lang="ja-JP" altLang="en-US" sz="1800" b="1" dirty="0">
                <a:solidFill>
                  <a:srgbClr val="292929"/>
                </a:solidFill>
                <a:ea typeface="HG丸ｺﾞｼｯｸM-PRO" pitchFamily="50" charset="-128"/>
              </a:rPr>
              <a:t>　　　　　　　　　　　　</a:t>
            </a:r>
          </a:p>
        </p:txBody>
      </p:sp>
      <p:pic>
        <p:nvPicPr>
          <p:cNvPr id="6152"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581400"/>
            <a:ext cx="1739900"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3" name="Text Box 23"/>
          <p:cNvSpPr txBox="1">
            <a:spLocks noChangeArrowheads="1"/>
          </p:cNvSpPr>
          <p:nvPr/>
        </p:nvSpPr>
        <p:spPr bwMode="auto">
          <a:xfrm>
            <a:off x="242888" y="2452688"/>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b="1">
                <a:solidFill>
                  <a:srgbClr val="292929"/>
                </a:solidFill>
                <a:latin typeface="HG丸ｺﾞｼｯｸM-PRO" pitchFamily="50" charset="-128"/>
                <a:ea typeface="HG丸ｺﾞｼｯｸM-PRO" pitchFamily="50" charset="-128"/>
              </a:rPr>
              <a:t>グラフコンクール</a:t>
            </a:r>
            <a:r>
              <a:rPr lang="en-US" altLang="ja-JP" sz="1400" b="1">
                <a:solidFill>
                  <a:srgbClr val="292929"/>
                </a:solidFill>
                <a:latin typeface="HG丸ｺﾞｼｯｸM-PRO" pitchFamily="50" charset="-128"/>
                <a:ea typeface="HG丸ｺﾞｼｯｸM-PRO" pitchFamily="50" charset="-128"/>
              </a:rPr>
              <a:t>HP</a:t>
            </a:r>
            <a:r>
              <a:rPr lang="ja-JP" altLang="en-US" sz="1400" b="1">
                <a:solidFill>
                  <a:srgbClr val="292929"/>
                </a:solidFill>
                <a:latin typeface="HG丸ｺﾞｼｯｸM-PRO" pitchFamily="50" charset="-128"/>
                <a:ea typeface="HG丸ｺﾞｼｯｸM-PRO" pitchFamily="50" charset="-128"/>
              </a:rPr>
              <a:t>：</a:t>
            </a:r>
          </a:p>
        </p:txBody>
      </p:sp>
      <p:pic>
        <p:nvPicPr>
          <p:cNvPr id="6154"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876800"/>
            <a:ext cx="128428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5</a:t>
            </a:fld>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681038"/>
            <a:ext cx="10668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AutoShape 5"/>
          <p:cNvSpPr>
            <a:spLocks noChangeArrowheads="1"/>
          </p:cNvSpPr>
          <p:nvPr/>
        </p:nvSpPr>
        <p:spPr bwMode="auto">
          <a:xfrm>
            <a:off x="1371600" y="217488"/>
            <a:ext cx="6934200" cy="1287462"/>
          </a:xfrm>
          <a:prstGeom prst="wedgeRoundRectCallout">
            <a:avLst>
              <a:gd name="adj1" fmla="val -51556"/>
              <a:gd name="adj2" fmla="val 55014"/>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a:solidFill>
                  <a:srgbClr val="292929"/>
                </a:solidFill>
                <a:ea typeface="HG丸ｺﾞｼｯｸM-PRO" pitchFamily="50" charset="-128"/>
              </a:rPr>
              <a:t>ここで、コンクール応募のために</a:t>
            </a:r>
            <a:r>
              <a:rPr lang="ja-JP" altLang="en-US" sz="1800" b="1" u="sng">
                <a:solidFill>
                  <a:srgbClr val="292929"/>
                </a:solidFill>
                <a:ea typeface="HG丸ｺﾞｼｯｸM-PRO" pitchFamily="50" charset="-128"/>
              </a:rPr>
              <a:t>必要なもの</a:t>
            </a:r>
            <a:r>
              <a:rPr lang="ja-JP" altLang="en-US" sz="1800" b="1">
                <a:solidFill>
                  <a:srgbClr val="292929"/>
                </a:solidFill>
                <a:ea typeface="HG丸ｺﾞｼｯｸM-PRO" pitchFamily="50" charset="-128"/>
              </a:rPr>
              <a:t>や、</a:t>
            </a:r>
            <a:r>
              <a:rPr lang="ja-JP" altLang="en-US" sz="1800" b="1" u="sng">
                <a:solidFill>
                  <a:srgbClr val="292929"/>
                </a:solidFill>
                <a:ea typeface="HG丸ｺﾞｼｯｸM-PRO" pitchFamily="50" charset="-128"/>
              </a:rPr>
              <a:t>調べておかなければいけないこと</a:t>
            </a:r>
            <a:r>
              <a:rPr lang="ja-JP" altLang="en-US" sz="1800" b="1">
                <a:solidFill>
                  <a:srgbClr val="292929"/>
                </a:solidFill>
                <a:ea typeface="HG丸ｺﾞｼｯｸM-PRO" pitchFamily="50" charset="-128"/>
              </a:rPr>
              <a:t>を書き出してみたよ。</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これらの情報は、</a:t>
            </a:r>
            <a:r>
              <a:rPr lang="ja-JP" altLang="en-US" sz="1800" b="1" u="sng">
                <a:solidFill>
                  <a:srgbClr val="292929"/>
                </a:solidFill>
                <a:ea typeface="HG丸ｺﾞｼｯｸM-PRO" pitchFamily="50" charset="-128"/>
              </a:rPr>
              <a:t>グラフコンクールのＨＰ</a:t>
            </a:r>
            <a:r>
              <a:rPr lang="ja-JP" altLang="en-US" sz="1800" b="1">
                <a:solidFill>
                  <a:srgbClr val="292929"/>
                </a:solidFill>
                <a:ea typeface="HG丸ｺﾞｼｯｸM-PRO" pitchFamily="50" charset="-128"/>
              </a:rPr>
              <a:t>や</a:t>
            </a:r>
            <a:r>
              <a:rPr lang="ja-JP" altLang="en-US" sz="1800" b="1" u="sng">
                <a:solidFill>
                  <a:srgbClr val="292929"/>
                </a:solidFill>
                <a:ea typeface="HG丸ｺﾞｼｯｸM-PRO" pitchFamily="50" charset="-128"/>
              </a:rPr>
              <a:t>電話</a:t>
            </a:r>
            <a:r>
              <a:rPr lang="ja-JP" altLang="en-US" sz="1800" b="1">
                <a:solidFill>
                  <a:srgbClr val="292929"/>
                </a:solidFill>
                <a:ea typeface="HG丸ｺﾞｼｯｸM-PRO" pitchFamily="50" charset="-128"/>
              </a:rPr>
              <a:t>、</a:t>
            </a:r>
            <a:r>
              <a:rPr lang="ja-JP" altLang="en-US" sz="1800" b="1" u="sng">
                <a:solidFill>
                  <a:srgbClr val="292929"/>
                </a:solidFill>
                <a:ea typeface="HG丸ｺﾞｼｯｸM-PRO" pitchFamily="50" charset="-128"/>
              </a:rPr>
              <a:t>広報誌</a:t>
            </a:r>
            <a:r>
              <a:rPr lang="ja-JP" altLang="en-US" sz="1800" b="1">
                <a:solidFill>
                  <a:srgbClr val="292929"/>
                </a:solidFill>
                <a:ea typeface="HG丸ｺﾞｼｯｸM-PRO" pitchFamily="50" charset="-128"/>
              </a:rPr>
              <a:t>などで詳しく知ることができるから、ぜひ活用してね！</a:t>
            </a:r>
          </a:p>
        </p:txBody>
      </p:sp>
      <p:sp>
        <p:nvSpPr>
          <p:cNvPr id="7172" name="Rectangle 6"/>
          <p:cNvSpPr>
            <a:spLocks noChangeArrowheads="1"/>
          </p:cNvSpPr>
          <p:nvPr/>
        </p:nvSpPr>
        <p:spPr bwMode="auto">
          <a:xfrm>
            <a:off x="304800" y="1914525"/>
            <a:ext cx="4191000" cy="4800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7173" name="Rectangle 7"/>
          <p:cNvSpPr>
            <a:spLocks noChangeArrowheads="1"/>
          </p:cNvSpPr>
          <p:nvPr/>
        </p:nvSpPr>
        <p:spPr bwMode="auto">
          <a:xfrm>
            <a:off x="4652963" y="1914525"/>
            <a:ext cx="4191000" cy="4800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7174" name="Text Box 10"/>
          <p:cNvSpPr txBox="1">
            <a:spLocks noChangeArrowheads="1"/>
          </p:cNvSpPr>
          <p:nvPr/>
        </p:nvSpPr>
        <p:spPr bwMode="auto">
          <a:xfrm>
            <a:off x="381000" y="1966913"/>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000" b="1">
                <a:solidFill>
                  <a:srgbClr val="292929"/>
                </a:solidFill>
              </a:rPr>
              <a:t>調べておくこと</a:t>
            </a:r>
          </a:p>
        </p:txBody>
      </p:sp>
      <p:sp>
        <p:nvSpPr>
          <p:cNvPr id="7175" name="Text Box 13"/>
          <p:cNvSpPr txBox="1">
            <a:spLocks noChangeArrowheads="1"/>
          </p:cNvSpPr>
          <p:nvPr/>
        </p:nvSpPr>
        <p:spPr bwMode="auto">
          <a:xfrm>
            <a:off x="4705350" y="196215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000" b="1"/>
              <a:t>必要なもの</a:t>
            </a:r>
          </a:p>
        </p:txBody>
      </p:sp>
      <p:sp>
        <p:nvSpPr>
          <p:cNvPr id="7176" name="Text Box 14"/>
          <p:cNvSpPr txBox="1">
            <a:spLocks noChangeArrowheads="1"/>
          </p:cNvSpPr>
          <p:nvPr/>
        </p:nvSpPr>
        <p:spPr bwMode="auto">
          <a:xfrm>
            <a:off x="685800" y="2590800"/>
            <a:ext cx="4067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応募の締切　　　　　　　　　</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（いつまでに応募すればいいのか）</a:t>
            </a:r>
          </a:p>
        </p:txBody>
      </p:sp>
      <p:pic>
        <p:nvPicPr>
          <p:cNvPr id="717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88" y="2695575"/>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125" y="1976438"/>
            <a:ext cx="4476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763" y="1952625"/>
            <a:ext cx="44767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0" name="Text Box 18"/>
          <p:cNvSpPr txBox="1">
            <a:spLocks noChangeArrowheads="1"/>
          </p:cNvSpPr>
          <p:nvPr/>
        </p:nvSpPr>
        <p:spPr bwMode="auto">
          <a:xfrm>
            <a:off x="642938" y="3448050"/>
            <a:ext cx="4067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endParaRPr lang="ja-JP" altLang="ja-JP" sz="1800" b="1">
              <a:solidFill>
                <a:srgbClr val="292929"/>
              </a:solidFill>
              <a:ea typeface="HG丸ｺﾞｼｯｸM-PRO" pitchFamily="50" charset="-128"/>
            </a:endParaRPr>
          </a:p>
        </p:txBody>
      </p:sp>
      <p:pic>
        <p:nvPicPr>
          <p:cNvPr id="7181"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52825"/>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2" name="Text Box 20"/>
          <p:cNvSpPr txBox="1">
            <a:spLocks noChangeArrowheads="1"/>
          </p:cNvSpPr>
          <p:nvPr/>
        </p:nvSpPr>
        <p:spPr bwMode="auto">
          <a:xfrm>
            <a:off x="647700" y="3471863"/>
            <a:ext cx="4067175"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応募のきまり</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・用紙の大きさはきまっているか</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・応募資格などはあるか</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・その他、応募のときに気をつけ</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　なければいけないことがあるか</a:t>
            </a:r>
          </a:p>
        </p:txBody>
      </p:sp>
      <p:pic>
        <p:nvPicPr>
          <p:cNvPr id="7183"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105400"/>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4" name="Text Box 22"/>
          <p:cNvSpPr txBox="1">
            <a:spLocks noChangeArrowheads="1"/>
          </p:cNvSpPr>
          <p:nvPr/>
        </p:nvSpPr>
        <p:spPr bwMode="auto">
          <a:xfrm>
            <a:off x="652463" y="5029200"/>
            <a:ext cx="4067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必要なものは、どこで手に入るか</a:t>
            </a:r>
          </a:p>
        </p:txBody>
      </p:sp>
      <p:sp>
        <p:nvSpPr>
          <p:cNvPr id="7185" name="Text Box 23"/>
          <p:cNvSpPr txBox="1">
            <a:spLocks noChangeArrowheads="1"/>
          </p:cNvSpPr>
          <p:nvPr/>
        </p:nvSpPr>
        <p:spPr bwMode="auto">
          <a:xfrm>
            <a:off x="5043488" y="2590800"/>
            <a:ext cx="4067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応募作品用紙（Ｂ２判）</a:t>
            </a:r>
          </a:p>
        </p:txBody>
      </p:sp>
      <p:pic>
        <p:nvPicPr>
          <p:cNvPr id="7186"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9175" y="2695575"/>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7" name="Text Box 25"/>
          <p:cNvSpPr txBox="1">
            <a:spLocks noChangeArrowheads="1"/>
          </p:cNvSpPr>
          <p:nvPr/>
        </p:nvSpPr>
        <p:spPr bwMode="auto">
          <a:xfrm>
            <a:off x="5048250" y="3405188"/>
            <a:ext cx="4067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作品情報を記入する用紙（</a:t>
            </a:r>
            <a:r>
              <a:rPr lang="ja-JP" altLang="en-US" sz="1800" b="1" u="sng">
                <a:solidFill>
                  <a:srgbClr val="292929"/>
                </a:solidFill>
                <a:ea typeface="HG丸ｺﾞｼｯｸM-PRO" pitchFamily="50" charset="-128"/>
              </a:rPr>
              <a:t>様式１</a:t>
            </a:r>
            <a:r>
              <a:rPr lang="ja-JP" altLang="en-US" sz="1800" b="1">
                <a:solidFill>
                  <a:srgbClr val="292929"/>
                </a:solidFill>
                <a:ea typeface="HG丸ｺﾞｼｯｸM-PRO" pitchFamily="50" charset="-128"/>
              </a:rPr>
              <a:t>）</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（作品用紙の裏に貼りつける）</a:t>
            </a:r>
          </a:p>
        </p:txBody>
      </p:sp>
      <p:pic>
        <p:nvPicPr>
          <p:cNvPr id="7188"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938" y="3509963"/>
            <a:ext cx="22860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9" name="Text Box 27"/>
          <p:cNvSpPr txBox="1">
            <a:spLocks noChangeArrowheads="1"/>
          </p:cNvSpPr>
          <p:nvPr/>
        </p:nvSpPr>
        <p:spPr bwMode="auto">
          <a:xfrm>
            <a:off x="5048250" y="4419600"/>
            <a:ext cx="40671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b="1">
                <a:solidFill>
                  <a:srgbClr val="292929"/>
                </a:solidFill>
                <a:ea typeface="HG丸ｺﾞｼｯｸM-PRO" pitchFamily="50" charset="-128"/>
              </a:rPr>
              <a:t>応募作品送付目録（</a:t>
            </a:r>
            <a:r>
              <a:rPr lang="ja-JP" altLang="en-US" sz="1800" b="1" u="sng">
                <a:solidFill>
                  <a:srgbClr val="292929"/>
                </a:solidFill>
                <a:ea typeface="HG丸ｺﾞｼｯｸM-PRO" pitchFamily="50" charset="-128"/>
              </a:rPr>
              <a:t>様式２</a:t>
            </a:r>
            <a:r>
              <a:rPr lang="ja-JP" altLang="en-US" sz="1800" b="1">
                <a:solidFill>
                  <a:srgbClr val="292929"/>
                </a:solidFill>
                <a:ea typeface="HG丸ｺﾞｼｯｸM-PRO" pitchFamily="50" charset="-128"/>
              </a:rPr>
              <a:t>）</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（どの作品がだれの作ったもの　　であるかをきちんと知るために</a:t>
            </a:r>
            <a:br>
              <a:rPr lang="ja-JP" altLang="en-US" sz="1800" b="1">
                <a:solidFill>
                  <a:srgbClr val="292929"/>
                </a:solidFill>
                <a:ea typeface="HG丸ｺﾞｼｯｸM-PRO" pitchFamily="50" charset="-128"/>
              </a:rPr>
            </a:br>
            <a:r>
              <a:rPr lang="ja-JP" altLang="en-US" sz="1800" b="1">
                <a:solidFill>
                  <a:srgbClr val="292929"/>
                </a:solidFill>
                <a:ea typeface="HG丸ｺﾞｼｯｸM-PRO" pitchFamily="50" charset="-128"/>
              </a:rPr>
              <a:t>必要な用紙）</a:t>
            </a:r>
          </a:p>
        </p:txBody>
      </p:sp>
      <p:pic>
        <p:nvPicPr>
          <p:cNvPr id="7190"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3938" y="4524375"/>
            <a:ext cx="2286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91" name="AutoShape 30"/>
          <p:cNvSpPr>
            <a:spLocks noChangeArrowheads="1"/>
          </p:cNvSpPr>
          <p:nvPr/>
        </p:nvSpPr>
        <p:spPr bwMode="auto">
          <a:xfrm>
            <a:off x="1371600" y="5716945"/>
            <a:ext cx="5786438" cy="646986"/>
          </a:xfrm>
          <a:prstGeom prst="wedgeRoundRectCallout">
            <a:avLst>
              <a:gd name="adj1" fmla="val 49125"/>
              <a:gd name="adj2" fmla="val 6124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dirty="0">
                <a:solidFill>
                  <a:srgbClr val="292929"/>
                </a:solidFill>
                <a:ea typeface="HG丸ｺﾞｼｯｸM-PRO" pitchFamily="50" charset="-128"/>
              </a:rPr>
              <a:t>今回はここに書かれたことがらを中心に、応募のための準備やきまりについて説明していくよ</a:t>
            </a:r>
          </a:p>
        </p:txBody>
      </p:sp>
      <p:pic>
        <p:nvPicPr>
          <p:cNvPr id="7192"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9025" y="5710238"/>
            <a:ext cx="641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6</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ja-JP" altLang="ja-JP"/>
          </a:p>
        </p:txBody>
      </p:sp>
      <p:sp>
        <p:nvSpPr>
          <p:cNvPr id="8195" name="Rectangle 4" descr="40%"/>
          <p:cNvSpPr>
            <a:spLocks noChangeArrowheads="1"/>
          </p:cNvSpPr>
          <p:nvPr/>
        </p:nvSpPr>
        <p:spPr bwMode="auto">
          <a:xfrm>
            <a:off x="0" y="160338"/>
            <a:ext cx="9144000" cy="1371600"/>
          </a:xfrm>
          <a:prstGeom prst="rect">
            <a:avLst/>
          </a:prstGeom>
          <a:pattFill prst="pct40">
            <a:fgClr>
              <a:srgbClr val="8AE6A2"/>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4200">
                <a:solidFill>
                  <a:srgbClr val="292929"/>
                </a:solidFill>
                <a:ea typeface="HGP創英角ﾎﾟｯﾌﾟ体" pitchFamily="50" charset="-128"/>
              </a:rPr>
              <a:t>３．グラフコンクールに応募する前に②～必要なものをあつめよう～</a:t>
            </a:r>
          </a:p>
        </p:txBody>
      </p:sp>
      <p:pic>
        <p:nvPicPr>
          <p:cNvPr id="819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 y="3133725"/>
            <a:ext cx="1185863"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7"/>
          <p:cNvSpPr txBox="1">
            <a:spLocks noChangeArrowheads="1"/>
          </p:cNvSpPr>
          <p:nvPr/>
        </p:nvSpPr>
        <p:spPr bwMode="auto">
          <a:xfrm>
            <a:off x="193431" y="1705578"/>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800" dirty="0">
                <a:solidFill>
                  <a:srgbClr val="292929"/>
                </a:solidFill>
                <a:ea typeface="HG創英角ﾎﾟｯﾌﾟ体" pitchFamily="49" charset="-128"/>
              </a:rPr>
              <a:t>調べた結果、統計太郎くんは今年の締切が</a:t>
            </a:r>
            <a:r>
              <a:rPr lang="ja-JP" altLang="en-US" sz="2400" b="1" u="sng" dirty="0">
                <a:solidFill>
                  <a:srgbClr val="FF6600"/>
                </a:solidFill>
                <a:ea typeface="HGP創英角ｺﾞｼｯｸUB" pitchFamily="50" charset="-128"/>
              </a:rPr>
              <a:t>９／２（水）</a:t>
            </a:r>
            <a:r>
              <a:rPr lang="ja-JP" altLang="en-US" sz="1800" dirty="0">
                <a:solidFill>
                  <a:srgbClr val="292929"/>
                </a:solidFill>
                <a:ea typeface="HG創英角ﾎﾟｯﾌﾟ体" pitchFamily="49" charset="-128"/>
              </a:rPr>
              <a:t>であることを知りました</a:t>
            </a:r>
          </a:p>
        </p:txBody>
      </p:sp>
      <p:sp>
        <p:nvSpPr>
          <p:cNvPr id="8198" name="AutoShape 8"/>
          <p:cNvSpPr>
            <a:spLocks noChangeArrowheads="1"/>
          </p:cNvSpPr>
          <p:nvPr/>
        </p:nvSpPr>
        <p:spPr bwMode="auto">
          <a:xfrm>
            <a:off x="1524000" y="2589570"/>
            <a:ext cx="6477000" cy="1328023"/>
          </a:xfrm>
          <a:prstGeom prst="wedgeRoundRectCallout">
            <a:avLst>
              <a:gd name="adj1" fmla="val -51787"/>
              <a:gd name="adj2" fmla="val 6183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dirty="0">
                <a:solidFill>
                  <a:srgbClr val="292929"/>
                </a:solidFill>
                <a:ea typeface="HG丸ｺﾞｼｯｸM-PRO" pitchFamily="50" charset="-128"/>
              </a:rPr>
              <a:t>夏休みの間に作れば、締切に間に合うね！</a:t>
            </a:r>
            <a:br>
              <a:rPr lang="ja-JP" altLang="en-US" sz="1800" b="1" dirty="0">
                <a:solidFill>
                  <a:srgbClr val="292929"/>
                </a:solidFill>
                <a:ea typeface="HG丸ｺﾞｼｯｸM-PRO" pitchFamily="50" charset="-128"/>
              </a:rPr>
            </a:br>
            <a:r>
              <a:rPr lang="ja-JP" altLang="en-US" sz="1800" b="1" dirty="0">
                <a:solidFill>
                  <a:srgbClr val="292929"/>
                </a:solidFill>
                <a:ea typeface="HG丸ｺﾞｼｯｸM-PRO" pitchFamily="50" charset="-128"/>
              </a:rPr>
              <a:t>あとは</a:t>
            </a:r>
            <a:r>
              <a:rPr lang="ja-JP" altLang="en-US" sz="1800" b="1" dirty="0">
                <a:solidFill>
                  <a:srgbClr val="FF6600"/>
                </a:solidFill>
                <a:ea typeface="HG丸ｺﾞｼｯｸM-PRO" pitchFamily="50" charset="-128"/>
              </a:rPr>
              <a:t>応募作品用紙</a:t>
            </a:r>
            <a:r>
              <a:rPr lang="ja-JP" altLang="en-US" sz="1800" b="1" dirty="0">
                <a:solidFill>
                  <a:srgbClr val="292929"/>
                </a:solidFill>
                <a:ea typeface="HG丸ｺﾞｼｯｸM-PRO" pitchFamily="50" charset="-128"/>
              </a:rPr>
              <a:t>と</a:t>
            </a:r>
            <a:r>
              <a:rPr lang="ja-JP" altLang="en-US" sz="1800" b="1" dirty="0">
                <a:solidFill>
                  <a:srgbClr val="FF6600"/>
                </a:solidFill>
                <a:ea typeface="HG丸ｺﾞｼｯｸM-PRO" pitchFamily="50" charset="-128"/>
              </a:rPr>
              <a:t>様式１・２</a:t>
            </a:r>
            <a:r>
              <a:rPr lang="ja-JP" altLang="en-US" sz="1800" b="1" dirty="0">
                <a:solidFill>
                  <a:srgbClr val="292929"/>
                </a:solidFill>
                <a:ea typeface="HG丸ｺﾞｼｯｸM-PRO" pitchFamily="50" charset="-128"/>
              </a:rPr>
              <a:t>を手に入れなくちゃ！</a:t>
            </a:r>
            <a:endParaRPr lang="en-US" altLang="ja-JP" sz="1800" b="1" dirty="0">
              <a:solidFill>
                <a:srgbClr val="292929"/>
              </a:solidFill>
              <a:ea typeface="HG丸ｺﾞｼｯｸM-PRO" pitchFamily="50" charset="-128"/>
            </a:endParaRPr>
          </a:p>
          <a:p>
            <a:pPr eaLnBrk="1" hangingPunct="1">
              <a:spcBef>
                <a:spcPct val="0"/>
              </a:spcBef>
              <a:buFontTx/>
              <a:buNone/>
            </a:pPr>
            <a:r>
              <a:rPr lang="en-US" altLang="ja-JP" sz="1800" b="1" dirty="0">
                <a:solidFill>
                  <a:srgbClr val="292929"/>
                </a:solidFill>
                <a:ea typeface="HG丸ｺﾞｼｯｸM-PRO" pitchFamily="50" charset="-128"/>
              </a:rPr>
              <a:t>…</a:t>
            </a:r>
            <a:r>
              <a:rPr lang="ja-JP" altLang="en-US" sz="1800" b="1" dirty="0">
                <a:solidFill>
                  <a:srgbClr val="292929"/>
                </a:solidFill>
                <a:ea typeface="HG丸ｺﾞｼｯｸM-PRO" pitchFamily="50" charset="-128"/>
              </a:rPr>
              <a:t>でも、作品用紙の大きさはきまっているのかな？</a:t>
            </a:r>
            <a:br>
              <a:rPr lang="ja-JP" altLang="en-US" sz="1800" b="1" dirty="0">
                <a:solidFill>
                  <a:srgbClr val="292929"/>
                </a:solidFill>
                <a:ea typeface="HG丸ｺﾞｼｯｸM-PRO" pitchFamily="50" charset="-128"/>
              </a:rPr>
            </a:br>
            <a:r>
              <a:rPr lang="ja-JP" altLang="en-US" sz="1800" b="1" dirty="0">
                <a:solidFill>
                  <a:srgbClr val="292929"/>
                </a:solidFill>
                <a:ea typeface="HG丸ｺﾞｼｯｸM-PRO" pitchFamily="50" charset="-128"/>
              </a:rPr>
              <a:t>それに、様式ってなんだろう？</a:t>
            </a:r>
          </a:p>
        </p:txBody>
      </p:sp>
      <p:pic>
        <p:nvPicPr>
          <p:cNvPr id="819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4864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AutoShape 13"/>
          <p:cNvSpPr>
            <a:spLocks noChangeArrowheads="1"/>
          </p:cNvSpPr>
          <p:nvPr/>
        </p:nvSpPr>
        <p:spPr bwMode="auto">
          <a:xfrm>
            <a:off x="2667000" y="4267200"/>
            <a:ext cx="5181600" cy="1021556"/>
          </a:xfrm>
          <a:prstGeom prst="wedgeRoundRectCallout">
            <a:avLst>
              <a:gd name="adj1" fmla="val 48014"/>
              <a:gd name="adj2" fmla="val 5690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dirty="0">
                <a:solidFill>
                  <a:srgbClr val="FF6600"/>
                </a:solidFill>
                <a:ea typeface="HG丸ｺﾞｼｯｸM-PRO" pitchFamily="50" charset="-128"/>
              </a:rPr>
              <a:t>様式１・２</a:t>
            </a:r>
            <a:r>
              <a:rPr lang="ja-JP" altLang="en-US" sz="1800" b="1" dirty="0">
                <a:solidFill>
                  <a:srgbClr val="292929"/>
                </a:solidFill>
                <a:ea typeface="HG丸ｺﾞｼｯｸM-PRO" pitchFamily="50" charset="-128"/>
              </a:rPr>
              <a:t>は、集まったたくさんの作品の情報を管理するのに</a:t>
            </a:r>
            <a:r>
              <a:rPr lang="ja-JP" altLang="en-US" sz="1800" b="1" dirty="0">
                <a:solidFill>
                  <a:srgbClr val="FF6600"/>
                </a:solidFill>
                <a:ea typeface="HG丸ｺﾞｼｯｸM-PRO" pitchFamily="50" charset="-128"/>
              </a:rPr>
              <a:t>とても大切なもの</a:t>
            </a:r>
            <a:r>
              <a:rPr lang="ja-JP" altLang="en-US" sz="1800" b="1" dirty="0">
                <a:solidFill>
                  <a:srgbClr val="292929"/>
                </a:solidFill>
                <a:ea typeface="HG丸ｺﾞｼｯｸM-PRO" pitchFamily="50" charset="-128"/>
              </a:rPr>
              <a:t>なんだ。</a:t>
            </a:r>
            <a:endParaRPr lang="en-US" altLang="ja-JP" sz="1800" b="1" dirty="0">
              <a:solidFill>
                <a:srgbClr val="292929"/>
              </a:solidFill>
              <a:ea typeface="HG丸ｺﾞｼｯｸM-PRO" pitchFamily="50" charset="-128"/>
            </a:endParaRPr>
          </a:p>
          <a:p>
            <a:pPr eaLnBrk="1" hangingPunct="1">
              <a:spcBef>
                <a:spcPct val="0"/>
              </a:spcBef>
              <a:buFontTx/>
              <a:buNone/>
            </a:pPr>
            <a:r>
              <a:rPr lang="ja-JP" altLang="en-US" sz="1800" b="1" u="sng" dirty="0">
                <a:solidFill>
                  <a:srgbClr val="292929"/>
                </a:solidFill>
                <a:ea typeface="HG丸ｺﾞｼｯｸM-PRO" pitchFamily="50" charset="-128"/>
              </a:rPr>
              <a:t>応募するときには、必ず一緒に提出</a:t>
            </a:r>
            <a:r>
              <a:rPr lang="ja-JP" altLang="en-US" sz="1800" b="1" dirty="0">
                <a:solidFill>
                  <a:srgbClr val="292929"/>
                </a:solidFill>
                <a:ea typeface="HG丸ｺﾞｼｯｸM-PRO" pitchFamily="50" charset="-128"/>
              </a:rPr>
              <a:t>してね！</a:t>
            </a:r>
          </a:p>
        </p:txBody>
      </p:sp>
      <p:sp>
        <p:nvSpPr>
          <p:cNvPr id="8201" name="Text Box 14"/>
          <p:cNvSpPr txBox="1">
            <a:spLocks noChangeArrowheads="1"/>
          </p:cNvSpPr>
          <p:nvPr/>
        </p:nvSpPr>
        <p:spPr bwMode="auto">
          <a:xfrm>
            <a:off x="533400" y="6261100"/>
            <a:ext cx="510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600" b="1" u="sng">
                <a:solidFill>
                  <a:srgbClr val="292929"/>
                </a:solidFill>
                <a:ea typeface="ＭＳ ゴシック" pitchFamily="49" charset="-128"/>
              </a:rPr>
              <a:t>→</a:t>
            </a:r>
            <a:r>
              <a:rPr lang="ja-JP" altLang="en-US" sz="1600" b="1" u="sng">
                <a:solidFill>
                  <a:srgbClr val="292929"/>
                </a:solidFill>
                <a:ea typeface="ＭＳ ゴシック" pitchFamily="49" charset="-128"/>
              </a:rPr>
              <a:t>次のページに、様式１・２のサンプルがあるよ！</a:t>
            </a:r>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7</a:t>
            </a:fld>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ダイアグラム&#10;&#10;AI 生成コンテンツは誤りを含む可能性があります。">
            <a:extLst>
              <a:ext uri="{FF2B5EF4-FFF2-40B4-BE49-F238E27FC236}">
                <a16:creationId xmlns:a16="http://schemas.microsoft.com/office/drawing/2014/main" id="{2F021621-801E-AD01-5DE6-F6E3F6F36A71}"/>
              </a:ext>
            </a:extLst>
          </p:cNvPr>
          <p:cNvPicPr>
            <a:picLocks noChangeAspect="1"/>
          </p:cNvPicPr>
          <p:nvPr/>
        </p:nvPicPr>
        <p:blipFill>
          <a:blip r:embed="rId2"/>
          <a:stretch>
            <a:fillRect/>
          </a:stretch>
        </p:blipFill>
        <p:spPr>
          <a:xfrm>
            <a:off x="4951948" y="1998600"/>
            <a:ext cx="3430052" cy="3970233"/>
          </a:xfrm>
          <a:prstGeom prst="rect">
            <a:avLst/>
          </a:prstGeom>
        </p:spPr>
      </p:pic>
      <p:pic>
        <p:nvPicPr>
          <p:cNvPr id="5" name="図 4" descr="テーブル&#10;&#10;AI 生成コンテンツは誤りを含む可能性があります。">
            <a:extLst>
              <a:ext uri="{FF2B5EF4-FFF2-40B4-BE49-F238E27FC236}">
                <a16:creationId xmlns:a16="http://schemas.microsoft.com/office/drawing/2014/main" id="{88731AA5-418C-EE1A-158A-831FDAEE9F6E}"/>
              </a:ext>
            </a:extLst>
          </p:cNvPr>
          <p:cNvPicPr>
            <a:picLocks noChangeAspect="1"/>
          </p:cNvPicPr>
          <p:nvPr/>
        </p:nvPicPr>
        <p:blipFill>
          <a:blip r:embed="rId3"/>
          <a:stretch>
            <a:fillRect/>
          </a:stretch>
        </p:blipFill>
        <p:spPr>
          <a:xfrm>
            <a:off x="458252" y="266110"/>
            <a:ext cx="3275548" cy="2584540"/>
          </a:xfrm>
          <a:prstGeom prst="rect">
            <a:avLst/>
          </a:prstGeom>
        </p:spPr>
      </p:pic>
      <p:sp>
        <p:nvSpPr>
          <p:cNvPr id="2" name="正方形/長方形 1"/>
          <p:cNvSpPr/>
          <p:nvPr/>
        </p:nvSpPr>
        <p:spPr>
          <a:xfrm>
            <a:off x="1676400" y="1715800"/>
            <a:ext cx="1838543" cy="369332"/>
          </a:xfrm>
          <a:prstGeom prst="rect">
            <a:avLst/>
          </a:prstGeom>
        </p:spPr>
        <p:txBody>
          <a:bodyPr>
            <a:spAutoFit/>
          </a:bodyPr>
          <a:lstStyle/>
          <a:p>
            <a:pPr>
              <a:defRPr/>
            </a:pPr>
            <a:r>
              <a:rPr lang="ja-JP" altLang="en-US" dirty="0">
                <a:ln w="12700">
                  <a:solidFill>
                    <a:schemeClr val="tx1"/>
                  </a:solidFill>
                </a:ln>
                <a:solidFill>
                  <a:srgbClr val="FF6699"/>
                </a:solidFill>
                <a:latin typeface="HG創英角ｺﾞｼｯｸUB" panose="020B0909000000000000" pitchFamily="49" charset="-128"/>
                <a:ea typeface="HG創英角ｺﾞｼｯｸUB" panose="020B0909000000000000" pitchFamily="49" charset="-128"/>
              </a:rPr>
              <a:t>サ　ン　プ　ル</a:t>
            </a:r>
          </a:p>
        </p:txBody>
      </p:sp>
      <p:sp>
        <p:nvSpPr>
          <p:cNvPr id="4" name="スライド番号プレースホルダー 3"/>
          <p:cNvSpPr>
            <a:spLocks noGrp="1"/>
          </p:cNvSpPr>
          <p:nvPr>
            <p:ph type="sldNum" sz="quarter" idx="12"/>
          </p:nvPr>
        </p:nvSpPr>
        <p:spPr/>
        <p:txBody>
          <a:bodyPr/>
          <a:lstStyle/>
          <a:p>
            <a:pPr>
              <a:defRPr/>
            </a:pPr>
            <a:fld id="{B39B58FC-117B-4C50-A9EE-E07B94F62D14}" type="slidenum">
              <a:rPr lang="en-US" altLang="ja-JP" smtClean="0"/>
              <a:pPr>
                <a:defRPr/>
              </a:pPr>
              <a:t>8</a:t>
            </a:fld>
            <a:endParaRPr lang="en-US" altLang="ja-JP"/>
          </a:p>
        </p:txBody>
      </p:sp>
      <p:sp>
        <p:nvSpPr>
          <p:cNvPr id="9219" name="AutoShape 722"/>
          <p:cNvSpPr>
            <a:spLocks/>
          </p:cNvSpPr>
          <p:nvPr/>
        </p:nvSpPr>
        <p:spPr bwMode="auto">
          <a:xfrm>
            <a:off x="279400" y="3530600"/>
            <a:ext cx="3962400" cy="2800350"/>
          </a:xfrm>
          <a:prstGeom prst="borderCallout2">
            <a:avLst>
              <a:gd name="adj1" fmla="val 3486"/>
              <a:gd name="adj2" fmla="val 100146"/>
              <a:gd name="adj3" fmla="val 3486"/>
              <a:gd name="adj4" fmla="val 107731"/>
              <a:gd name="adj5" fmla="val 28891"/>
              <a:gd name="adj6" fmla="val 12531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u="sng" dirty="0">
                <a:solidFill>
                  <a:srgbClr val="292929"/>
                </a:solidFill>
                <a:ea typeface="HG丸ｺﾞｼｯｸM-PRO" pitchFamily="50" charset="-128"/>
              </a:rPr>
              <a:t>様式２</a:t>
            </a:r>
            <a:r>
              <a:rPr lang="ja-JP" altLang="en-US" sz="1600" b="1" dirty="0">
                <a:solidFill>
                  <a:srgbClr val="292929"/>
                </a:solidFill>
                <a:ea typeface="HG丸ｺﾞｼｯｸM-PRO" pitchFamily="50" charset="-128"/>
              </a:rPr>
              <a:t>：作品や出品者に関する情報を記入する用紙だよ。</a:t>
            </a:r>
            <a:br>
              <a:rPr lang="ja-JP" altLang="en-US" sz="1600" b="1" dirty="0">
                <a:solidFill>
                  <a:srgbClr val="292929"/>
                </a:solidFill>
                <a:ea typeface="HG丸ｺﾞｼｯｸM-PRO" pitchFamily="50" charset="-128"/>
              </a:rPr>
            </a:br>
            <a:r>
              <a:rPr lang="ja-JP" altLang="en-US" sz="1600" b="1" u="sng" dirty="0">
                <a:solidFill>
                  <a:srgbClr val="FF6600"/>
                </a:solidFill>
                <a:ea typeface="HG丸ｺﾞｼｯｸM-PRO" pitchFamily="50" charset="-128"/>
              </a:rPr>
              <a:t>応募者１人につき１枚</a:t>
            </a:r>
            <a:r>
              <a:rPr lang="ja-JP" altLang="en-US" sz="1600" b="1" dirty="0">
                <a:solidFill>
                  <a:srgbClr val="292929"/>
                </a:solidFill>
                <a:ea typeface="HG丸ｺﾞｼｯｸM-PRO" pitchFamily="50" charset="-128"/>
              </a:rPr>
              <a:t>（</a:t>
            </a:r>
            <a:r>
              <a:rPr lang="ja-JP" altLang="en-US" sz="1600" b="1" u="sng" dirty="0">
                <a:solidFill>
                  <a:srgbClr val="FF6600"/>
                </a:solidFill>
                <a:ea typeface="HG丸ｺﾞｼｯｸM-PRO" pitchFamily="50" charset="-128"/>
              </a:rPr>
              <a:t>合作の場合には１作品につき１枚</a:t>
            </a:r>
            <a:r>
              <a:rPr lang="ja-JP" altLang="en-US" sz="1600" b="1" dirty="0">
                <a:solidFill>
                  <a:srgbClr val="292929"/>
                </a:solidFill>
                <a:ea typeface="HG丸ｺﾞｼｯｸM-PRO" pitchFamily="50" charset="-128"/>
              </a:rPr>
              <a:t>）記入してね。</a:t>
            </a:r>
          </a:p>
          <a:p>
            <a:pPr eaLnBrk="1" hangingPunct="1">
              <a:spcBef>
                <a:spcPct val="0"/>
              </a:spcBef>
              <a:buFontTx/>
              <a:buNone/>
            </a:pPr>
            <a:r>
              <a:rPr lang="ja-JP" altLang="en-US" sz="1600" b="1" dirty="0">
                <a:solidFill>
                  <a:srgbClr val="292929"/>
                </a:solidFill>
                <a:ea typeface="HG丸ｺﾞｼｯｸM-PRO" pitchFamily="50" charset="-128"/>
              </a:rPr>
              <a:t>ここに記入する内容は、集まった作品をとりまとめるときに必要になる</a:t>
            </a:r>
            <a:r>
              <a:rPr lang="ja-JP" altLang="en-US" sz="1600" b="1" u="sng" dirty="0">
                <a:solidFill>
                  <a:srgbClr val="292929"/>
                </a:solidFill>
                <a:ea typeface="HG丸ｺﾞｼｯｸM-PRO" pitchFamily="50" charset="-128"/>
              </a:rPr>
              <a:t>とても大切なもの</a:t>
            </a:r>
            <a:r>
              <a:rPr lang="ja-JP" altLang="en-US" sz="1600" b="1" dirty="0">
                <a:solidFill>
                  <a:srgbClr val="292929"/>
                </a:solidFill>
                <a:ea typeface="HG丸ｺﾞｼｯｸM-PRO" pitchFamily="50" charset="-128"/>
              </a:rPr>
              <a:t>だから、名前や学校名などに間違いがないようにきちんと確認しよう！</a:t>
            </a:r>
            <a:br>
              <a:rPr lang="ja-JP" altLang="en-US" sz="1600" b="1" dirty="0">
                <a:solidFill>
                  <a:srgbClr val="292929"/>
                </a:solidFill>
                <a:ea typeface="HG丸ｺﾞｼｯｸM-PRO" pitchFamily="50" charset="-128"/>
              </a:rPr>
            </a:br>
            <a:r>
              <a:rPr lang="ja-JP" altLang="en-US" sz="1600" b="1" dirty="0">
                <a:solidFill>
                  <a:srgbClr val="292929"/>
                </a:solidFill>
                <a:ea typeface="HG丸ｺﾞｼｯｸM-PRO" pitchFamily="50" charset="-128"/>
              </a:rPr>
              <a:t>（ふりがなも忘れずにね♪）</a:t>
            </a:r>
          </a:p>
          <a:p>
            <a:pPr eaLnBrk="1" hangingPunct="1">
              <a:spcBef>
                <a:spcPct val="0"/>
              </a:spcBef>
              <a:buFontTx/>
              <a:buNone/>
            </a:pPr>
            <a:r>
              <a:rPr lang="ja-JP" altLang="en-US" sz="1600" b="1" dirty="0">
                <a:solidFill>
                  <a:srgbClr val="292929"/>
                </a:solidFill>
                <a:ea typeface="HG丸ｺﾞｼｯｸM-PRO" pitchFamily="50" charset="-128"/>
              </a:rPr>
              <a:t>それから、個人情報の取扱いについて実施要領別添２を確認し、記入してね</a:t>
            </a:r>
            <a:r>
              <a:rPr lang="ja-JP" altLang="en-US" sz="1600" b="1" dirty="0">
                <a:solidFill>
                  <a:srgbClr val="FF6600"/>
                </a:solidFill>
                <a:ea typeface="HG丸ｺﾞｼｯｸM-PRO" pitchFamily="50" charset="-128"/>
              </a:rPr>
              <a:t>☆</a:t>
            </a:r>
          </a:p>
        </p:txBody>
      </p:sp>
      <p:sp>
        <p:nvSpPr>
          <p:cNvPr id="9218" name="AutoShape 721"/>
          <p:cNvSpPr>
            <a:spLocks/>
          </p:cNvSpPr>
          <p:nvPr/>
        </p:nvSpPr>
        <p:spPr bwMode="auto">
          <a:xfrm>
            <a:off x="4876800" y="228600"/>
            <a:ext cx="3810000" cy="1323975"/>
          </a:xfrm>
          <a:prstGeom prst="borderCallout2">
            <a:avLst>
              <a:gd name="adj1" fmla="val 8634"/>
              <a:gd name="adj2" fmla="val -385"/>
              <a:gd name="adj3" fmla="val 8634"/>
              <a:gd name="adj4" fmla="val -8375"/>
              <a:gd name="adj5" fmla="val 65035"/>
              <a:gd name="adj6" fmla="val -1758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u="sng" dirty="0">
                <a:solidFill>
                  <a:srgbClr val="292929"/>
                </a:solidFill>
                <a:ea typeface="HG丸ｺﾞｼｯｸM-PRO" pitchFamily="50" charset="-128"/>
              </a:rPr>
              <a:t>様式１</a:t>
            </a:r>
            <a:r>
              <a:rPr lang="ja-JP" altLang="en-US" sz="1600" b="1" dirty="0">
                <a:solidFill>
                  <a:srgbClr val="292929"/>
                </a:solidFill>
                <a:ea typeface="HG丸ｺﾞｼｯｸM-PRO" pitchFamily="50" charset="-128"/>
              </a:rPr>
              <a:t>：作品に関する情報を記入して、</a:t>
            </a:r>
            <a:r>
              <a:rPr lang="ja-JP" altLang="en-US" sz="1600" b="1" u="sng" dirty="0">
                <a:solidFill>
                  <a:srgbClr val="292929"/>
                </a:solidFill>
                <a:ea typeface="HG丸ｺﾞｼｯｸM-PRO" pitchFamily="50" charset="-128"/>
              </a:rPr>
              <a:t>応募作品用紙の裏にはりつけて</a:t>
            </a:r>
            <a:r>
              <a:rPr lang="ja-JP" altLang="en-US" sz="1600" b="1" dirty="0">
                <a:solidFill>
                  <a:srgbClr val="292929"/>
                </a:solidFill>
                <a:ea typeface="HG丸ｺﾞｼｯｸM-PRO" pitchFamily="50" charset="-128"/>
              </a:rPr>
              <a:t>ね。（同じ内容であれば、様式を使わずに直接応募作品用紙の裏面に記入してもいいよ！）</a:t>
            </a:r>
          </a:p>
        </p:txBody>
      </p:sp>
      <p:sp>
        <p:nvSpPr>
          <p:cNvPr id="11" name="正方形/長方形 10"/>
          <p:cNvSpPr/>
          <p:nvPr/>
        </p:nvSpPr>
        <p:spPr>
          <a:xfrm rot="10800000" flipH="1" flipV="1">
            <a:off x="5867400" y="3015811"/>
            <a:ext cx="1828800" cy="369332"/>
          </a:xfrm>
          <a:prstGeom prst="rect">
            <a:avLst/>
          </a:prstGeom>
        </p:spPr>
        <p:txBody>
          <a:bodyPr>
            <a:spAutoFit/>
          </a:bodyPr>
          <a:lstStyle/>
          <a:p>
            <a:pPr>
              <a:defRPr/>
            </a:pPr>
            <a:r>
              <a:rPr lang="ja-JP" altLang="en-US" dirty="0">
                <a:ln w="12700">
                  <a:solidFill>
                    <a:schemeClr val="tx1"/>
                  </a:solidFill>
                </a:ln>
                <a:solidFill>
                  <a:srgbClr val="FF6699"/>
                </a:solidFill>
                <a:latin typeface="HG創英角ｺﾞｼｯｸUB" panose="020B0909000000000000" pitchFamily="49" charset="-128"/>
                <a:ea typeface="HG創英角ｺﾞｼｯｸUB" panose="020B0909000000000000" pitchFamily="49" charset="-128"/>
              </a:rPr>
              <a:t>サ　ン　プ　ル</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975" y="728663"/>
            <a:ext cx="1219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AutoShape 6"/>
          <p:cNvSpPr>
            <a:spLocks noChangeArrowheads="1"/>
          </p:cNvSpPr>
          <p:nvPr/>
        </p:nvSpPr>
        <p:spPr bwMode="auto">
          <a:xfrm>
            <a:off x="1781176" y="431324"/>
            <a:ext cx="6802438" cy="1634490"/>
          </a:xfrm>
          <a:prstGeom prst="wedgeRoundRectCallout">
            <a:avLst>
              <a:gd name="adj1" fmla="val -52181"/>
              <a:gd name="adj2" fmla="val 5511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dirty="0">
                <a:solidFill>
                  <a:srgbClr val="292929"/>
                </a:solidFill>
                <a:ea typeface="HG丸ｺﾞｼｯｸM-PRO" pitchFamily="50" charset="-128"/>
              </a:rPr>
              <a:t>様式１・２は、グラフコンクールの</a:t>
            </a:r>
            <a:r>
              <a:rPr lang="ja-JP" altLang="en-US" sz="1800" b="1" u="sng" dirty="0">
                <a:solidFill>
                  <a:srgbClr val="FF6600"/>
                </a:solidFill>
                <a:ea typeface="HG丸ｺﾞｼｯｸM-PRO" pitchFamily="50" charset="-128"/>
              </a:rPr>
              <a:t>実施要領</a:t>
            </a:r>
            <a:r>
              <a:rPr lang="ja-JP" altLang="en-US" sz="1800" b="1" dirty="0">
                <a:solidFill>
                  <a:srgbClr val="292929"/>
                </a:solidFill>
                <a:ea typeface="HG丸ｺﾞｼｯｸM-PRO" pitchFamily="50" charset="-128"/>
              </a:rPr>
              <a:t>（応募のきまりなどが詳しくかかれた冊子）にもついているし、ホームページからダウンロードすることもできるよ！</a:t>
            </a:r>
            <a:br>
              <a:rPr lang="ja-JP" altLang="en-US" sz="1800" b="1" dirty="0">
                <a:solidFill>
                  <a:srgbClr val="292929"/>
                </a:solidFill>
                <a:ea typeface="HG丸ｺﾞｼｯｸM-PRO" pitchFamily="50" charset="-128"/>
              </a:rPr>
            </a:br>
            <a:r>
              <a:rPr lang="ja-JP" altLang="en-US" sz="1800" b="1" dirty="0">
                <a:solidFill>
                  <a:srgbClr val="292929"/>
                </a:solidFill>
                <a:ea typeface="HG丸ｺﾞｼｯｸM-PRO" pitchFamily="50" charset="-128"/>
              </a:rPr>
              <a:t>わからないときは、学校の先生や、県の統計調査課　　　（</a:t>
            </a:r>
            <a:r>
              <a:rPr lang="en-US" altLang="ja-JP" sz="1800" b="1" dirty="0">
                <a:solidFill>
                  <a:srgbClr val="292929"/>
                </a:solidFill>
                <a:ea typeface="HG丸ｺﾞｼｯｸM-PRO" pitchFamily="50" charset="-128"/>
              </a:rPr>
              <a:t>055-223-1340</a:t>
            </a:r>
            <a:r>
              <a:rPr lang="ja-JP" altLang="en-US" sz="1800" b="1" dirty="0">
                <a:solidFill>
                  <a:srgbClr val="292929"/>
                </a:solidFill>
                <a:ea typeface="HG丸ｺﾞｼｯｸM-PRO" pitchFamily="50" charset="-128"/>
              </a:rPr>
              <a:t>）に電話して聞いてみよう！！</a:t>
            </a:r>
          </a:p>
        </p:txBody>
      </p:sp>
      <p:sp>
        <p:nvSpPr>
          <p:cNvPr id="10244" name="Text Box 7"/>
          <p:cNvSpPr txBox="1">
            <a:spLocks noChangeArrowheads="1"/>
          </p:cNvSpPr>
          <p:nvPr/>
        </p:nvSpPr>
        <p:spPr bwMode="auto">
          <a:xfrm>
            <a:off x="209550" y="347663"/>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400"/>
              <a:t>要チェック！</a:t>
            </a:r>
          </a:p>
        </p:txBody>
      </p:sp>
      <p:pic>
        <p:nvPicPr>
          <p:cNvPr id="10245"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163" y="2224088"/>
            <a:ext cx="12763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AutoShape 17"/>
          <p:cNvSpPr>
            <a:spLocks noChangeArrowheads="1"/>
          </p:cNvSpPr>
          <p:nvPr/>
        </p:nvSpPr>
        <p:spPr bwMode="auto">
          <a:xfrm>
            <a:off x="1223963" y="2406650"/>
            <a:ext cx="5181600" cy="1157288"/>
          </a:xfrm>
          <a:prstGeom prst="wedgeRoundRectCallout">
            <a:avLst>
              <a:gd name="adj1" fmla="val 52051"/>
              <a:gd name="adj2" fmla="val 5905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b="1">
                <a:solidFill>
                  <a:srgbClr val="292929"/>
                </a:solidFill>
                <a:ea typeface="HG丸ｺﾞｼｯｸM-PRO" pitchFamily="50" charset="-128"/>
              </a:rPr>
              <a:t>ぼくは統計調査課に電話をしたよ。</a:t>
            </a:r>
            <a:br>
              <a:rPr lang="ja-JP" altLang="en-US" sz="1600" b="1">
                <a:solidFill>
                  <a:srgbClr val="292929"/>
                </a:solidFill>
                <a:ea typeface="HG丸ｺﾞｼｯｸM-PRO" pitchFamily="50" charset="-128"/>
              </a:rPr>
            </a:br>
            <a:r>
              <a:rPr lang="ja-JP" altLang="en-US" sz="1600" b="1">
                <a:solidFill>
                  <a:srgbClr val="292929"/>
                </a:solidFill>
                <a:ea typeface="HG丸ｺﾞｼｯｸM-PRO" pitchFamily="50" charset="-128"/>
              </a:rPr>
              <a:t>そしたら、実施要領や様式１・２だけでなく、</a:t>
            </a:r>
            <a:br>
              <a:rPr lang="ja-JP" altLang="en-US" sz="1600" b="1">
                <a:solidFill>
                  <a:srgbClr val="292929"/>
                </a:solidFill>
                <a:ea typeface="HG丸ｺﾞｼｯｸM-PRO" pitchFamily="50" charset="-128"/>
              </a:rPr>
            </a:br>
            <a:r>
              <a:rPr lang="ja-JP" altLang="en-US" sz="1600" b="1" u="sng">
                <a:solidFill>
                  <a:srgbClr val="FF6600"/>
                </a:solidFill>
                <a:ea typeface="HG丸ｺﾞｼｯｸM-PRO" pitchFamily="50" charset="-128"/>
              </a:rPr>
              <a:t>応募作品用紙も統計調査課にある</a:t>
            </a:r>
            <a:r>
              <a:rPr lang="ja-JP" altLang="en-US" sz="1600" b="1">
                <a:solidFill>
                  <a:srgbClr val="292929"/>
                </a:solidFill>
                <a:ea typeface="HG丸ｺﾞｼｯｸM-PRO" pitchFamily="50" charset="-128"/>
              </a:rPr>
              <a:t>んだって！</a:t>
            </a:r>
            <a:br>
              <a:rPr lang="ja-JP" altLang="en-US" sz="1600" b="1">
                <a:solidFill>
                  <a:srgbClr val="292929"/>
                </a:solidFill>
                <a:ea typeface="HG丸ｺﾞｼｯｸM-PRO" pitchFamily="50" charset="-128"/>
              </a:rPr>
            </a:br>
            <a:r>
              <a:rPr lang="ja-JP" altLang="en-US" sz="1600" b="1">
                <a:solidFill>
                  <a:srgbClr val="292929"/>
                </a:solidFill>
                <a:ea typeface="HG丸ｺﾞｼｯｸM-PRO" pitchFamily="50" charset="-128"/>
              </a:rPr>
              <a:t>家も近かったから、直接とりにいったよ。</a:t>
            </a:r>
          </a:p>
        </p:txBody>
      </p:sp>
      <p:sp>
        <p:nvSpPr>
          <p:cNvPr id="10247" name="AutoShape 18"/>
          <p:cNvSpPr>
            <a:spLocks noChangeArrowheads="1"/>
          </p:cNvSpPr>
          <p:nvPr/>
        </p:nvSpPr>
        <p:spPr bwMode="auto">
          <a:xfrm>
            <a:off x="381000" y="3886200"/>
            <a:ext cx="5791200" cy="2176463"/>
          </a:xfrm>
          <a:prstGeom prst="wedgeRoundRectCallout">
            <a:avLst>
              <a:gd name="adj1" fmla="val 52250"/>
              <a:gd name="adj2" fmla="val 55250"/>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b="1">
                <a:solidFill>
                  <a:srgbClr val="292929"/>
                </a:solidFill>
                <a:latin typeface="HG丸ｺﾞｼｯｸM-PRO" pitchFamily="50" charset="-128"/>
                <a:ea typeface="HG丸ｺﾞｼｯｸM-PRO" pitchFamily="50" charset="-128"/>
              </a:rPr>
              <a:t>作品用紙は</a:t>
            </a:r>
            <a:r>
              <a:rPr lang="ja-JP" altLang="en-US" sz="1800" b="1" u="sng">
                <a:solidFill>
                  <a:srgbClr val="FF6600"/>
                </a:solidFill>
                <a:latin typeface="HG丸ｺﾞｼｯｸM-PRO" pitchFamily="50" charset="-128"/>
                <a:ea typeface="HG丸ｺﾞｼｯｸM-PRO" pitchFamily="50" charset="-128"/>
              </a:rPr>
              <a:t>Ｂ２判</a:t>
            </a:r>
            <a:r>
              <a:rPr lang="ja-JP" altLang="en-US" sz="1400" b="1" u="sng">
                <a:solidFill>
                  <a:srgbClr val="FF6600"/>
                </a:solidFill>
                <a:latin typeface="HG丸ｺﾞｼｯｸM-PRO" pitchFamily="50" charset="-128"/>
                <a:ea typeface="HG丸ｺﾞｼｯｸM-PRO" pitchFamily="50" charset="-128"/>
              </a:rPr>
              <a:t>（７２</a:t>
            </a:r>
            <a:r>
              <a:rPr lang="en-US" altLang="ja-JP" sz="1400" b="1" u="sng">
                <a:solidFill>
                  <a:srgbClr val="FF6600"/>
                </a:solidFill>
                <a:latin typeface="HG丸ｺﾞｼｯｸM-PRO" pitchFamily="50" charset="-128"/>
                <a:ea typeface="HG丸ｺﾞｼｯｸM-PRO" pitchFamily="50" charset="-128"/>
              </a:rPr>
              <a:t>.</a:t>
            </a:r>
            <a:r>
              <a:rPr lang="ja-JP" altLang="en-US" sz="1400" b="1" u="sng">
                <a:solidFill>
                  <a:srgbClr val="FF6600"/>
                </a:solidFill>
                <a:latin typeface="HG丸ｺﾞｼｯｸM-PRO" pitchFamily="50" charset="-128"/>
                <a:ea typeface="HG丸ｺﾞｼｯｸM-PRO" pitchFamily="50" charset="-128"/>
              </a:rPr>
              <a:t>８</a:t>
            </a:r>
            <a:r>
              <a:rPr lang="en-US" altLang="ja-JP" sz="1400" b="1" u="sng">
                <a:solidFill>
                  <a:srgbClr val="FF6600"/>
                </a:solidFill>
                <a:latin typeface="HG丸ｺﾞｼｯｸM-PRO" pitchFamily="50" charset="-128"/>
                <a:ea typeface="HG丸ｺﾞｼｯｸM-PRO" pitchFamily="50" charset="-128"/>
              </a:rPr>
              <a:t>cm×</a:t>
            </a:r>
            <a:r>
              <a:rPr lang="ja-JP" altLang="en-US" sz="1400" b="1" u="sng">
                <a:solidFill>
                  <a:srgbClr val="FF6600"/>
                </a:solidFill>
                <a:latin typeface="HG丸ｺﾞｼｯｸM-PRO" pitchFamily="50" charset="-128"/>
                <a:ea typeface="HG丸ｺﾞｼｯｸM-PRO" pitchFamily="50" charset="-128"/>
              </a:rPr>
              <a:t>５１</a:t>
            </a:r>
            <a:r>
              <a:rPr lang="en-US" altLang="ja-JP" sz="1400" b="1" u="sng">
                <a:solidFill>
                  <a:srgbClr val="FF6600"/>
                </a:solidFill>
                <a:latin typeface="HG丸ｺﾞｼｯｸM-PRO" pitchFamily="50" charset="-128"/>
                <a:ea typeface="HG丸ｺﾞｼｯｸM-PRO" pitchFamily="50" charset="-128"/>
              </a:rPr>
              <a:t>.</a:t>
            </a:r>
            <a:r>
              <a:rPr lang="ja-JP" altLang="en-US" sz="1400" b="1" u="sng">
                <a:solidFill>
                  <a:srgbClr val="FF6600"/>
                </a:solidFill>
                <a:latin typeface="HG丸ｺﾞｼｯｸM-PRO" pitchFamily="50" charset="-128"/>
                <a:ea typeface="HG丸ｺﾞｼｯｸM-PRO" pitchFamily="50" charset="-128"/>
              </a:rPr>
              <a:t>５</a:t>
            </a:r>
            <a:r>
              <a:rPr lang="en-US" altLang="ja-JP" sz="1400" b="1" u="sng">
                <a:solidFill>
                  <a:srgbClr val="FF6600"/>
                </a:solidFill>
                <a:latin typeface="HG丸ｺﾞｼｯｸM-PRO" pitchFamily="50" charset="-128"/>
                <a:ea typeface="HG丸ｺﾞｼｯｸM-PRO" pitchFamily="50" charset="-128"/>
              </a:rPr>
              <a:t>cm</a:t>
            </a:r>
            <a:r>
              <a:rPr lang="ja-JP" altLang="en-US" sz="1400" b="1" u="sng">
                <a:solidFill>
                  <a:srgbClr val="FF6600"/>
                </a:solidFill>
                <a:latin typeface="HG丸ｺﾞｼｯｸM-PRO" pitchFamily="50" charset="-128"/>
                <a:ea typeface="HG丸ｺﾞｼｯｸM-PRO" pitchFamily="50" charset="-128"/>
              </a:rPr>
              <a:t>）</a:t>
            </a:r>
            <a:r>
              <a:rPr lang="ja-JP" altLang="en-US" sz="1800" b="1">
                <a:solidFill>
                  <a:srgbClr val="292929"/>
                </a:solidFill>
                <a:latin typeface="HG丸ｺﾞｼｯｸM-PRO" pitchFamily="50" charset="-128"/>
                <a:ea typeface="HG丸ｺﾞｼｯｸM-PRO" pitchFamily="50" charset="-128"/>
              </a:rPr>
              <a:t>の用紙</a:t>
            </a:r>
            <a:br>
              <a:rPr lang="ja-JP" altLang="en-US" sz="1800" b="1">
                <a:solidFill>
                  <a:srgbClr val="292929"/>
                </a:solidFill>
                <a:latin typeface="HG丸ｺﾞｼｯｸM-PRO" pitchFamily="50" charset="-128"/>
                <a:ea typeface="HG丸ｺﾞｼｯｸM-PRO" pitchFamily="50" charset="-128"/>
              </a:rPr>
            </a:br>
            <a:r>
              <a:rPr lang="ja-JP" altLang="en-US" sz="1800" b="1">
                <a:solidFill>
                  <a:srgbClr val="292929"/>
                </a:solidFill>
                <a:latin typeface="HG丸ｺﾞｼｯｸM-PRO" pitchFamily="50" charset="-128"/>
                <a:ea typeface="HG丸ｺﾞｼｯｸM-PRO" pitchFamily="50" charset="-128"/>
              </a:rPr>
              <a:t>をつかうきまりだよ</a:t>
            </a:r>
            <a:r>
              <a:rPr lang="ja-JP" altLang="en-US" sz="1400" b="1">
                <a:solidFill>
                  <a:srgbClr val="292929"/>
                </a:solidFill>
                <a:latin typeface="HG丸ｺﾞｼｯｸM-PRO" pitchFamily="50" charset="-128"/>
                <a:ea typeface="HG丸ｺﾞｼｯｸM-PRO" pitchFamily="50" charset="-128"/>
              </a:rPr>
              <a:t>（たてよこどちらに使ってもＯＫ）</a:t>
            </a:r>
            <a:r>
              <a:rPr lang="ja-JP" altLang="en-US" sz="1800" b="1">
                <a:solidFill>
                  <a:srgbClr val="292929"/>
                </a:solidFill>
                <a:latin typeface="HG丸ｺﾞｼｯｸM-PRO" pitchFamily="50" charset="-128"/>
                <a:ea typeface="HG丸ｺﾞｼｯｸM-PRO" pitchFamily="50" charset="-128"/>
              </a:rPr>
              <a:t>。</a:t>
            </a:r>
            <a:br>
              <a:rPr lang="ja-JP" altLang="en-US" sz="1800" b="1">
                <a:solidFill>
                  <a:srgbClr val="292929"/>
                </a:solidFill>
                <a:latin typeface="HG丸ｺﾞｼｯｸM-PRO" pitchFamily="50" charset="-128"/>
                <a:ea typeface="HG丸ｺﾞｼｯｸM-PRO" pitchFamily="50" charset="-128"/>
              </a:rPr>
            </a:br>
            <a:r>
              <a:rPr lang="ja-JP" altLang="en-US" sz="1800" b="1">
                <a:solidFill>
                  <a:srgbClr val="292929"/>
                </a:solidFill>
                <a:latin typeface="HG丸ｺﾞｼｯｸM-PRO" pitchFamily="50" charset="-128"/>
                <a:ea typeface="HG丸ｺﾞｼｯｸM-PRO" pitchFamily="50" charset="-128"/>
              </a:rPr>
              <a:t>この大きさであれば、</a:t>
            </a:r>
            <a:r>
              <a:rPr lang="ja-JP" altLang="en-US" sz="1800" b="1" u="sng">
                <a:solidFill>
                  <a:srgbClr val="FF6600"/>
                </a:solidFill>
                <a:latin typeface="HG丸ｺﾞｼｯｸM-PRO" pitchFamily="50" charset="-128"/>
                <a:ea typeface="HG丸ｺﾞｼｯｸM-PRO" pitchFamily="50" charset="-128"/>
              </a:rPr>
              <a:t>色のついた紙</a:t>
            </a:r>
            <a:r>
              <a:rPr lang="ja-JP" altLang="en-US" sz="1800" b="1">
                <a:solidFill>
                  <a:srgbClr val="292929"/>
                </a:solidFill>
                <a:latin typeface="HG丸ｺﾞｼｯｸM-PRO" pitchFamily="50" charset="-128"/>
                <a:ea typeface="HG丸ｺﾞｼｯｸM-PRO" pitchFamily="50" charset="-128"/>
              </a:rPr>
              <a:t>や、</a:t>
            </a:r>
            <a:r>
              <a:rPr lang="ja-JP" altLang="en-US" sz="1800" b="1" u="sng">
                <a:solidFill>
                  <a:srgbClr val="FF6600"/>
                </a:solidFill>
                <a:latin typeface="HG丸ｺﾞｼｯｸM-PRO" pitchFamily="50" charset="-128"/>
                <a:ea typeface="HG丸ｺﾞｼｯｸM-PRO" pitchFamily="50" charset="-128"/>
              </a:rPr>
              <a:t>いくつかの紙を貼り合わせてＢ２の大きさにしたもの</a:t>
            </a:r>
            <a:r>
              <a:rPr lang="ja-JP" altLang="en-US" sz="1800" b="1">
                <a:solidFill>
                  <a:srgbClr val="292929"/>
                </a:solidFill>
                <a:latin typeface="HG丸ｺﾞｼｯｸM-PRO" pitchFamily="50" charset="-128"/>
                <a:ea typeface="HG丸ｺﾞｼｯｸM-PRO" pitchFamily="50" charset="-128"/>
              </a:rPr>
              <a:t>でもかまわないよ。</a:t>
            </a:r>
            <a:br>
              <a:rPr lang="ja-JP" altLang="en-US" sz="1800" b="1">
                <a:solidFill>
                  <a:srgbClr val="292929"/>
                </a:solidFill>
                <a:latin typeface="HG丸ｺﾞｼｯｸM-PRO" pitchFamily="50" charset="-128"/>
                <a:ea typeface="HG丸ｺﾞｼｯｸM-PRO" pitchFamily="50" charset="-128"/>
              </a:rPr>
            </a:br>
            <a:r>
              <a:rPr lang="ja-JP" altLang="en-US" sz="1800" b="1" u="sng">
                <a:solidFill>
                  <a:srgbClr val="292929"/>
                </a:solidFill>
                <a:latin typeface="HG丸ｺﾞｼｯｸM-PRO" pitchFamily="50" charset="-128"/>
                <a:ea typeface="HG丸ｺﾞｼｯｸM-PRO" pitchFamily="50" charset="-128"/>
              </a:rPr>
              <a:t>ただし、表面にセロハンを貼ったり、裏にパネル加工をしたりしてはいけないので要注意！！</a:t>
            </a:r>
          </a:p>
        </p:txBody>
      </p:sp>
      <p:sp>
        <p:nvSpPr>
          <p:cNvPr id="10248" name="Rectangle 20"/>
          <p:cNvSpPr>
            <a:spLocks noChangeArrowheads="1"/>
          </p:cNvSpPr>
          <p:nvPr/>
        </p:nvSpPr>
        <p:spPr bwMode="auto">
          <a:xfrm>
            <a:off x="6489700" y="4191000"/>
            <a:ext cx="1981200" cy="243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en-US" sz="1800"/>
          </a:p>
        </p:txBody>
      </p:sp>
      <p:sp>
        <p:nvSpPr>
          <p:cNvPr id="10249" name="Text Box 21"/>
          <p:cNvSpPr txBox="1">
            <a:spLocks noChangeArrowheads="1"/>
          </p:cNvSpPr>
          <p:nvPr/>
        </p:nvSpPr>
        <p:spPr bwMode="auto">
          <a:xfrm>
            <a:off x="7151688" y="3914775"/>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200"/>
              <a:t>51.5</a:t>
            </a:r>
            <a:r>
              <a:rPr lang="ja-JP" altLang="en-US" sz="1200"/>
              <a:t>ｃｍ</a:t>
            </a:r>
          </a:p>
        </p:txBody>
      </p:sp>
      <p:sp>
        <p:nvSpPr>
          <p:cNvPr id="10250" name="Text Box 23"/>
          <p:cNvSpPr txBox="1">
            <a:spLocks noChangeArrowheads="1"/>
          </p:cNvSpPr>
          <p:nvPr/>
        </p:nvSpPr>
        <p:spPr bwMode="auto">
          <a:xfrm>
            <a:off x="8456613" y="5243513"/>
            <a:ext cx="76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200"/>
              <a:t>72.8</a:t>
            </a:r>
            <a:r>
              <a:rPr lang="ja-JP" altLang="en-US" sz="1200"/>
              <a:t>ｃｍ</a:t>
            </a:r>
          </a:p>
        </p:txBody>
      </p:sp>
      <p:sp>
        <p:nvSpPr>
          <p:cNvPr id="2" name="スライド番号プレースホルダー 1"/>
          <p:cNvSpPr>
            <a:spLocks noGrp="1"/>
          </p:cNvSpPr>
          <p:nvPr>
            <p:ph type="sldNum" sz="quarter" idx="12"/>
          </p:nvPr>
        </p:nvSpPr>
        <p:spPr/>
        <p:txBody>
          <a:bodyPr/>
          <a:lstStyle/>
          <a:p>
            <a:pPr>
              <a:defRPr/>
            </a:pPr>
            <a:fld id="{B39B58FC-117B-4C50-A9EE-E07B94F62D14}"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2297</TotalTime>
  <Words>2985</Words>
  <Application>Microsoft Office PowerPoint</Application>
  <PresentationFormat>画面に合わせる (4:3)</PresentationFormat>
  <Paragraphs>169</Paragraphs>
  <Slides>19</Slides>
  <Notes>1</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30" baseType="lpstr">
      <vt:lpstr>HGP創英角ｺﾞｼｯｸUB</vt:lpstr>
      <vt:lpstr>HGP創英角ﾎﾟｯﾌﾟ体</vt:lpstr>
      <vt:lpstr>HG丸ｺﾞｼｯｸM-PRO</vt:lpstr>
      <vt:lpstr>HG創英角ｺﾞｼｯｸUB</vt:lpstr>
      <vt:lpstr>HG創英角ﾎﾟｯﾌﾟ体</vt:lpstr>
      <vt:lpstr>ＭＳ Ｐゴシック</vt:lpstr>
      <vt:lpstr>ＭＳ ゴシック</vt:lpstr>
      <vt:lpstr>Arial</vt:lpstr>
      <vt:lpstr>Webdings</vt:lpstr>
      <vt:lpstr>標準デザイン</vt:lpstr>
      <vt:lpstr>グラフ</vt:lpstr>
      <vt:lpstr>PowerPoint プレゼンテーション</vt:lpstr>
      <vt:lpstr>１．グラフコンクールとは・・・</vt:lpstr>
      <vt:lpstr>PowerPoint プレゼンテーション</vt:lpstr>
      <vt:lpstr>PowerPoint プレゼンテーション</vt:lpstr>
      <vt:lpstr>２．グラフコンクールに応募する前に① ～コンクールの情報をあつめよう～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５．作品をつくろう！</vt:lpstr>
      <vt:lpstr>PowerPoint プレゼンテーション</vt:lpstr>
      <vt:lpstr>PowerPoint プレゼンテーション</vt:lpstr>
      <vt:lpstr>PowerPoint プレゼンテーション</vt:lpstr>
      <vt:lpstr>６．作品をチェックしよう！</vt:lpstr>
      <vt:lpstr>PowerPoint プレゼンテーション</vt:lpstr>
      <vt:lpstr>７．グラフコンクールに応募しよう！</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u11526n130163</dc:creator>
  <cp:lastModifiedBy>山梨県</cp:lastModifiedBy>
  <cp:revision>188</cp:revision>
  <cp:lastPrinted>2025-05-26T05:27:44Z</cp:lastPrinted>
  <dcterms:created xsi:type="dcterms:W3CDTF">1601-01-01T00:00:00Z</dcterms:created>
  <dcterms:modified xsi:type="dcterms:W3CDTF">2026-05-01T02:20:50Z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