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/>
              <a:t>（例）起工測量</a:t>
            </a:r>
            <a:endParaRPr lang="ja-JP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従来手法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作業日数
（日）</c:v>
                </c:pt>
                <c:pt idx="1">
                  <c:v>人工
（人・日）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9B-4337-BF3C-46FC0F777F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ICT活用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作業日数
（日）</c:v>
                </c:pt>
                <c:pt idx="1">
                  <c:v>人工
（人・日）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9B-4337-BF3C-46FC0F777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9213688"/>
        <c:axId val="439216640"/>
      </c:barChart>
      <c:catAx>
        <c:axId val="439213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9216640"/>
        <c:crosses val="autoZero"/>
        <c:auto val="1"/>
        <c:lblAlgn val="ctr"/>
        <c:lblOffset val="100"/>
        <c:noMultiLvlLbl val="0"/>
      </c:catAx>
      <c:valAx>
        <c:axId val="439216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921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/>
              <a:t>（例）</a:t>
            </a:r>
            <a:r>
              <a:rPr lang="en-US" altLang="ja-JP" dirty="0" smtClean="0"/>
              <a:t>ICT</a:t>
            </a:r>
            <a:r>
              <a:rPr lang="ja-JP" altLang="en-US" dirty="0" smtClean="0"/>
              <a:t>盛土</a:t>
            </a:r>
            <a:endParaRPr lang="ja-JP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従来手法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作業日数
（日）</c:v>
                </c:pt>
                <c:pt idx="1">
                  <c:v>人工
（人・日）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75-452B-9ADF-D5F2F92064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ICT活用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作業日数
（日）</c:v>
                </c:pt>
                <c:pt idx="1">
                  <c:v>人工
（人・日）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75-452B-9ADF-D5F2F9206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9213688"/>
        <c:axId val="439216640"/>
      </c:barChart>
      <c:catAx>
        <c:axId val="439213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9216640"/>
        <c:crosses val="autoZero"/>
        <c:auto val="1"/>
        <c:lblAlgn val="ctr"/>
        <c:lblOffset val="100"/>
        <c:noMultiLvlLbl val="0"/>
      </c:catAx>
      <c:valAx>
        <c:axId val="439216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921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9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6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06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76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83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13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55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D8FB9-F0F8-41B0-8B5B-AEAFD23E50DF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7E949-9CB5-4EB2-8094-0D15A753F8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65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70588" y="-31771"/>
            <a:ext cx="4107587" cy="374072"/>
          </a:xfrm>
        </p:spPr>
        <p:txBody>
          <a:bodyPr>
            <a:normAutofit fontScale="90000"/>
          </a:bodyPr>
          <a:lstStyle/>
          <a:p>
            <a:r>
              <a:rPr kumimoji="1" lang="ja-JP" altLang="en-US" sz="2000" dirty="0" smtClean="0">
                <a:latin typeface="+mn-ea"/>
                <a:ea typeface="+mn-ea"/>
              </a:rPr>
              <a:t>様式２　</a:t>
            </a:r>
            <a:r>
              <a:rPr kumimoji="1" lang="en-US" altLang="ja-JP" sz="2000" dirty="0" smtClean="0">
                <a:latin typeface="+mn-ea"/>
                <a:ea typeface="+mn-ea"/>
              </a:rPr>
              <a:t>ICT</a:t>
            </a:r>
            <a:r>
              <a:rPr kumimoji="1" lang="ja-JP" altLang="en-US" sz="2000" dirty="0" smtClean="0">
                <a:latin typeface="+mn-ea"/>
                <a:ea typeface="+mn-ea"/>
              </a:rPr>
              <a:t>活用工事実績マニュアル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3373" y="250827"/>
            <a:ext cx="3140652" cy="89578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1600" dirty="0" smtClean="0">
                <a:latin typeface="+mn-ea"/>
              </a:rPr>
              <a:t>工事名：○○○工事</a:t>
            </a:r>
            <a:endParaRPr kumimoji="1" lang="en-US" altLang="ja-JP" sz="1600" dirty="0" smtClean="0">
              <a:latin typeface="+mn-ea"/>
            </a:endParaRPr>
          </a:p>
          <a:p>
            <a:pPr algn="l"/>
            <a:r>
              <a:rPr kumimoji="1" lang="ja-JP" altLang="en-US" sz="1600" dirty="0" smtClean="0">
                <a:latin typeface="+mn-ea"/>
              </a:rPr>
              <a:t>発注者：○○○建設事務所</a:t>
            </a:r>
            <a:endParaRPr kumimoji="1" lang="en-US" altLang="ja-JP" sz="1600" dirty="0" smtClean="0">
              <a:latin typeface="+mn-ea"/>
            </a:endParaRPr>
          </a:p>
          <a:p>
            <a:pPr algn="l"/>
            <a:r>
              <a:rPr kumimoji="1" lang="ja-JP" altLang="en-US" sz="1600" dirty="0" smtClean="0">
                <a:latin typeface="+mn-ea"/>
              </a:rPr>
              <a:t>受注者：○○建設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11725" y="1182382"/>
            <a:ext cx="6324601" cy="10523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ＩＣＴ施工技術　　：起工測量（○○）</a:t>
            </a:r>
            <a:endParaRPr lang="en-US" altLang="ja-JP" sz="1400" dirty="0" smtClean="0">
              <a:latin typeface="+mn-ea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使　用　機　器　　：○○○，○○○，○○○</a:t>
            </a:r>
            <a:endParaRPr lang="en-US" altLang="ja-JP" sz="1400" dirty="0" smtClean="0">
              <a:latin typeface="+mn-ea"/>
            </a:endParaRPr>
          </a:p>
          <a:p>
            <a:pPr algn="l">
              <a:spcBef>
                <a:spcPts val="600"/>
              </a:spcBef>
            </a:pPr>
            <a:r>
              <a:rPr lang="ja-JP" altLang="en-US" sz="1200" dirty="0" smtClean="0">
                <a:latin typeface="+mn-ea"/>
              </a:rPr>
              <a:t>３次元設計（施工）ﾃﾞｰﾀ</a:t>
            </a:r>
            <a:r>
              <a:rPr lang="ja-JP" altLang="en-US" sz="1400" dirty="0" smtClean="0">
                <a:latin typeface="+mn-ea"/>
              </a:rPr>
              <a:t>：○○○を使用（内製化）（外注）［どちらかを記入］</a:t>
            </a:r>
            <a:endParaRPr lang="en-US" altLang="ja-JP" sz="1400" dirty="0" smtClean="0">
              <a:latin typeface="+mn-ea"/>
            </a:endParaRPr>
          </a:p>
          <a:p>
            <a:pPr algn="l">
              <a:spcBef>
                <a:spcPts val="600"/>
              </a:spcBef>
            </a:pPr>
            <a:r>
              <a:rPr lang="ja-JP" altLang="en-US" sz="1400" dirty="0" smtClean="0">
                <a:latin typeface="+mn-ea"/>
              </a:rPr>
              <a:t>ＩＣＴ活用試行要領：①②③④⑤</a:t>
            </a:r>
            <a:endParaRPr lang="ja-JP" altLang="en-US" sz="1400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5082" y="2288897"/>
            <a:ext cx="6639791" cy="29614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20806" y="2379516"/>
            <a:ext cx="2104159" cy="3117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ＩＣＴ活用状況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0806" y="2818834"/>
            <a:ext cx="3234171" cy="20885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写真・図面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486150" y="2818834"/>
            <a:ext cx="3234171" cy="20885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写真・図面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20831" y="4938578"/>
            <a:ext cx="2904259" cy="256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○○○状況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2232313" y="4206020"/>
            <a:ext cx="2997777" cy="477982"/>
          </a:xfrm>
          <a:prstGeom prst="wedgeRectCallout">
            <a:avLst>
              <a:gd name="adj1" fmla="val -7538"/>
              <a:gd name="adj2" fmla="val 136972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ＩＣＴ建機稼働状況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ＴＬＳによる出来形計測状況等を記入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597852" y="4950419"/>
            <a:ext cx="2904259" cy="256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○○○状況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35083" y="5377896"/>
            <a:ext cx="6639791" cy="3038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54575" y="5468935"/>
            <a:ext cx="4182343" cy="3117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ＩＣＴ活用による効果（従来比較）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2658567010"/>
              </p:ext>
            </p:extLst>
          </p:nvPr>
        </p:nvGraphicFramePr>
        <p:xfrm>
          <a:off x="285749" y="5908252"/>
          <a:ext cx="3104284" cy="2310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グラフ 20"/>
          <p:cNvGraphicFramePr/>
          <p:nvPr>
            <p:extLst>
              <p:ext uri="{D42A27DB-BD31-4B8C-83A1-F6EECF244321}">
                <p14:modId xmlns:p14="http://schemas.microsoft.com/office/powerpoint/2010/main" val="4197654872"/>
              </p:ext>
            </p:extLst>
          </p:nvPr>
        </p:nvGraphicFramePr>
        <p:xfrm>
          <a:off x="3551093" y="5908252"/>
          <a:ext cx="3104284" cy="2310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135082" y="8541327"/>
            <a:ext cx="6639791" cy="1267691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（例）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+mn-ea"/>
              </a:rPr>
              <a:t>ICT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ﾌﾞﾙﾄﾞｰｻﾞのﾊｲﾄﾞ板を半自動で稼働することが出来たため、作業効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+mn-ea"/>
              </a:rPr>
              <a:t>　　　　率が大幅に向上し、盛土工程の短縮が図れた。</a:t>
            </a:r>
            <a:endParaRPr kumimoji="1" lang="en-US" altLang="ja-JP" sz="14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（例）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TLS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を使用したヒートマップによる出来形管理により、計測時間と補助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　　　員の削減が図れた。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85748" y="8470793"/>
            <a:ext cx="2912919" cy="2617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受注者の感想（工夫した点）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四角形吹き出し 23"/>
          <p:cNvSpPr/>
          <p:nvPr/>
        </p:nvSpPr>
        <p:spPr>
          <a:xfrm>
            <a:off x="2440995" y="2410412"/>
            <a:ext cx="2776972" cy="477982"/>
          </a:xfrm>
          <a:prstGeom prst="wedgeRectCallout">
            <a:avLst>
              <a:gd name="adj1" fmla="val -31022"/>
              <a:gd name="adj2" fmla="val -95637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使用した試行要領の技術番号を記入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3799608" y="143463"/>
            <a:ext cx="2836719" cy="9673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+mn-ea"/>
              </a:rPr>
              <a:t>工事概要</a:t>
            </a:r>
            <a:endParaRPr lang="en-US" altLang="ja-JP" dirty="0" smtClean="0">
              <a:latin typeface="+mn-ea"/>
            </a:endParaRPr>
          </a:p>
          <a:p>
            <a:pPr algn="l"/>
            <a:endParaRPr lang="en-US" altLang="ja-JP" dirty="0" smtClean="0">
              <a:latin typeface="+mn-ea"/>
            </a:endParaRPr>
          </a:p>
          <a:p>
            <a:pPr algn="l"/>
            <a:endParaRPr lang="en-US" altLang="ja-JP" dirty="0">
              <a:latin typeface="+mn-ea"/>
            </a:endParaRPr>
          </a:p>
          <a:p>
            <a:pPr algn="l"/>
            <a:endParaRPr lang="en-US" altLang="ja-JP" dirty="0" smtClean="0">
              <a:latin typeface="+mn-ea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2909886" y="494454"/>
            <a:ext cx="2476501" cy="477982"/>
          </a:xfrm>
          <a:prstGeom prst="wedgeRectCallout">
            <a:avLst>
              <a:gd name="adj1" fmla="val -37365"/>
              <a:gd name="adj2" fmla="val 93493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ＩＣＴバックホウ（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MC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MG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ＴＳ（杭ナビ）等を記入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4137312" y="1003893"/>
            <a:ext cx="1579418" cy="477982"/>
          </a:xfrm>
          <a:prstGeom prst="wedgeRectCallout">
            <a:avLst>
              <a:gd name="adj1" fmla="val -56398"/>
              <a:gd name="adj2" fmla="val 54363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ＵＡＶ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ＴＬＳ等を記入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四角形吹き出し 6"/>
          <p:cNvSpPr/>
          <p:nvPr/>
        </p:nvSpPr>
        <p:spPr>
          <a:xfrm>
            <a:off x="4298373" y="1954285"/>
            <a:ext cx="2337954" cy="560912"/>
          </a:xfrm>
          <a:prstGeom prst="wedgeRectCallout">
            <a:avLst>
              <a:gd name="adj1" fmla="val -86457"/>
              <a:gd name="adj2" fmla="val -60855"/>
            </a:avLst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ソフトウェア名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サイテック、武蔵等を記入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253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様式２　ICT活用工事実績マニュアル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ICT活用工事実績マニュアル</dc:title>
  <dc:creator>山梨県</dc:creator>
  <cp:lastModifiedBy>山梨県</cp:lastModifiedBy>
  <cp:revision>19</cp:revision>
  <cp:lastPrinted>2022-04-01T00:35:13Z</cp:lastPrinted>
  <dcterms:created xsi:type="dcterms:W3CDTF">2022-03-28T00:31:30Z</dcterms:created>
  <dcterms:modified xsi:type="dcterms:W3CDTF">2023-02-09T10:55:34Z</dcterms:modified>
</cp:coreProperties>
</file>