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4" r:id="rId3"/>
    <p:sldId id="283" r:id="rId4"/>
    <p:sldId id="259" r:id="rId5"/>
    <p:sldId id="282" r:id="rId6"/>
    <p:sldId id="260" r:id="rId7"/>
    <p:sldId id="257" r:id="rId8"/>
    <p:sldId id="274" r:id="rId9"/>
    <p:sldId id="279" r:id="rId10"/>
    <p:sldId id="277" r:id="rId11"/>
    <p:sldId id="263" r:id="rId12"/>
    <p:sldId id="276" r:id="rId13"/>
    <p:sldId id="273" r:id="rId14"/>
    <p:sldId id="264" r:id="rId15"/>
    <p:sldId id="281" r:id="rId16"/>
    <p:sldId id="267" r:id="rId17"/>
  </p:sldIdLst>
  <p:sldSz cx="12192000" cy="6858000"/>
  <p:notesSz cx="6802438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49" y="-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7724" cy="498454"/>
          </a:xfrm>
          <a:prstGeom prst="rect">
            <a:avLst/>
          </a:prstGeom>
        </p:spPr>
        <p:txBody>
          <a:bodyPr vert="horz" lIns="92161" tIns="46081" rIns="92161" bIns="4608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3143" y="4"/>
            <a:ext cx="2947724" cy="498454"/>
          </a:xfrm>
          <a:prstGeom prst="rect">
            <a:avLst/>
          </a:prstGeom>
        </p:spPr>
        <p:txBody>
          <a:bodyPr vert="horz" lIns="92161" tIns="46081" rIns="92161" bIns="46081" rtlCol="0"/>
          <a:lstStyle>
            <a:lvl1pPr algn="r">
              <a:defRPr sz="1200"/>
            </a:lvl1pPr>
          </a:lstStyle>
          <a:p>
            <a:fld id="{1AE0512B-4307-465B-963A-F13AB6C6B24E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36123"/>
            <a:ext cx="2947724" cy="498453"/>
          </a:xfrm>
          <a:prstGeom prst="rect">
            <a:avLst/>
          </a:prstGeom>
        </p:spPr>
        <p:txBody>
          <a:bodyPr vert="horz" lIns="92161" tIns="46081" rIns="92161" bIns="4608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3143" y="9436123"/>
            <a:ext cx="2947724" cy="498453"/>
          </a:xfrm>
          <a:prstGeom prst="rect">
            <a:avLst/>
          </a:prstGeom>
        </p:spPr>
        <p:txBody>
          <a:bodyPr vert="horz" lIns="92161" tIns="46081" rIns="92161" bIns="46081" rtlCol="0" anchor="b"/>
          <a:lstStyle>
            <a:lvl1pPr algn="r">
              <a:defRPr sz="1200"/>
            </a:lvl1pPr>
          </a:lstStyle>
          <a:p>
            <a:fld id="{70FAD38F-398C-4F10-A7DB-96FEC9263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96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8311" cy="498727"/>
          </a:xfrm>
          <a:prstGeom prst="rect">
            <a:avLst/>
          </a:prstGeom>
        </p:spPr>
        <p:txBody>
          <a:bodyPr vert="horz" lIns="92175" tIns="46087" rIns="92175" bIns="4608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2524" y="0"/>
            <a:ext cx="2948310" cy="498727"/>
          </a:xfrm>
          <a:prstGeom prst="rect">
            <a:avLst/>
          </a:prstGeom>
        </p:spPr>
        <p:txBody>
          <a:bodyPr vert="horz" lIns="92175" tIns="46087" rIns="92175" bIns="46087" rtlCol="0"/>
          <a:lstStyle>
            <a:lvl1pPr algn="r">
              <a:defRPr sz="1200"/>
            </a:lvl1pPr>
          </a:lstStyle>
          <a:p>
            <a:fld id="{373F0386-6A42-4696-870C-9131BAFA98BC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1062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5" tIns="46087" rIns="92175" bIns="460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5" y="4781065"/>
            <a:ext cx="5442912" cy="3911488"/>
          </a:xfrm>
          <a:prstGeom prst="rect">
            <a:avLst/>
          </a:prstGeom>
        </p:spPr>
        <p:txBody>
          <a:bodyPr vert="horz" lIns="92175" tIns="46087" rIns="92175" bIns="4608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35848"/>
            <a:ext cx="2948311" cy="498727"/>
          </a:xfrm>
          <a:prstGeom prst="rect">
            <a:avLst/>
          </a:prstGeom>
        </p:spPr>
        <p:txBody>
          <a:bodyPr vert="horz" lIns="92175" tIns="46087" rIns="92175" bIns="4608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2524" y="9435848"/>
            <a:ext cx="2948310" cy="498727"/>
          </a:xfrm>
          <a:prstGeom prst="rect">
            <a:avLst/>
          </a:prstGeom>
        </p:spPr>
        <p:txBody>
          <a:bodyPr vert="horz" lIns="92175" tIns="46087" rIns="92175" bIns="46087" rtlCol="0" anchor="b"/>
          <a:lstStyle>
            <a:lvl1pPr algn="r">
              <a:defRPr sz="1200"/>
            </a:lvl1pPr>
          </a:lstStyle>
          <a:p>
            <a:fld id="{924CC00B-8ECE-4853-B135-1D87107F6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31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CC00B-8ECE-4853-B135-1D87107F6BC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10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E4BF-417E-40D5-BAE3-A09D65E8E3FC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75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75AF6-64F7-44A0-B194-2B924E323472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15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A0C8-3197-432F-89DD-CB1FB13158BE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28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316C-D3DB-4DFD-8165-525290A941FC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3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8515-C96F-4BBB-A04A-3F2E3084A355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55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1778-2A23-4684-AC79-71141F7927E9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48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3E83-475E-4A4D-96EF-A1D3A0BB6391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41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03553-CDEB-4B30-AE6D-CBF9F1AF13E5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15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BFC0-5C7F-4A9F-8988-16B5F6BED09F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01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849F-B2FC-42FE-B3E8-EFD39D955FF9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0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EBB4-0C13-4FA6-8914-3128FB048E85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17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EA5E1-D2A4-4F01-8903-2CC16DA8C403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30F91-171F-4E10-A142-06EC993573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41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8343" y="814964"/>
            <a:ext cx="11408229" cy="4396510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ja-JP" sz="4400" b="1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4400" b="1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4400" b="1" kern="100" dirty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4400" b="1" kern="100" dirty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4400" b="1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4400" b="1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ja-JP" altLang="ja-JP" sz="4700" b="1" kern="100" dirty="0" smtClean="0">
                <a:solidFill>
                  <a:srgbClr val="4C2BC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感染</a:t>
            </a:r>
            <a:r>
              <a:rPr lang="ja-JP" altLang="en-US" sz="4700" b="1" kern="100" dirty="0">
                <a:solidFill>
                  <a:srgbClr val="4C2BC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の疑いがある</a:t>
            </a:r>
            <a:r>
              <a:rPr lang="ja-JP" altLang="ja-JP" sz="4700" b="1" kern="100" dirty="0">
                <a:solidFill>
                  <a:srgbClr val="4C2BC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要援護者の搬送について</a:t>
            </a:r>
            <a:r>
              <a:rPr lang="ja-JP" altLang="ja-JP" sz="4700" kern="1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ja-JP" altLang="ja-JP" sz="4700" kern="1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4700" kern="1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4700" kern="1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ja-JP" altLang="en-US" sz="53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搬送車両の</a:t>
            </a:r>
            <a:r>
              <a:rPr kumimoji="1" lang="ja-JP" altLang="en-US" sz="53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感染</a:t>
            </a:r>
            <a:r>
              <a:rPr kumimoji="1" lang="ja-JP" altLang="en-US" sz="53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防止対策</a:t>
            </a:r>
            <a:r>
              <a:rPr kumimoji="1" lang="en-US" altLang="ja-JP" sz="53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kumimoji="1" lang="en-US" altLang="ja-JP" sz="53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kumimoji="1" lang="en-US" altLang="ja-JP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kumimoji="1" lang="en-US" altLang="ja-JP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ja-JP" sz="3600" b="1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新型</a:t>
            </a:r>
            <a:r>
              <a:rPr lang="ja-JP" altLang="ja-JP" sz="3600" b="1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コロナウイルス（</a:t>
            </a:r>
            <a:r>
              <a:rPr lang="en-US" altLang="ja-JP" sz="3600" b="1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COVID-19</a:t>
            </a:r>
            <a:r>
              <a:rPr lang="ja-JP" altLang="ja-JP" sz="3600" b="1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5714" y="6061220"/>
            <a:ext cx="11030858" cy="1133908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山梨県</a:t>
            </a:r>
            <a:r>
              <a:rPr kumimoji="1" lang="en-US" altLang="ja-JP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｢</a:t>
            </a:r>
            <a:r>
              <a:rPr kumimoji="1"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医療機関の感染管理に関する検討会</a:t>
            </a:r>
            <a:r>
              <a:rPr kumimoji="1" lang="en-US" altLang="ja-JP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｣</a:t>
            </a:r>
            <a:r>
              <a:rPr kumimoji="1"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2020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60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2362" y="388379"/>
            <a:ext cx="1163781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93345" algn="just"/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３．同乗者の準備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○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運転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者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：サージカルマスク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ja-JP" altLang="ja-JP" sz="28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○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介助者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ガウン</a:t>
            </a:r>
            <a:r>
              <a:rPr lang="ja-JP" altLang="ja-JP" sz="28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（ガウンを用意できない場合はエプロン</a:t>
            </a:r>
            <a:r>
              <a:rPr lang="ja-JP" altLang="ja-JP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32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 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サージカルマスク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533400" lvl="0" indent="733425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  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フェイスシールド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または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ゴーグル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533400" lvl="0" indent="733425" algn="just"/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533400" lvl="0" indent="733425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  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手袋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（交換用に最低</a:t>
            </a:r>
            <a:r>
              <a:rPr lang="en-US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組</a:t>
            </a:r>
            <a:r>
              <a:rPr lang="en-US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/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人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533400" lvl="0" indent="733425" algn="just"/>
            <a:endParaRPr lang="en-US" altLang="ja-JP" sz="2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533400" lvl="0" indent="73342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往復で送迎する場合は上記を</a:t>
            </a:r>
            <a:r>
              <a:rPr lang="en-US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セット準備</a:t>
            </a:r>
            <a:endParaRPr lang="ja-JP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89807" y="868217"/>
            <a:ext cx="1150982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４．</a:t>
            </a:r>
            <a:r>
              <a:rPr lang="ja-JP" altLang="ja-JP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</a:t>
            </a:r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時の注意点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ja-JP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①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運転手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は患者や患者の物品には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触れない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ja-JP" altLang="ja-JP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②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窓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はできる限り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開ける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ja-JP" altLang="ja-JP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③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車内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の外気導入スイッチを内気循環にしない</a:t>
            </a:r>
          </a:p>
          <a:p>
            <a:pPr lvl="0" algn="just"/>
            <a:r>
              <a:rPr lang="en-US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2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5491" y="0"/>
            <a:ext cx="11563925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５．</a:t>
            </a:r>
            <a:r>
              <a:rPr lang="ja-JP" altLang="ja-JP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搬送後</a:t>
            </a:r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の注意点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○介助者</a:t>
            </a:r>
            <a:endParaRPr lang="ja-JP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個人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防護具を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外す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別紙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または</a:t>
            </a:r>
            <a:r>
              <a:rPr lang="en-US" altLang="ja-JP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DVD</a:t>
            </a:r>
            <a:r>
              <a:rPr lang="ja-JP" altLang="ja-JP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参照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36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533400" lvl="0" indent="-266700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①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手袋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の表面が皮膚に触れないように注意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して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手袋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外す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②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手指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衛生を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（擦式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アルコール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消毒剤）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③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フェイスシールド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外す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④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ガウン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外す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⑤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手指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衛生を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（擦式アルコール消毒剤）</a:t>
            </a:r>
            <a:endParaRPr lang="ja-JP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1" algn="just"/>
            <a:endParaRPr lang="ja-JP" altLang="en-US" sz="66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0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00364" y="230908"/>
            <a:ext cx="113976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清掃者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6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手袋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、マスク、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エプロン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アルコール</a:t>
            </a:r>
            <a:r>
              <a:rPr lang="ja-JP" altLang="ja-JP" sz="32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32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60%</a:t>
            </a:r>
            <a:r>
              <a:rPr lang="ja-JP" altLang="ja-JP" sz="32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以上）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また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は</a:t>
            </a:r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次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亜塩素酸ナトリウム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溶液</a:t>
            </a:r>
            <a:r>
              <a:rPr lang="ja-JP" altLang="ja-JP" sz="32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32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0.1</a:t>
            </a:r>
            <a:r>
              <a:rPr lang="ja-JP" altLang="en-US" sz="32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32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0.05%</a:t>
            </a:r>
            <a:r>
              <a:rPr lang="ja-JP" altLang="ja-JP" sz="32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en-US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ペーパータオルまたは使い捨てタオル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４５</a:t>
            </a:r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L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ゴミ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袋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（個人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防護具を破棄する用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手指消毒剤</a:t>
            </a:r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擦式アルコール消毒剤</a:t>
            </a:r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266700" lvl="0" indent="93345" algn="just"/>
            <a:endParaRPr lang="ja-JP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240147" y="92363"/>
            <a:ext cx="13281891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0" algn="just"/>
            <a:r>
              <a:rPr lang="ja-JP" altLang="en-US" sz="36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６．</a:t>
            </a:r>
            <a:r>
              <a:rPr lang="ja-JP" altLang="en-US" sz="3600" kern="100" dirty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搬送後の</a:t>
            </a:r>
            <a:r>
              <a:rPr lang="ja-JP" altLang="ja-JP" sz="36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清掃</a:t>
            </a:r>
            <a:endParaRPr lang="en-US" altLang="ja-JP" sz="36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①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清掃者は手袋、マスク、エプロンを着用する</a:t>
            </a: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②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ゴミ袋の口を開き、</a:t>
            </a:r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開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口部分を外側に一折する</a:t>
            </a: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③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要援護者が触れた場所を重点的にアルコールまた</a:t>
            </a:r>
            <a:endParaRPr lang="en-US" altLang="ja-JP" sz="36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　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</a:t>
            </a:r>
            <a:r>
              <a:rPr lang="ja-JP" altLang="ja-JP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は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次亜塩素酸ナトリウム</a:t>
            </a:r>
            <a:r>
              <a:rPr lang="ja-JP" altLang="ja-JP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溶液で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浸したタオルで</a:t>
            </a:r>
            <a:endParaRPr lang="en-US" altLang="ja-JP" sz="36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  </a:t>
            </a:r>
            <a:r>
              <a:rPr lang="ja-JP" altLang="ja-JP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一方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向に</a:t>
            </a:r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拭く</a:t>
            </a:r>
            <a:endParaRPr lang="en-US" altLang="ja-JP" sz="36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④</a:t>
            </a:r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３列目シートのポリ袋を表面が内側になるように丸</a:t>
            </a:r>
            <a:endParaRPr lang="en-US" altLang="ja-JP" sz="36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</a:t>
            </a:r>
            <a:r>
              <a:rPr lang="ja-JP" altLang="en-US" sz="3600" kern="100" dirty="0" err="1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めながら</a:t>
            </a:r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外す</a:t>
            </a:r>
            <a:endParaRPr lang="ja-JP" altLang="ja-JP" sz="36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⑤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ゴミ袋に破棄</a:t>
            </a:r>
            <a:r>
              <a:rPr lang="ja-JP" altLang="ja-JP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（③④）</a:t>
            </a:r>
            <a:endParaRPr lang="ja-JP" altLang="ja-JP" sz="36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⑥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手袋→エプロンの順で脱ぎ、手指衛生をする</a:t>
            </a: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⑦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ゴミ袋を縛り、所定の場所に破棄する</a:t>
            </a:r>
          </a:p>
          <a:p>
            <a:pPr lvl="0" algn="just"/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⑧</a:t>
            </a:r>
            <a:r>
              <a:rPr lang="ja-JP" altLang="ja-JP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手指衛生をする</a:t>
            </a:r>
          </a:p>
          <a:p>
            <a:pPr marL="800100" lvl="0" algn="just"/>
            <a:r>
              <a:rPr lang="ja-JP" altLang="en-US" sz="105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endParaRPr lang="ja-JP" altLang="ja-JP" sz="105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10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27814" y="858983"/>
            <a:ext cx="4932221" cy="360218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36955" y="832056"/>
            <a:ext cx="5104739" cy="382855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97937" y="2393461"/>
            <a:ext cx="4926649" cy="3694987"/>
          </a:xfrm>
          <a:prstGeom prst="rect">
            <a:avLst/>
          </a:prstGeom>
        </p:spPr>
      </p:pic>
      <p:sp>
        <p:nvSpPr>
          <p:cNvPr id="7" name="円形吹き出し 6"/>
          <p:cNvSpPr/>
          <p:nvPr/>
        </p:nvSpPr>
        <p:spPr>
          <a:xfrm>
            <a:off x="5608448" y="4488872"/>
            <a:ext cx="1305627" cy="809831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9641110" y="1731817"/>
            <a:ext cx="1305627" cy="809831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円形吹き出し 9"/>
          <p:cNvSpPr/>
          <p:nvPr/>
        </p:nvSpPr>
        <p:spPr>
          <a:xfrm>
            <a:off x="727030" y="1850244"/>
            <a:ext cx="1305627" cy="809831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6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360" y="90714"/>
            <a:ext cx="4287872" cy="321590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41019" y="714375"/>
            <a:ext cx="4989288" cy="374196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35456" y="1097732"/>
            <a:ext cx="4651253" cy="315849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45655" y="5246115"/>
            <a:ext cx="109081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ja-JP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参考</a:t>
            </a:r>
            <a:r>
              <a:rPr lang="ja-JP" altLang="en-US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lang="ja-JP" altLang="ja-JP" sz="28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一般</a:t>
            </a:r>
            <a:r>
              <a:rPr lang="ja-JP" altLang="ja-JP" sz="28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社団法人日本環境感染学会</a:t>
            </a:r>
            <a:r>
              <a:rPr lang="ja-JP" altLang="ja-JP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：</a:t>
            </a:r>
            <a:endParaRPr lang="en-US" altLang="ja-JP" sz="28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医療</a:t>
            </a:r>
            <a:r>
              <a:rPr lang="ja-JP" altLang="ja-JP" sz="28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機関における新型コロナウイルス</a:t>
            </a:r>
            <a:r>
              <a:rPr lang="ja-JP" altLang="ja-JP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感染症への</a:t>
            </a:r>
            <a:r>
              <a:rPr lang="ja-JP" altLang="ja-JP" sz="28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対応ガイド第</a:t>
            </a:r>
            <a:r>
              <a:rPr lang="en-US" altLang="ja-JP" sz="28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28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版</a:t>
            </a:r>
          </a:p>
        </p:txBody>
      </p:sp>
      <p:sp>
        <p:nvSpPr>
          <p:cNvPr id="6" name="円形吹き出し 5"/>
          <p:cNvSpPr/>
          <p:nvPr/>
        </p:nvSpPr>
        <p:spPr>
          <a:xfrm>
            <a:off x="7183988" y="2983344"/>
            <a:ext cx="1305627" cy="809831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1506359" y="1293750"/>
            <a:ext cx="1305627" cy="809831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9904097" y="1593272"/>
            <a:ext cx="1305627" cy="809831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98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27578"/>
            <a:ext cx="10515600" cy="598489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はじめに</a:t>
            </a:r>
            <a:endParaRPr kumimoji="1" lang="ja-JP" altLang="en-US" b="1" dirty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9863" y="613930"/>
            <a:ext cx="10772274" cy="574242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800" dirty="0" smtClean="0"/>
              <a:t>　　</a:t>
            </a:r>
            <a:endParaRPr kumimoji="1" lang="en-US" altLang="ja-JP" sz="800" dirty="0" smtClean="0"/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400" dirty="0" smtClean="0"/>
              <a:t>　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新型コロナウイルス感染症の感染疑いのある要支援者が、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PCR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検査を受けるため医療機関を受診する際は、公共交通機関を使わず、家族や自身の自家用車を使用することが基本となる。</a:t>
            </a:r>
            <a:endParaRPr kumimoji="1"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しかし、単身世帯や高齢者世帯など、本人や家族の対応が不可能な</a:t>
            </a:r>
            <a:r>
              <a:rPr lang="ja-JP" altLang="en-US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事例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があり、市町村に</a:t>
            </a:r>
            <a:r>
              <a:rPr lang="ja-JP" altLang="en-US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送迎を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依頼する</a:t>
            </a:r>
            <a:r>
              <a:rPr lang="ja-JP" altLang="en-US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場合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がある。</a:t>
            </a:r>
            <a:endParaRPr kumimoji="1"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こうした際に、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PCR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検査結果が陽性である可能性も考慮し、感染予防に努めながら、安全に搬送を行うことができるよう、感染予防の具体的な方法について資料を作成した。</a:t>
            </a:r>
            <a:endParaRPr kumimoji="1"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資料を参考に車両のタイプに応じてそれぞれ調整を図りながら、業務の参考にしていただければ幸いです。　　　　　　　　　　</a:t>
            </a:r>
            <a:endParaRPr kumimoji="1"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　　</a:t>
            </a:r>
            <a:endParaRPr kumimoji="1" lang="en-US" altLang="ja-JP" sz="2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　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2400" dirty="0" smtClean="0">
                <a:solidFill>
                  <a:srgbClr val="FF0000"/>
                </a:solidFill>
              </a:rPr>
              <a:t>　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800" dirty="0" smtClean="0">
                <a:solidFill>
                  <a:srgbClr val="FF0000"/>
                </a:solidFill>
              </a:rPr>
              <a:t>　</a:t>
            </a:r>
            <a:endParaRPr kumimoji="1" lang="en-US" altLang="ja-JP" sz="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6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2"/>
          <p:cNvSpPr txBox="1">
            <a:spLocks/>
          </p:cNvSpPr>
          <p:nvPr/>
        </p:nvSpPr>
        <p:spPr>
          <a:xfrm>
            <a:off x="1865746" y="92363"/>
            <a:ext cx="8866909" cy="65762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内容</a:t>
            </a:r>
            <a:endParaRPr lang="en-US" altLang="ja-JP" sz="40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１．必要物品</a:t>
            </a:r>
            <a:endParaRPr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２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搬送前の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準備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３．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同乗者の準備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４．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時の注意点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５．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搬送後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の注意点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６．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搬送後の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清掃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97164" y="371620"/>
            <a:ext cx="1138843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明朝" panose="02020609040205080304" pitchFamily="17" charset="-128"/>
              </a:rPr>
              <a:t>１．必要</a:t>
            </a:r>
            <a:r>
              <a:rPr lang="ja-JP" altLang="ja-JP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明朝" panose="02020609040205080304" pitchFamily="17" charset="-128"/>
              </a:rPr>
              <a:t>物品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ＭＳ 明朝" panose="02020609040205080304" pitchFamily="17" charset="-128"/>
            </a:endParaRPr>
          </a:p>
          <a:p>
            <a:pPr lvl="0" algn="just"/>
            <a:endParaRPr lang="en-US" altLang="ja-JP" sz="2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ＭＳ 明朝" panose="02020609040205080304" pitchFamily="17" charset="-128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○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公用車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ワンボックスカー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sz="2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○物品：突っ張りポール（１１０㎝）</a:t>
            </a:r>
            <a:r>
              <a:rPr lang="en-US" altLang="ja-JP" sz="2400" u="sng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400" u="sng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車両のサイズにより調整</a:t>
            </a:r>
            <a:endParaRPr lang="en-US" altLang="ja-JP" sz="4000" u="sng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14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 </a:t>
            </a:r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          透明ポリ袋（１２０</a:t>
            </a:r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L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        　両面テープ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   　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養生テープ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 はさみ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66700" lvl="0" indent="93345" algn="just"/>
            <a:r>
              <a:rPr lang="ja-JP" altLang="en-US" sz="3200" kern="1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</a:t>
            </a:r>
            <a:endParaRPr lang="ja-JP" altLang="ja-JP" sz="2800" kern="100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827314" y="149947"/>
            <a:ext cx="11030858" cy="10415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4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17238" y="412055"/>
            <a:ext cx="1151774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２．</a:t>
            </a:r>
            <a:r>
              <a:rPr lang="ja-JP" altLang="en-US" sz="4000" kern="100" dirty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搬送前</a:t>
            </a:r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の準備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4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○車内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を清潔区域と清潔区域に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分ける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・２列目シート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たたむ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2400" b="1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en-US" altLang="ja-JP" sz="2400" b="1" u="sng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400" b="1" u="sng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２列目シートをたためない場合は、シートをポリ袋で覆い使用しない</a:t>
            </a:r>
            <a:endParaRPr lang="en-US" altLang="ja-JP" sz="2400" b="1" u="sng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2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　・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運転席・助手席を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清潔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区域とする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en-US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・３列目の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後部座席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を汚染区域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と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する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　・３列目シート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要援護者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が乗車する　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5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57018" y="350982"/>
            <a:ext cx="1182254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○</a:t>
            </a:r>
            <a:r>
              <a:rPr lang="ja-JP" altLang="ja-JP" sz="4000" kern="100" dirty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運転席と後部座席の間を</a:t>
            </a:r>
            <a:r>
              <a:rPr lang="ja-JP" altLang="ja-JP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仕切る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ja-JP" altLang="ja-JP" sz="1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①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突っ張りポールをエアコンの吹き出し口</a:t>
            </a:r>
            <a:r>
              <a:rPr lang="ja-JP" altLang="en-US" sz="24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（運転席側）</a:t>
            </a:r>
            <a:endParaRPr lang="en-US" altLang="ja-JP" sz="44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セッティング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する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en-US" altLang="ja-JP" sz="2800" b="1" u="sng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800" b="1" u="sng" kern="1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車両のタイプによりセッティングする場所は工夫する</a:t>
            </a:r>
            <a:endParaRPr lang="en-US" altLang="ja-JP" sz="2800" b="1" u="sng" kern="1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②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ポリ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袋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縦</a:t>
            </a:r>
            <a:r>
              <a:rPr lang="en-US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1/2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にカットする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③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ポールに両面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テープ（後部座席側に）を貼る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④</a:t>
            </a:r>
            <a:r>
              <a:rPr lang="ja-JP" altLang="en-US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ポリ袋をポールに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装着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32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　　　</a:t>
            </a:r>
            <a:r>
              <a:rPr lang="ja-JP" altLang="ja-JP" sz="3200" b="1" u="sng" kern="100" dirty="0" smtClean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3200" b="1" u="sng" kern="100" dirty="0">
                <a:solidFill>
                  <a:prstClr val="black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運転席からの視界が遮られていないか注意する</a:t>
            </a:r>
            <a:endParaRPr lang="en-US" altLang="ja-JP" sz="3200" b="1" u="sng" kern="10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⑤</a:t>
            </a:r>
            <a:r>
              <a:rPr lang="ja-JP" altLang="en-US" sz="36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ポリ袋の下面を両面テープで貼る</a:t>
            </a:r>
            <a:r>
              <a:rPr lang="ja-JP" altLang="en-US" sz="28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（左右、中心の３カ所）</a:t>
            </a:r>
            <a:endParaRPr lang="ja-JP" altLang="ja-JP" sz="36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⑥２列目シートをポリ袋２枚で覆う</a:t>
            </a:r>
            <a:endParaRPr lang="en-US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800100" lvl="0" algn="just"/>
            <a:r>
              <a:rPr lang="ja-JP" altLang="en-US" sz="36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4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2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348342" y="149905"/>
            <a:ext cx="11582401" cy="638152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0" y="3052614"/>
            <a:ext cx="4112970" cy="374575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83" y="376196"/>
            <a:ext cx="3404324" cy="255324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37831" y="1849652"/>
            <a:ext cx="4979575" cy="329474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97397" y="3138256"/>
            <a:ext cx="3102734" cy="3574473"/>
          </a:xfrm>
          <a:prstGeom prst="rect">
            <a:avLst/>
          </a:prstGeom>
        </p:spPr>
      </p:pic>
      <p:sp>
        <p:nvSpPr>
          <p:cNvPr id="5" name="円形吹き出し 4"/>
          <p:cNvSpPr/>
          <p:nvPr/>
        </p:nvSpPr>
        <p:spPr>
          <a:xfrm>
            <a:off x="2796434" y="2844987"/>
            <a:ext cx="1240973" cy="704719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6403672" y="1497446"/>
            <a:ext cx="1202771" cy="814161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</a:t>
            </a:r>
          </a:p>
        </p:txBody>
      </p:sp>
      <p:sp>
        <p:nvSpPr>
          <p:cNvPr id="10" name="円形吹き出し 9"/>
          <p:cNvSpPr/>
          <p:nvPr/>
        </p:nvSpPr>
        <p:spPr>
          <a:xfrm>
            <a:off x="10218370" y="462618"/>
            <a:ext cx="1290453" cy="764124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</a:t>
            </a:r>
            <a:endParaRPr kumimoji="1" lang="ja-JP" altLang="en-US" sz="3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005058" y="3568274"/>
            <a:ext cx="1278512" cy="790767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48342" y="310338"/>
            <a:ext cx="4296228" cy="2374216"/>
          </a:xfrm>
          <a:prstGeom prst="rect">
            <a:avLst/>
          </a:prstGeom>
        </p:spPr>
      </p:pic>
      <p:sp>
        <p:nvSpPr>
          <p:cNvPr id="13" name="円形吹き出し 12"/>
          <p:cNvSpPr/>
          <p:nvPr/>
        </p:nvSpPr>
        <p:spPr>
          <a:xfrm>
            <a:off x="1186179" y="376196"/>
            <a:ext cx="1310277" cy="698073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5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24873" y="849745"/>
            <a:ext cx="1227512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○後部</a:t>
            </a:r>
            <a:r>
              <a:rPr lang="ja-JP" altLang="ja-JP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座席</a:t>
            </a:r>
            <a:r>
              <a:rPr lang="ja-JP" altLang="en-US" sz="4000" kern="1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（３列目）を覆う</a:t>
            </a:r>
            <a:endParaRPr lang="en-US" altLang="ja-JP" sz="4000" kern="100" dirty="0" smtClean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ja-JP" altLang="ja-JP" sz="36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①ポリ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袋で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、座席全体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上から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覆う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en-US" altLang="ja-JP" sz="2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②シートベルト部をはさみでカットする</a:t>
            </a:r>
            <a:endParaRPr lang="en-US" altLang="ja-JP" sz="4000" kern="100" dirty="0" smtClean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endParaRPr lang="ja-JP" altLang="ja-JP" sz="2000" kern="1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③</a:t>
            </a:r>
            <a:r>
              <a:rPr lang="ja-JP" altLang="ja-JP" sz="4000" kern="1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車内</a:t>
            </a:r>
            <a:r>
              <a:rPr lang="ja-JP" altLang="ja-JP" sz="4000" kern="1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に不要な物品を置かない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0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581" y="785091"/>
            <a:ext cx="6925513" cy="519413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3752" y="1434356"/>
            <a:ext cx="5194135" cy="3895602"/>
          </a:xfrm>
          <a:prstGeom prst="rect">
            <a:avLst/>
          </a:prstGeom>
        </p:spPr>
      </p:pic>
      <p:sp>
        <p:nvSpPr>
          <p:cNvPr id="6" name="円形吹き出し 5"/>
          <p:cNvSpPr/>
          <p:nvPr/>
        </p:nvSpPr>
        <p:spPr>
          <a:xfrm>
            <a:off x="8413634" y="2311214"/>
            <a:ext cx="1310277" cy="698073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1373876" y="4015324"/>
            <a:ext cx="990634" cy="698073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ja-JP" altLang="en-US" sz="32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</a:t>
            </a:r>
            <a:endParaRPr lang="ja-JP" altLang="en-US" sz="32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0F91-171F-4E10-A142-06EC9935734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41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97</Words>
  <Application>Microsoft Office PowerPoint</Application>
  <PresentationFormat>ワイド画面</PresentationFormat>
  <Paragraphs>166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HGPｺﾞｼｯｸE</vt:lpstr>
      <vt:lpstr>HGPｺﾞｼｯｸM</vt:lpstr>
      <vt:lpstr>HGSｺﾞｼｯｸM</vt:lpstr>
      <vt:lpstr>ＭＳ 明朝</vt:lpstr>
      <vt:lpstr>游ゴシック</vt:lpstr>
      <vt:lpstr>游ゴシック Light</vt:lpstr>
      <vt:lpstr>Arial</vt:lpstr>
      <vt:lpstr>Times New Roman</vt:lpstr>
      <vt:lpstr>Office テーマ</vt:lpstr>
      <vt:lpstr>   感染の疑いがある要援護者の搬送について  搬送車両の感染防止対策  新型コロナウイルス（COVID-19）</vt:lpstr>
      <vt:lpstr>はじめに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82</cp:revision>
  <cp:lastPrinted>2020-06-02T04:32:24Z</cp:lastPrinted>
  <dcterms:created xsi:type="dcterms:W3CDTF">2020-05-25T10:12:53Z</dcterms:created>
  <dcterms:modified xsi:type="dcterms:W3CDTF">2020-06-02T04:35:50Z</dcterms:modified>
</cp:coreProperties>
</file>