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handoutMasterIdLst>
    <p:handoutMasterId r:id="rId5"/>
  </p:handoutMasterIdLst>
  <p:sldIdLst>
    <p:sldId id="266" r:id="rId2"/>
    <p:sldId id="268" r:id="rId3"/>
  </p:sldIdLst>
  <p:sldSz cx="7775575" cy="10907713"/>
  <p:notesSz cx="6735763" cy="9866313"/>
  <p:defaultTextStyle>
    <a:defPPr>
      <a:defRPr lang="ja-JP"/>
    </a:defPPr>
    <a:lvl1pPr marL="0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422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8844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266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7688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109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6532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5954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5375" algn="l" defTabSz="1018844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C3F"/>
    <a:srgbClr val="7A6A56"/>
    <a:srgbClr val="F1E6D7"/>
    <a:srgbClr val="E8D6BB"/>
    <a:srgbClr val="595757"/>
    <a:srgbClr val="A48B78"/>
    <a:srgbClr val="C9CACA"/>
    <a:srgbClr val="231815"/>
    <a:srgbClr val="C61A2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3" autoAdjust="0"/>
    <p:restoredTop sz="98597" autoAdjust="0"/>
  </p:normalViewPr>
  <p:slideViewPr>
    <p:cSldViewPr snapToGrid="0">
      <p:cViewPr varScale="1">
        <p:scale>
          <a:sx n="54" d="100"/>
          <a:sy n="54" d="100"/>
        </p:scale>
        <p:origin x="1109" y="48"/>
      </p:cViewPr>
      <p:guideLst>
        <p:guide orient="horz" pos="3436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-29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318" cy="493091"/>
          </a:xfrm>
          <a:prstGeom prst="rect">
            <a:avLst/>
          </a:prstGeom>
        </p:spPr>
        <p:txBody>
          <a:bodyPr vert="horz" lIns="85414" tIns="42707" rIns="85414" bIns="42707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7" y="0"/>
            <a:ext cx="2919318" cy="493091"/>
          </a:xfrm>
          <a:prstGeom prst="rect">
            <a:avLst/>
          </a:prstGeom>
        </p:spPr>
        <p:txBody>
          <a:bodyPr vert="horz" lIns="85414" tIns="42707" rIns="85414" bIns="42707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725"/>
            <a:ext cx="2919318" cy="493090"/>
          </a:xfrm>
          <a:prstGeom prst="rect">
            <a:avLst/>
          </a:prstGeom>
        </p:spPr>
        <p:txBody>
          <a:bodyPr vert="horz" lIns="85414" tIns="42707" rIns="85414" bIns="42707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7" y="9371725"/>
            <a:ext cx="2919318" cy="493090"/>
          </a:xfrm>
          <a:prstGeom prst="rect">
            <a:avLst/>
          </a:prstGeom>
        </p:spPr>
        <p:txBody>
          <a:bodyPr vert="horz" lIns="85414" tIns="42707" rIns="85414" bIns="42707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5029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1"/>
            <a:ext cx="2918830" cy="495029"/>
          </a:xfrm>
          <a:prstGeom prst="rect">
            <a:avLst/>
          </a:prstGeom>
        </p:spPr>
        <p:txBody>
          <a:bodyPr vert="horz" lIns="90762" tIns="45381" rIns="90762" bIns="45381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2019/5/7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2" tIns="45381" rIns="90762" bIns="453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0"/>
          </a:xfrm>
          <a:prstGeom prst="rect">
            <a:avLst/>
          </a:prstGeom>
        </p:spPr>
        <p:txBody>
          <a:bodyPr vert="horz" lIns="90762" tIns="45381" rIns="90762" bIns="4538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8"/>
            <a:ext cx="2918830" cy="49502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1288"/>
            <a:ext cx="2918830" cy="495028"/>
          </a:xfrm>
          <a:prstGeom prst="rect">
            <a:avLst/>
          </a:prstGeom>
        </p:spPr>
        <p:txBody>
          <a:bodyPr vert="horz" lIns="90762" tIns="45381" rIns="90762" bIns="45381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422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8844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266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7688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109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6532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5954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5375" algn="l" defTabSz="1018844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30"/>
            <a:ext cx="6609239" cy="3797499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7"/>
            <a:ext cx="1676608" cy="924378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2" y="580737"/>
            <a:ext cx="4932630" cy="92437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3" y="2719358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3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2" y="2903672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6" y="2903672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6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6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6" y="3984346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727182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3" y="1570511"/>
            <a:ext cx="3936385" cy="7751547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5" y="3272315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727182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3" y="1570511"/>
            <a:ext cx="3936385" cy="77515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5" y="3272315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9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4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agri6001000@jabank-yamanashi.or.jp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797429" y="6184262"/>
            <a:ext cx="5944001" cy="3181242"/>
          </a:xfrm>
          <a:prstGeom prst="rect">
            <a:avLst/>
          </a:prstGeom>
          <a:solidFill>
            <a:srgbClr val="F1E6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474" y="-380460"/>
            <a:ext cx="8191623" cy="11487150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871137" y="3162654"/>
            <a:ext cx="5944001" cy="3191190"/>
          </a:xfrm>
          <a:prstGeom prst="rect">
            <a:avLst/>
          </a:prstGeom>
          <a:solidFill>
            <a:srgbClr val="E8D6B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1550" y="6490208"/>
            <a:ext cx="111921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</a:t>
            </a:r>
            <a:r>
              <a:rPr lang="ja-JP" altLang="en-US" sz="13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主催　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■後援　</a:t>
            </a:r>
            <a:endParaRPr lang="ja-JP" altLang="en-US" sz="1300" dirty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■事務局　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■参加対象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■実施内容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■食育講師</a:t>
            </a:r>
            <a:r>
              <a:rPr lang="ja-JP" altLang="en-US" sz="13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■申込方法</a:t>
            </a:r>
            <a:endParaRPr lang="en-US" altLang="ja-JP" sz="1300" dirty="0" smtClean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endParaRPr lang="ja-JP" altLang="en-US" sz="1200" dirty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■参加</a:t>
            </a:r>
            <a:r>
              <a:rPr lang="ja-JP" altLang="en-US" sz="13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費用</a:t>
            </a: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41772" y="5216430"/>
            <a:ext cx="3108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小学校での家庭科の授業や、</a:t>
            </a:r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保育園や幼稚園での親子レクレーション</a:t>
            </a:r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など様々なイベントでご利用いただけます</a:t>
            </a:r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56519" y="6490208"/>
            <a:ext cx="5359159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JA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バンク</a:t>
            </a: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山梨</a:t>
            </a:r>
            <a:endParaRPr lang="en-US" altLang="ja-JP" sz="13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山梨県</a:t>
            </a:r>
            <a:endParaRPr lang="en-US" altLang="ja-JP" sz="13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山梨県信用農業協同組合連合会</a:t>
            </a:r>
            <a:endParaRPr lang="en-US" altLang="ja-JP" sz="1300" dirty="0" smtClean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県内小学校、特別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支援学校、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子どもクラブ、育成会等の児童</a:t>
            </a:r>
            <a:endParaRPr lang="en-US" altLang="ja-JP" sz="1300" dirty="0" smtClean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(1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～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6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年生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r>
              <a:rPr lang="ja-JP" altLang="en-US" sz="1300" dirty="0" err="1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、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就学前園児等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(3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歳以上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とその保護者、関係者等</a:t>
            </a:r>
            <a:endParaRPr lang="en-US" altLang="ja-JP" sz="1300" dirty="0" smtClean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食農教育実践プログラムに基づくカリキュラム</a:t>
            </a:r>
            <a:r>
              <a:rPr lang="en-US" altLang="ja-JP" sz="12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lang="ja-JP" altLang="en-US" sz="1200" dirty="0" smtClean="0">
                <a:solidFill>
                  <a:srgbClr val="FF0000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裏面をご覧ください</a:t>
            </a:r>
            <a:r>
              <a:rPr lang="en-US" altLang="ja-JP" sz="12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  <a:p>
            <a:pPr>
              <a:lnSpc>
                <a:spcPts val="1800"/>
              </a:lnSpc>
            </a:pP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Office</a:t>
            </a: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 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OKUAKI</a:t>
            </a: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代表 料理家 奥秋曜子 氏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(</a:t>
            </a: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甲府市在住</a:t>
            </a:r>
            <a:r>
              <a:rPr lang="en-US" altLang="ja-JP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申込書をダウンロード後、下記</a:t>
            </a:r>
            <a:r>
              <a:rPr lang="en-US" altLang="ja-JP" sz="12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E</a:t>
            </a:r>
            <a:r>
              <a:rPr lang="ja-JP" altLang="en-US" sz="12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メールアドレス宛てお申し込みください！</a:t>
            </a:r>
            <a:endParaRPr lang="en-US" altLang="ja-JP" sz="1300" dirty="0" smtClean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>
              <a:lnSpc>
                <a:spcPts val="1800"/>
              </a:lnSpc>
            </a:pPr>
            <a:r>
              <a:rPr lang="en-US" altLang="ja-JP" sz="12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【E:mail】</a:t>
            </a:r>
            <a:r>
              <a:rPr lang="en-US" altLang="ja-JP" sz="12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  <a:hlinkClick r:id="rId3"/>
              </a:rPr>
              <a:t>agri6001000@jabank-yamanashi.or.jp</a:t>
            </a:r>
            <a:endParaRPr lang="en-US" altLang="ja-JP" sz="1200" b="1" dirty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無料（講師派遣費・食材費等）</a:t>
            </a:r>
            <a:endParaRPr lang="ja-JP" altLang="en-US" sz="13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91734" y="3301258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くらし・食を通じた健全な生活習慣</a:t>
            </a:r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からだ・健やかな発育と体調作り</a:t>
            </a:r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200" dirty="0" smtClean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こころ・楽しい食事で情緒を育む</a:t>
            </a:r>
            <a:endParaRPr lang="en-US" altLang="ja-JP" sz="1200" dirty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63974" y="9004646"/>
            <a:ext cx="5944001" cy="1017961"/>
          </a:xfrm>
          <a:prstGeom prst="rect">
            <a:avLst/>
          </a:prstGeom>
          <a:solidFill>
            <a:srgbClr val="7A6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77979" y="455732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写真が入ります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3953" y="568127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写真が入ります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6765" y="2573514"/>
            <a:ext cx="6445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</a:t>
            </a:r>
            <a:r>
              <a:rPr lang="ja-JP" altLang="en-US" sz="16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“</a:t>
            </a:r>
            <a:r>
              <a:rPr lang="ja-JP" altLang="en-US" sz="1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食”</a:t>
            </a:r>
            <a:r>
              <a:rPr lang="ja-JP" altLang="en-US" sz="14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と</a:t>
            </a:r>
            <a:r>
              <a:rPr lang="ja-JP" altLang="en-US" sz="1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“農”</a:t>
            </a:r>
            <a:r>
              <a:rPr lang="ja-JP" altLang="en-US" sz="14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を通じて目に見えない大切なこと</a:t>
            </a:r>
            <a:r>
              <a:rPr lang="ja-JP" altLang="en-US" sz="14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を</a:t>
            </a:r>
            <a:endParaRPr lang="en-US" altLang="ja-JP" sz="1400" dirty="0" smtClean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lang="ja-JP" altLang="en-US" sz="1400" dirty="0" smtClean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　　　　　　　　　　　郷土</a:t>
            </a:r>
            <a:r>
              <a:rPr lang="ja-JP" altLang="en-US" sz="14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の子ども達伝えたい、残したい・・・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07" y="3091544"/>
            <a:ext cx="3024471" cy="201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テキスト ボックス 27"/>
          <p:cNvSpPr txBox="1"/>
          <p:nvPr/>
        </p:nvSpPr>
        <p:spPr>
          <a:xfrm>
            <a:off x="863974" y="8979885"/>
            <a:ext cx="51149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お問合せ先：</a:t>
            </a:r>
            <a:r>
              <a:rPr lang="en-US" altLang="ja-JP" sz="12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JA</a:t>
            </a:r>
            <a:r>
              <a:rPr lang="ja-JP" altLang="en-US" sz="12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バンク山梨食農法人営業部（農業金融センター）</a:t>
            </a:r>
            <a:endParaRPr lang="en-US" altLang="ja-JP" sz="1400" b="1" dirty="0" smtClean="0">
              <a:solidFill>
                <a:srgbClr val="F1E6D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en-US" altLang="ja-JP" sz="1600" b="1" dirty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en-US" altLang="ja-JP" sz="16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055-223-3526</a:t>
            </a:r>
          </a:p>
          <a:p>
            <a:pPr>
              <a:lnSpc>
                <a:spcPct val="150000"/>
              </a:lnSpc>
            </a:pPr>
            <a:r>
              <a:rPr kumimoji="1" lang="en-US" altLang="ja-JP" sz="1400" b="1" dirty="0" smtClean="0">
                <a:solidFill>
                  <a:srgbClr val="F1E6D7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http://www.jabank-yamanashi.or.jp/</a:t>
            </a:r>
            <a:endParaRPr kumimoji="1" lang="ja-JP" altLang="en-US" sz="1400" b="1" dirty="0">
              <a:solidFill>
                <a:srgbClr val="F1E6D7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33" y="9258133"/>
            <a:ext cx="631960" cy="674086"/>
          </a:xfrm>
          <a:prstGeom prst="rect">
            <a:avLst/>
          </a:prstGeom>
          <a:ln>
            <a:noFill/>
          </a:ln>
          <a:effectLst>
            <a:softEdge rad="31750"/>
          </a:effectLst>
          <a:extLst/>
        </p:spPr>
      </p:pic>
      <p:sp>
        <p:nvSpPr>
          <p:cNvPr id="31" name="AutoShape 42"/>
          <p:cNvSpPr>
            <a:spLocks noChangeArrowheads="1"/>
          </p:cNvSpPr>
          <p:nvPr/>
        </p:nvSpPr>
        <p:spPr bwMode="auto">
          <a:xfrm>
            <a:off x="4671967" y="9410121"/>
            <a:ext cx="1299819" cy="218306"/>
          </a:xfrm>
          <a:prstGeom prst="homePlate">
            <a:avLst>
              <a:gd name="adj" fmla="val 168750"/>
            </a:avLst>
          </a:prstGeom>
          <a:solidFill>
            <a:srgbClr val="A48B78"/>
          </a:solidFill>
          <a:ln w="9525">
            <a:solidFill>
              <a:srgbClr val="A48B78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WordArt 43"/>
          <p:cNvSpPr>
            <a:spLocks noChangeArrowheads="1" noChangeShapeType="1" noTextEdit="1"/>
          </p:cNvSpPr>
          <p:nvPr/>
        </p:nvSpPr>
        <p:spPr bwMode="auto">
          <a:xfrm>
            <a:off x="4717002" y="9468713"/>
            <a:ext cx="883193" cy="1011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buNone/>
            </a:pPr>
            <a:r>
              <a:rPr lang="ja-JP" altLang="en-US" sz="800" kern="10" spc="0" dirty="0">
                <a:ln w="9525">
                  <a:solidFill>
                    <a:srgbClr xmlns:mc="http://schemas.openxmlformats.org/markup-compatibility/2006" xmlns:a14="http://schemas.microsoft.com/office/drawing/2010/main" val="FFFFFF" mc:Ignorable="a14" a14:legacySpreadsheetColorIndex="9"/>
                  </a:solidFill>
                  <a:round/>
                  <a:headEnd/>
                  <a:tailEnd/>
                </a:ln>
                <a:solidFill>
                  <a:srgbClr xmlns:mc="http://schemas.openxmlformats.org/markup-compatibility/2006" xmlns:a14="http://schemas.microsoft.com/office/drawing/2010/main" val="FFFFFF" mc:Ignorable="a14" a14:legacySpreadsheetColorIndex="9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こちらからもアクセス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29132" y="2049047"/>
            <a:ext cx="432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実施期間：</a:t>
            </a:r>
            <a:r>
              <a:rPr lang="en-US" altLang="ja-JP" sz="28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2019.5.10(</a:t>
            </a:r>
            <a:r>
              <a:rPr lang="ja-JP" altLang="en-US" sz="28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金</a:t>
            </a:r>
            <a:r>
              <a:rPr lang="en-US" altLang="ja-JP" sz="28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r>
              <a:rPr lang="ja-JP" altLang="en-US" sz="28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～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9536" y="904738"/>
            <a:ext cx="547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2019</a:t>
            </a:r>
            <a:r>
              <a:rPr lang="ja-JP" altLang="en-US" sz="32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年度</a:t>
            </a:r>
            <a:r>
              <a:rPr lang="en-US" altLang="ja-JP" sz="32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JA</a:t>
            </a:r>
            <a:r>
              <a:rPr lang="ja-JP" altLang="en-US" sz="28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バンク</a:t>
            </a:r>
            <a:r>
              <a:rPr lang="ja-JP" altLang="en-US" sz="32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山梨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39443" y="1406260"/>
            <a:ext cx="447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spc="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食農教育出張授業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7" y="4435659"/>
            <a:ext cx="2782370" cy="185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18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056888" y="7514550"/>
            <a:ext cx="5646376" cy="1102400"/>
          </a:xfrm>
          <a:prstGeom prst="rect">
            <a:avLst/>
          </a:prstGeom>
          <a:solidFill>
            <a:srgbClr val="E8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056888" y="3683000"/>
            <a:ext cx="5646376" cy="3035300"/>
          </a:xfrm>
          <a:prstGeom prst="rect">
            <a:avLst/>
          </a:prstGeom>
          <a:solidFill>
            <a:srgbClr val="E8D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93395" y="6668659"/>
            <a:ext cx="3191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GRILL ASKUL</a:t>
            </a:r>
            <a:endParaRPr lang="ja-JP" altLang="en-US" sz="36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99696" y="7561140"/>
            <a:ext cx="4185761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　厳選されたエイジング・ビーフのグリルコース　</a:t>
            </a:r>
          </a:p>
          <a:p>
            <a:pPr>
              <a:lnSpc>
                <a:spcPct val="150000"/>
              </a:lnSpc>
            </a:pP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　本日入荷新鮮海鮮のグリルコース</a:t>
            </a:r>
          </a:p>
          <a:p>
            <a:pPr>
              <a:lnSpc>
                <a:spcPct val="150000"/>
              </a:lnSpc>
            </a:pPr>
            <a:r>
              <a:rPr lang="ja-JP" altLang="en-US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■　ラムと根菜のグリル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6730" y="8997276"/>
            <a:ext cx="26532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zh-TW" altLang="en-US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営業時間</a:t>
            </a:r>
            <a:r>
              <a:rPr lang="en-US" altLang="zh-TW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】9</a:t>
            </a:r>
            <a:r>
              <a:rPr lang="zh-TW" altLang="en-US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zh-TW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zh-TW" altLang="en-US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zh-TW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zh-TW" altLang="en-US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zh-TW" sz="14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endParaRPr lang="ja-JP" altLang="en-US" sz="1400" b="1" dirty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89171" y="8736755"/>
            <a:ext cx="270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12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http://www.askult.com/</a:t>
            </a:r>
            <a:endParaRPr lang="ja-JP" altLang="en-US" sz="1200" b="1" dirty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85266" y="9484527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ご予約はお電話で：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36075" y="9582401"/>
            <a:ext cx="2691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604C3F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03-1234-1111</a:t>
            </a:r>
            <a:endParaRPr lang="ja-JP" altLang="en-US" sz="3600" dirty="0">
              <a:solidFill>
                <a:srgbClr val="604C3F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6025" y="2217298"/>
            <a:ext cx="550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7A6A56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実施期間：</a:t>
            </a:r>
            <a:r>
              <a:rPr lang="en-US" altLang="ja-JP" sz="3600" dirty="0">
                <a:solidFill>
                  <a:srgbClr val="7A6A56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2019.5.10(</a:t>
            </a:r>
            <a:r>
              <a:rPr lang="ja-JP" altLang="en-US" sz="3600" dirty="0">
                <a:solidFill>
                  <a:srgbClr val="7A6A56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金</a:t>
            </a:r>
            <a:r>
              <a:rPr lang="en-US" altLang="ja-JP" sz="3600" dirty="0">
                <a:solidFill>
                  <a:srgbClr val="7A6A56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)</a:t>
            </a:r>
            <a:r>
              <a:rPr lang="ja-JP" altLang="en-US" sz="3600" dirty="0">
                <a:solidFill>
                  <a:srgbClr val="7A6A56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～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19792" y="713347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グリルアスクル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60639" y="9196323"/>
            <a:ext cx="14654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ラストオーダー</a:t>
            </a: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21:30)</a:t>
            </a:r>
            <a:endParaRPr lang="ja-JP" altLang="en-US" sz="900" b="1" dirty="0">
              <a:solidFill>
                <a:srgbClr val="604C3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2576" y="7561140"/>
            <a:ext cx="63350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¥3,500</a:t>
            </a:r>
          </a:p>
          <a:p>
            <a:pPr>
              <a:lnSpc>
                <a:spcPct val="150000"/>
              </a:lnSpc>
            </a:pPr>
            <a:r>
              <a:rPr lang="en-US" altLang="ja-JP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¥3,800</a:t>
            </a:r>
          </a:p>
          <a:p>
            <a:pPr>
              <a:lnSpc>
                <a:spcPct val="150000"/>
              </a:lnSpc>
            </a:pPr>
            <a:r>
              <a:rPr lang="en-US" altLang="ja-JP" sz="13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¥2,800</a:t>
            </a:r>
            <a:endParaRPr lang="ja-JP" altLang="en-US" sz="13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90494" y="6077709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厳選されたエイジング・ビーフの</a:t>
            </a:r>
          </a:p>
          <a:p>
            <a:r>
              <a:rPr lang="ja-JP" altLang="en-US" sz="12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グリル￥</a:t>
            </a:r>
            <a:r>
              <a:rPr lang="en-US" altLang="ja-JP" sz="12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2,000〜</a:t>
            </a:r>
            <a:endParaRPr lang="ja-JP" altLang="en-US" sz="12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52662" y="3918775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くらし・からだ・こころつなぐ</a:t>
            </a:r>
            <a:endParaRPr lang="en-US" altLang="ja-JP" sz="12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053664" y="3702050"/>
            <a:ext cx="2649600" cy="1987550"/>
          </a:xfrm>
          <a:prstGeom prst="rect">
            <a:avLst/>
          </a:prstGeom>
          <a:solidFill>
            <a:srgbClr val="C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77979" y="455732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写真が入ります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056888" y="4908550"/>
            <a:ext cx="2822400" cy="1809750"/>
          </a:xfrm>
          <a:prstGeom prst="rect">
            <a:avLst/>
          </a:prstGeom>
          <a:solidFill>
            <a:srgbClr val="C9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3953" y="5681278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写真が入ります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52053" y="2868456"/>
            <a:ext cx="5474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“食”と“農”を通じて目に見えない大切なことを</a:t>
            </a:r>
            <a:endParaRPr lang="en-US" altLang="ja-JP" sz="2000" dirty="0">
              <a:solidFill>
                <a:srgbClr val="231815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rgbClr val="231815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郷土の子ども達伝えたい、残したい・・・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35" y="3677841"/>
            <a:ext cx="3067974" cy="20453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89" y="4735290"/>
            <a:ext cx="3069828" cy="2046552"/>
          </a:xfrm>
          <a:prstGeom prst="rect">
            <a:avLst/>
          </a:prstGeom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14211"/>
              </p:ext>
            </p:extLst>
          </p:nvPr>
        </p:nvGraphicFramePr>
        <p:xfrm>
          <a:off x="249414" y="1767576"/>
          <a:ext cx="7259747" cy="8488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900"/>
                <a:gridCol w="984739"/>
                <a:gridCol w="689317"/>
                <a:gridCol w="1617784"/>
                <a:gridCol w="970671"/>
                <a:gridCol w="548640"/>
                <a:gridCol w="492369"/>
                <a:gridCol w="801859"/>
                <a:gridCol w="928468"/>
              </a:tblGrid>
              <a:tr h="447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No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タイトル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実施形態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授業内容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所要時間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</a:rPr>
                        <a:t>参加</a:t>
                      </a:r>
                      <a:endParaRPr lang="en-US" altLang="ja-JP" sz="9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 smtClean="0">
                          <a:effectLst/>
                        </a:rPr>
                        <a:t>対象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（目安）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派遣講師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材料等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備考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7A6A56"/>
                    </a:solidFill>
                  </a:tcPr>
                </a:tc>
              </a:tr>
              <a:tr h="11238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①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「県産米の飯炊き」体験（★）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座学・実習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※参加対象が</a:t>
                      </a:r>
                      <a:r>
                        <a:rPr lang="en-US" sz="900" kern="100" dirty="0">
                          <a:effectLst/>
                        </a:rPr>
                        <a:t>3</a:t>
                      </a:r>
                      <a:r>
                        <a:rPr lang="ja-JP" sz="900" kern="100" dirty="0">
                          <a:effectLst/>
                        </a:rPr>
                        <a:t>歳以上の子どもと保護者の場合、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実習のみでも可。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・「飯炊き」体験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・鍋で白米を炊きます。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・災害時にも役立ちます。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実習：</a:t>
                      </a:r>
                      <a:r>
                        <a:rPr lang="en-US" sz="900" kern="100" dirty="0">
                          <a:effectLst/>
                        </a:rPr>
                        <a:t>45</a:t>
                      </a:r>
                      <a:r>
                        <a:rPr lang="ja-JP" sz="900" kern="100" dirty="0">
                          <a:effectLst/>
                        </a:rPr>
                        <a:t>分程度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座学：炊いている</a:t>
                      </a:r>
                      <a:endParaRPr lang="ja-JP" sz="1000" kern="100" dirty="0">
                        <a:effectLst/>
                      </a:endParaRPr>
                    </a:p>
                    <a:p>
                      <a:pPr indent="3429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時間帯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高学年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Office OKUAKI</a:t>
                      </a:r>
                      <a:r>
                        <a:rPr lang="ja-JP" sz="900" kern="100" dirty="0">
                          <a:effectLst/>
                        </a:rPr>
                        <a:t>代表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料理家：奥秋曜子 氏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県産米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※ＩＨまたはカセットコンロが必要。</a:t>
                      </a:r>
                      <a:endParaRPr lang="ja-JP" sz="1000" kern="100">
                        <a:effectLst/>
                      </a:endParaRPr>
                    </a:p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※家庭科との連携も可能。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11884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②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「県産果実・牛乳フルーチェ」</a:t>
                      </a:r>
                      <a:endParaRPr lang="ja-JP" sz="1000" kern="100" dirty="0">
                        <a:effectLst/>
                      </a:endParaRPr>
                    </a:p>
                    <a:p>
                      <a:pPr indent="1143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風デザート作り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・「フルーチェ」風デザートを作ります。</a:t>
                      </a:r>
                      <a:endParaRPr lang="ja-JP" sz="1000" kern="100" dirty="0">
                        <a:effectLst/>
                      </a:endParaRPr>
                    </a:p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・果実のペクチン（タンパク質）と、牛乳のカルシウムの反応でフルフルのデザートが作れることを学びます。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座学：</a:t>
                      </a:r>
                      <a:r>
                        <a:rPr lang="en-US" sz="900" kern="100" dirty="0">
                          <a:effectLst/>
                        </a:rPr>
                        <a:t>15</a:t>
                      </a:r>
                      <a:r>
                        <a:rPr lang="ja-JP" sz="900" kern="100" dirty="0">
                          <a:effectLst/>
                        </a:rPr>
                        <a:t>分程度</a:t>
                      </a:r>
                      <a:endParaRPr lang="ja-JP" sz="10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実習：</a:t>
                      </a:r>
                      <a:r>
                        <a:rPr lang="en-US" sz="900" kern="100" dirty="0">
                          <a:effectLst/>
                        </a:rPr>
                        <a:t>15</a:t>
                      </a:r>
                      <a:r>
                        <a:rPr lang="ja-JP" sz="900" kern="100" dirty="0">
                          <a:effectLst/>
                        </a:rPr>
                        <a:t>分程度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高学年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季節の県産果実、県産牛乳、ペクチン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8294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③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「県産野菜を使ったカレー」作り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・野菜の水分だけで栄養が凝縮されたカレーを作ります。※①飯炊き体験との組合せも可能です。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座学：</a:t>
                      </a: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実習：</a:t>
                      </a: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高学年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県産の夏野菜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県産食肉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93288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④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「県産食材ほうとう」作り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・郷土料理の「ほうとう」を麺から手作り、山梨の食文化を学びます。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・だし、麺、具材についても学びます。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座学：</a:t>
                      </a: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実習：</a:t>
                      </a:r>
                      <a:r>
                        <a:rPr lang="en-US" sz="900" kern="100">
                          <a:effectLst/>
                        </a:rPr>
                        <a:t>2</a:t>
                      </a:r>
                      <a:r>
                        <a:rPr lang="ja-JP" sz="900" kern="100">
                          <a:effectLst/>
                        </a:rPr>
                        <a:t>時間程度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低・中・高学年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小麦粉、県産野菜、煮干し、味噌など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※敬老の日や母の日といった歳時との連動可能。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141817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⑤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「県産はちみつグミ」作り（★）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・「ゲル化剤」の研究。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・「寒天」と「ゼラチン」の違いを学びます。</a:t>
                      </a:r>
                      <a:endParaRPr lang="ja-JP" sz="1000" kern="100">
                        <a:effectLst/>
                      </a:endParaRPr>
                    </a:p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・夏休みの自由研究などのきっかけ作りになります。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・歯磨きの大切さも学べます。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座学：</a:t>
                      </a:r>
                      <a:r>
                        <a:rPr lang="en-US" sz="900" kern="100">
                          <a:effectLst/>
                        </a:rPr>
                        <a:t>30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実習：</a:t>
                      </a:r>
                      <a:r>
                        <a:rPr lang="en-US" sz="900" kern="100">
                          <a:effectLst/>
                        </a:rPr>
                        <a:t>15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低学年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県産はちみつ、レモン、ゼラチン、水あめなど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※電子レンジまたはＩＨ使用。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82943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⑥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「富士山麓の牛乳と卵のプリン」作り（★）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実習のみ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・こどもが好きなおやつの定番のプリンを作ります。※季節により県産カボチャプリン等アレンジも可能です。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実習：</a:t>
                      </a:r>
                      <a:r>
                        <a:rPr lang="en-US" sz="900" kern="100">
                          <a:effectLst/>
                        </a:rPr>
                        <a:t>20</a:t>
                      </a:r>
                      <a:r>
                        <a:rPr lang="ja-JP" sz="900" kern="100">
                          <a:effectLst/>
                        </a:rPr>
                        <a:t>分程度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※試食用を用意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3</a:t>
                      </a:r>
                      <a:r>
                        <a:rPr lang="ja-JP" sz="900" kern="100">
                          <a:effectLst/>
                        </a:rPr>
                        <a:t>歳以上の</a:t>
                      </a:r>
                      <a:endParaRPr lang="ja-JP" sz="1000" kern="10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子どもと保護者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県産牛乳、県産卵、砂糖、生クリームなど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※ＩＨ使用。</a:t>
                      </a:r>
                      <a:endParaRPr lang="ja-JP" sz="1000" kern="100">
                        <a:effectLst/>
                      </a:endParaRPr>
                    </a:p>
                    <a:p>
                      <a:pPr marL="127000" indent="-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 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  <a:tr h="171254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⑦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A48B7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「旬の県産食材 早寝早起き朝ご飯」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座学のみ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・栄養価が高い旬の県産食材を通して「早寝早起き朝ご飯」の大切さを学びます。</a:t>
                      </a:r>
                      <a:endParaRPr lang="ja-JP" sz="1000" kern="100">
                        <a:effectLst/>
                      </a:endParaRPr>
                    </a:p>
                    <a:p>
                      <a:pPr marL="106045" indent="-106045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・また規則正しい生活が、健康と高い学力をつくることを、子育ての経験を踏まえて講演します。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45</a:t>
                      </a:r>
                      <a:r>
                        <a:rPr lang="ja-JP" sz="900" kern="100">
                          <a:effectLst/>
                        </a:rPr>
                        <a:t>分～</a:t>
                      </a:r>
                      <a:r>
                        <a:rPr lang="en-US" sz="900" kern="100">
                          <a:effectLst/>
                        </a:rPr>
                        <a:t>1</a:t>
                      </a:r>
                      <a:r>
                        <a:rPr lang="ja-JP" sz="900" kern="100">
                          <a:effectLst/>
                        </a:rPr>
                        <a:t>時間程度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保護者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>
                          <a:effectLst/>
                        </a:rPr>
                        <a:t>－</a:t>
                      </a:r>
                      <a:endParaRPr lang="ja-JP" sz="1000" kern="10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  <a:tc>
                  <a:txBody>
                    <a:bodyPr/>
                    <a:lstStyle/>
                    <a:p>
                      <a:pPr marL="127000" indent="-12700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</a:rPr>
                        <a:t>※ＰＴＡの保護者向け講演会としても活用可能。</a:t>
                      </a:r>
                      <a:endParaRPr lang="ja-JP" sz="1000" kern="100" dirty="0">
                        <a:effectLst/>
                        <a:latin typeface="游明朝"/>
                        <a:ea typeface="游明朝"/>
                        <a:cs typeface="Times New Roman" panose="02020603050405020304" pitchFamily="18" charset="0"/>
                      </a:endParaRPr>
                    </a:p>
                  </a:txBody>
                  <a:tcPr marL="46145" marR="46145" marT="0" marB="0" anchor="ctr">
                    <a:solidFill>
                      <a:srgbClr val="E8D6BB"/>
                    </a:solidFill>
                  </a:tcPr>
                </a:tc>
              </a:tr>
            </a:tbl>
          </a:graphicData>
        </a:graphic>
      </p:graphicFrame>
      <p:sp>
        <p:nvSpPr>
          <p:cNvPr id="28" name="正方形/長方形 27"/>
          <p:cNvSpPr/>
          <p:nvPr/>
        </p:nvSpPr>
        <p:spPr>
          <a:xfrm>
            <a:off x="450287" y="827012"/>
            <a:ext cx="6974663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100" dirty="0">
                <a:solidFill>
                  <a:srgbClr val="A48B7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本プログラムは、第</a:t>
            </a:r>
            <a:r>
              <a:rPr lang="en-US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回キッズデザイン賞を受賞した「食の知恵袋」（料理家：奥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秋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曜子氏）に、全国に誇れる県産食材を絡めた「食農教育実践プログラム」で、</a:t>
            </a:r>
            <a:r>
              <a:rPr lang="ja-JP" altLang="ja-JP" sz="1100" dirty="0" smtClean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県内</a:t>
            </a:r>
            <a:r>
              <a:rPr lang="ja-JP" altLang="en-US" sz="1100" dirty="0" smtClean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ja-JP" sz="1100" dirty="0" smtClean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小学校や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こども</a:t>
            </a:r>
            <a:r>
              <a:rPr lang="ja-JP" altLang="ja-JP" sz="1100" dirty="0" smtClean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クラブ等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児童（</a:t>
            </a:r>
            <a:r>
              <a:rPr lang="en-US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年生</a:t>
            </a:r>
            <a:r>
              <a:rPr lang="ja-JP" altLang="en-US" sz="1100" dirty="0" smtClean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）就学前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園児（</a:t>
            </a:r>
            <a:r>
              <a:rPr lang="en-US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歳以上）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とその保護者を対象に、食への関心・興味を高揚し，食の大切さ，食を支える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農業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の役割，自らのくらしと社会の営みと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関わり，地域の食文化，命と健康の尊さなどに対する興味や理解を多面的に広げ，深めること等を狙いとして</a:t>
            </a:r>
            <a:r>
              <a:rPr lang="ja-JP" altLang="en-US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</a:t>
            </a:r>
            <a:r>
              <a:rPr lang="ja-JP" altLang="ja-JP" sz="1100" dirty="0">
                <a:solidFill>
                  <a:srgbClr val="7A6A5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ます。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9831" y="10180812"/>
            <a:ext cx="74190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900" b="1" dirty="0" err="1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つの</a:t>
            </a: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プログラムを組み合わせることや、保護者への講演と子どもの実習を組合せることなど、ご要望に応じて実習内容をアレンジ可能！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79831" y="10315473"/>
            <a:ext cx="36070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900" b="1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★</a:t>
            </a: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プログラムは就学前の子ども</a:t>
            </a: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</a:t>
            </a: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歳以上</a:t>
            </a:r>
            <a:r>
              <a:rPr lang="en-US" altLang="ja-JP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900" b="1" dirty="0">
                <a:solidFill>
                  <a:srgbClr val="604C3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と保護者も対象！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08618" y="257894"/>
            <a:ext cx="6858000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en-US" altLang="ja-JP" sz="1800" b="1" kern="0" spc="315" dirty="0" smtClean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</a:t>
            </a:r>
            <a:r>
              <a:rPr lang="en-US" altLang="ja-JP" sz="1800" b="1" kern="0" spc="315" dirty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800" b="1" kern="0" spc="315" dirty="0" smtClean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ja-JP" sz="1800" b="1" kern="0" spc="315" dirty="0" smtClean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ＪＡバンク</a:t>
            </a:r>
            <a:r>
              <a:rPr lang="ja-JP" altLang="en-US" sz="1800" b="1" kern="0" spc="315" dirty="0" smtClean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山梨</a:t>
            </a:r>
            <a:r>
              <a:rPr lang="ja-JP" altLang="ja-JP" sz="1800" b="1" kern="0" spc="315" dirty="0" smtClean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食農</a:t>
            </a:r>
            <a:r>
              <a:rPr lang="ja-JP" altLang="ja-JP" sz="1800" b="1" kern="0" spc="315" dirty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教育出張授業</a:t>
            </a:r>
            <a:endParaRPr lang="ja-JP" altLang="ja-JP" sz="1800" kern="100" dirty="0">
              <a:solidFill>
                <a:srgbClr val="595757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ja-JP" altLang="ja-JP" sz="1800" b="1" kern="0" spc="315" dirty="0">
                <a:solidFill>
                  <a:srgbClr val="595757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～「食農教育実践プログラム」～</a:t>
            </a:r>
            <a:endParaRPr lang="ja-JP" altLang="ja-JP" sz="1800" kern="100" dirty="0">
              <a:solidFill>
                <a:srgbClr val="595757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881655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836</Words>
  <Application>Microsoft Office PowerPoint</Application>
  <PresentationFormat>ユーザー設定</PresentationFormat>
  <Paragraphs>152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HG丸ｺﾞｼｯｸM-PRO</vt:lpstr>
      <vt:lpstr>Meiryo UI</vt:lpstr>
      <vt:lpstr>ＭＳ Ｐゴシック</vt:lpstr>
      <vt:lpstr>メイリオ</vt:lpstr>
      <vt:lpstr>游明朝</vt:lpstr>
      <vt:lpstr>游明朝 Demibold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川崎 恵理子</cp:lastModifiedBy>
  <cp:revision>182</cp:revision>
  <cp:lastPrinted>2019-05-07T04:42:21Z</cp:lastPrinted>
  <dcterms:created xsi:type="dcterms:W3CDTF">2013-08-07T01:16:52Z</dcterms:created>
  <dcterms:modified xsi:type="dcterms:W3CDTF">2019-05-07T04:43:16Z</dcterms:modified>
</cp:coreProperties>
</file>