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257" r:id="rId3"/>
    <p:sldId id="285" r:id="rId4"/>
    <p:sldId id="258" r:id="rId5"/>
    <p:sldId id="259" r:id="rId6"/>
    <p:sldId id="260" r:id="rId7"/>
    <p:sldId id="286" r:id="rId8"/>
    <p:sldId id="287" r:id="rId9"/>
    <p:sldId id="261" r:id="rId10"/>
    <p:sldId id="263" r:id="rId11"/>
    <p:sldId id="262" r:id="rId12"/>
    <p:sldId id="264" r:id="rId13"/>
    <p:sldId id="265" r:id="rId14"/>
    <p:sldId id="266" r:id="rId15"/>
    <p:sldId id="267" r:id="rId16"/>
    <p:sldId id="268" r:id="rId17"/>
    <p:sldId id="270" r:id="rId18"/>
    <p:sldId id="269" r:id="rId19"/>
    <p:sldId id="271" r:id="rId20"/>
    <p:sldId id="272" r:id="rId21"/>
    <p:sldId id="273" r:id="rId22"/>
    <p:sldId id="274" r:id="rId23"/>
    <p:sldId id="275" r:id="rId24"/>
    <p:sldId id="276" r:id="rId25"/>
    <p:sldId id="277" r:id="rId26"/>
    <p:sldId id="288" r:id="rId27"/>
    <p:sldId id="278" r:id="rId28"/>
    <p:sldId id="279" r:id="rId29"/>
    <p:sldId id="280" r:id="rId30"/>
    <p:sldId id="289" r:id="rId31"/>
    <p:sldId id="304" r:id="rId32"/>
    <p:sldId id="281" r:id="rId33"/>
    <p:sldId id="282" r:id="rId34"/>
    <p:sldId id="283" r:id="rId35"/>
    <p:sldId id="293" r:id="rId36"/>
    <p:sldId id="290" r:id="rId37"/>
    <p:sldId id="305" r:id="rId38"/>
    <p:sldId id="284" r:id="rId39"/>
    <p:sldId id="291" r:id="rId40"/>
    <p:sldId id="292" r:id="rId41"/>
    <p:sldId id="294" r:id="rId42"/>
    <p:sldId id="295" r:id="rId43"/>
    <p:sldId id="306" r:id="rId44"/>
    <p:sldId id="296" r:id="rId45"/>
    <p:sldId id="297" r:id="rId46"/>
    <p:sldId id="300" r:id="rId47"/>
    <p:sldId id="298" r:id="rId48"/>
    <p:sldId id="299" r:id="rId49"/>
    <p:sldId id="301" r:id="rId50"/>
    <p:sldId id="302" r:id="rId51"/>
    <p:sldId id="314" r:id="rId52"/>
    <p:sldId id="316" r:id="rId53"/>
    <p:sldId id="315" r:id="rId54"/>
    <p:sldId id="317" r:id="rId55"/>
    <p:sldId id="318" r:id="rId56"/>
    <p:sldId id="311" r:id="rId57"/>
    <p:sldId id="319" r:id="rId58"/>
    <p:sldId id="312" r:id="rId59"/>
    <p:sldId id="313" r:id="rId60"/>
    <p:sldId id="321" r:id="rId61"/>
    <p:sldId id="322" r:id="rId62"/>
    <p:sldId id="323" r:id="rId63"/>
    <p:sldId id="320" r:id="rId64"/>
    <p:sldId id="303" r:id="rId65"/>
    <p:sldId id="327" r:id="rId66"/>
    <p:sldId id="307" r:id="rId67"/>
    <p:sldId id="308" r:id="rId68"/>
    <p:sldId id="309" r:id="rId69"/>
    <p:sldId id="328" r:id="rId70"/>
    <p:sldId id="310" r:id="rId71"/>
    <p:sldId id="324" r:id="rId72"/>
    <p:sldId id="329" r:id="rId73"/>
    <p:sldId id="330" r:id="rId7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595" autoAdjust="0"/>
  </p:normalViewPr>
  <p:slideViewPr>
    <p:cSldViewPr>
      <p:cViewPr>
        <p:scale>
          <a:sx n="70" d="100"/>
          <a:sy n="70" d="100"/>
        </p:scale>
        <p:origin x="-1392" y="-60"/>
      </p:cViewPr>
      <p:guideLst>
        <p:guide orient="horz" pos="2160"/>
        <p:guide pos="2880"/>
      </p:guideLst>
    </p:cSldViewPr>
  </p:slideViewPr>
  <p:outlineViewPr>
    <p:cViewPr>
      <p:scale>
        <a:sx n="33" d="100"/>
        <a:sy n="33" d="100"/>
      </p:scale>
      <p:origin x="0" y="370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0CC877B-AFB3-4354-A826-BEE41D53F9F2}" type="datetimeFigureOut">
              <a:rPr kumimoji="1" lang="ja-JP" altLang="en-US" smtClean="0"/>
              <a:t>2016/11/4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C79A04F-7671-413B-BC21-866E7CD6B97A}" type="slidenum">
              <a:rPr kumimoji="1" lang="ja-JP" altLang="en-US" smtClean="0"/>
              <a:t>‹#›</a:t>
            </a:fld>
            <a:endParaRPr kumimoji="1" lang="ja-JP" altLang="en-US"/>
          </a:p>
        </p:txBody>
      </p:sp>
    </p:spTree>
    <p:extLst>
      <p:ext uri="{BB962C8B-B14F-4D97-AF65-F5344CB8AC3E}">
        <p14:creationId xmlns:p14="http://schemas.microsoft.com/office/powerpoint/2010/main" val="3439028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79A04F-7671-413B-BC21-866E7CD6B97A}" type="slidenum">
              <a:rPr kumimoji="1" lang="ja-JP" altLang="en-US" smtClean="0"/>
              <a:t>39</a:t>
            </a:fld>
            <a:endParaRPr kumimoji="1" lang="ja-JP" altLang="en-US"/>
          </a:p>
        </p:txBody>
      </p:sp>
    </p:spTree>
    <p:extLst>
      <p:ext uri="{BB962C8B-B14F-4D97-AF65-F5344CB8AC3E}">
        <p14:creationId xmlns:p14="http://schemas.microsoft.com/office/powerpoint/2010/main" val="40313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79A04F-7671-413B-BC21-866E7CD6B97A}" type="slidenum">
              <a:rPr kumimoji="1" lang="ja-JP" altLang="en-US" smtClean="0"/>
              <a:t>66</a:t>
            </a:fld>
            <a:endParaRPr kumimoji="1" lang="ja-JP" altLang="en-US"/>
          </a:p>
        </p:txBody>
      </p:sp>
    </p:spTree>
    <p:extLst>
      <p:ext uri="{BB962C8B-B14F-4D97-AF65-F5344CB8AC3E}">
        <p14:creationId xmlns:p14="http://schemas.microsoft.com/office/powerpoint/2010/main" val="259999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2016/11/4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若者の消費者被害</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solidFill>
                  <a:schemeClr val="tx1"/>
                </a:solidFill>
              </a:rPr>
              <a:t>～トラブルに遭わないために～</a:t>
            </a:r>
            <a:endParaRPr kumimoji="1" lang="ja-JP" altLang="en-US" dirty="0">
              <a:solidFill>
                <a:schemeClr val="tx1"/>
              </a:solidFill>
            </a:endParaRPr>
          </a:p>
        </p:txBody>
      </p:sp>
    </p:spTree>
    <p:extLst>
      <p:ext uri="{BB962C8B-B14F-4D97-AF65-F5344CB8AC3E}">
        <p14:creationId xmlns:p14="http://schemas.microsoft.com/office/powerpoint/2010/main" val="195690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Q</a:t>
            </a:r>
            <a:r>
              <a:rPr lang="ja-JP" altLang="en-US" dirty="0" smtClean="0"/>
              <a:t>　最初の事例で</a:t>
            </a:r>
            <a:r>
              <a:rPr lang="en-US" altLang="ja-JP" dirty="0" smtClean="0"/>
              <a:t>A</a:t>
            </a:r>
            <a:r>
              <a:rPr lang="ja-JP" altLang="en-US" dirty="0" smtClean="0"/>
              <a:t>君に売買契約が成立するの</a:t>
            </a:r>
            <a:endParaRPr lang="en-US" altLang="ja-JP" dirty="0" smtClean="0"/>
          </a:p>
          <a:p>
            <a:pPr marL="0" indent="0">
              <a:buNone/>
            </a:pPr>
            <a:r>
              <a:rPr lang="ja-JP" altLang="en-US" dirty="0" smtClean="0"/>
              <a:t>　　はどの行為か？</a:t>
            </a:r>
            <a:endParaRPr lang="en-US" altLang="ja-JP" dirty="0" smtClean="0"/>
          </a:p>
          <a:p>
            <a:pPr marL="0" indent="0">
              <a:buNone/>
            </a:pPr>
            <a:endParaRPr kumimoji="1" lang="en-US" altLang="ja-JP" dirty="0"/>
          </a:p>
        </p:txBody>
      </p:sp>
    </p:spTree>
    <p:extLst>
      <p:ext uri="{BB962C8B-B14F-4D97-AF65-F5344CB8AC3E}">
        <p14:creationId xmlns:p14="http://schemas.microsoft.com/office/powerpoint/2010/main" val="1575018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Q</a:t>
            </a:r>
            <a:r>
              <a:rPr lang="ja-JP" altLang="en-US" dirty="0" smtClean="0"/>
              <a:t>　最初の事例で</a:t>
            </a:r>
            <a:r>
              <a:rPr lang="en-US" altLang="ja-JP" dirty="0" smtClean="0"/>
              <a:t>A</a:t>
            </a:r>
            <a:r>
              <a:rPr lang="ja-JP" altLang="en-US" dirty="0" smtClean="0"/>
              <a:t>君に売買契約が成立するの</a:t>
            </a:r>
            <a:endParaRPr lang="en-US" altLang="ja-JP" dirty="0" smtClean="0"/>
          </a:p>
          <a:p>
            <a:pPr marL="0" indent="0">
              <a:buNone/>
            </a:pPr>
            <a:r>
              <a:rPr lang="ja-JP" altLang="en-US" dirty="0" smtClean="0"/>
              <a:t>　　はどの行為か？</a:t>
            </a:r>
            <a:endParaRPr lang="en-US" altLang="ja-JP" dirty="0" smtClean="0"/>
          </a:p>
          <a:p>
            <a:endParaRPr kumimoji="1" lang="en-US" altLang="ja-JP" dirty="0"/>
          </a:p>
          <a:p>
            <a:pPr marL="0" indent="0">
              <a:buNone/>
            </a:pPr>
            <a:r>
              <a:rPr lang="en-US" altLang="ja-JP" dirty="0" smtClean="0"/>
              <a:t>A</a:t>
            </a:r>
            <a:r>
              <a:rPr lang="ja-JP" altLang="en-US" dirty="0" smtClean="0"/>
              <a:t>　</a:t>
            </a:r>
            <a:r>
              <a:rPr lang="en-US" altLang="ja-JP" dirty="0" smtClean="0"/>
              <a:t>A</a:t>
            </a:r>
            <a:r>
              <a:rPr lang="ja-JP" altLang="en-US" dirty="0" smtClean="0"/>
              <a:t>君がスーパーで買い物をする行為</a:t>
            </a:r>
            <a:endParaRPr lang="en-US" altLang="ja-JP" dirty="0" smtClean="0"/>
          </a:p>
          <a:p>
            <a:pPr marL="0" indent="0">
              <a:buNone/>
            </a:pPr>
            <a:r>
              <a:rPr kumimoji="1" lang="ja-JP" altLang="en-US" dirty="0" smtClean="0"/>
              <a:t>　　　　　　　</a:t>
            </a:r>
            <a:r>
              <a:rPr kumimoji="1" lang="ja-JP" altLang="en-US" sz="2400" b="1" dirty="0" smtClean="0"/>
              <a:t>　</a:t>
            </a:r>
            <a:r>
              <a:rPr kumimoji="1" lang="ja-JP" altLang="en-US" sz="2800" b="1" dirty="0" smtClean="0"/>
              <a:t>お金を支払う</a:t>
            </a:r>
            <a:endParaRPr kumimoji="1" lang="en-US" altLang="ja-JP" sz="2800" b="1" dirty="0"/>
          </a:p>
          <a:p>
            <a:pPr marL="0" indent="0">
              <a:buNone/>
            </a:pPr>
            <a:r>
              <a:rPr lang="ja-JP" altLang="en-US" dirty="0" smtClean="0"/>
              <a:t>　　　</a:t>
            </a:r>
            <a:r>
              <a:rPr lang="en-US" altLang="ja-JP" dirty="0" smtClean="0"/>
              <a:t>A</a:t>
            </a:r>
            <a:r>
              <a:rPr lang="ja-JP" altLang="en-US" dirty="0" smtClean="0"/>
              <a:t>君　　　　　　　　　　　　　　　 スーパー</a:t>
            </a:r>
            <a:endParaRPr lang="en-US" altLang="ja-JP" dirty="0" smtClean="0"/>
          </a:p>
          <a:p>
            <a:pPr marL="0" indent="0">
              <a:buNone/>
            </a:pPr>
            <a:r>
              <a:rPr lang="ja-JP" altLang="en-US" dirty="0"/>
              <a:t>　</a:t>
            </a:r>
            <a:r>
              <a:rPr lang="ja-JP" altLang="en-US" dirty="0" smtClean="0"/>
              <a:t>　　　　　　　　　　　　</a:t>
            </a:r>
            <a:r>
              <a:rPr lang="ja-JP" altLang="en-US" sz="2800" b="1" dirty="0" smtClean="0"/>
              <a:t>商品を渡す</a:t>
            </a:r>
            <a:endParaRPr lang="en-US" altLang="ja-JP" sz="2800" b="1" dirty="0" smtClean="0"/>
          </a:p>
        </p:txBody>
      </p:sp>
      <p:cxnSp>
        <p:nvCxnSpPr>
          <p:cNvPr id="6" name="直線矢印コネクタ 5"/>
          <p:cNvCxnSpPr/>
          <p:nvPr/>
        </p:nvCxnSpPr>
        <p:spPr>
          <a:xfrm>
            <a:off x="2555776" y="4653136"/>
            <a:ext cx="316835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直線矢印コネクタ 7"/>
          <p:cNvCxnSpPr/>
          <p:nvPr/>
        </p:nvCxnSpPr>
        <p:spPr>
          <a:xfrm flipH="1">
            <a:off x="2555776" y="5085184"/>
            <a:ext cx="316835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58777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sz="4000" dirty="0" smtClean="0"/>
              <a:t>２　契約はいつ成立するか？</a:t>
            </a:r>
            <a:endParaRPr kumimoji="1" lang="en-US" altLang="ja-JP" sz="4000" dirty="0" smtClean="0"/>
          </a:p>
          <a:p>
            <a:pPr marL="0" indent="0">
              <a:buNone/>
            </a:pPr>
            <a:endParaRPr lang="en-US" altLang="ja-JP" sz="4000" dirty="0" smtClean="0"/>
          </a:p>
          <a:p>
            <a:pPr marL="0" indent="0">
              <a:buNone/>
            </a:pPr>
            <a:r>
              <a:rPr lang="ja-JP" altLang="en-US" sz="4000" dirty="0" smtClean="0"/>
              <a:t>契約はお互いの意思が合致する必要</a:t>
            </a:r>
            <a:endParaRPr lang="en-US" altLang="ja-JP" sz="4000" dirty="0" smtClean="0"/>
          </a:p>
          <a:p>
            <a:pPr marL="0" indent="0" algn="ctr">
              <a:buNone/>
            </a:pPr>
            <a:r>
              <a:rPr lang="ja-JP" altLang="en-US" sz="4000" dirty="0" smtClean="0"/>
              <a:t>↓</a:t>
            </a:r>
            <a:endParaRPr lang="en-US" altLang="ja-JP" sz="4000" dirty="0" smtClean="0"/>
          </a:p>
          <a:p>
            <a:pPr marL="0" indent="0">
              <a:buNone/>
            </a:pPr>
            <a:r>
              <a:rPr lang="ja-JP" altLang="en-US" sz="4000" dirty="0" smtClean="0"/>
              <a:t>お互いの意思表示が相手方に届いたときに契約が成立するのが原則</a:t>
            </a:r>
            <a:endParaRPr lang="en-US" altLang="ja-JP" sz="4000" dirty="0"/>
          </a:p>
        </p:txBody>
      </p:sp>
    </p:spTree>
    <p:extLst>
      <p:ext uri="{BB962C8B-B14F-4D97-AF65-F5344CB8AC3E}">
        <p14:creationId xmlns:p14="http://schemas.microsoft.com/office/powerpoint/2010/main" val="426328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Q</a:t>
            </a:r>
            <a:r>
              <a:rPr kumimoji="1" lang="ja-JP" altLang="en-US" dirty="0" smtClean="0"/>
              <a:t>　</a:t>
            </a:r>
            <a:r>
              <a:rPr lang="ja-JP" altLang="en-US" dirty="0"/>
              <a:t>最初</a:t>
            </a:r>
            <a:r>
              <a:rPr lang="ja-JP" altLang="en-US" dirty="0" smtClean="0"/>
              <a:t>の事例で</a:t>
            </a:r>
            <a:r>
              <a:rPr lang="en-US" altLang="ja-JP" dirty="0" smtClean="0"/>
              <a:t>A</a:t>
            </a:r>
            <a:r>
              <a:rPr lang="ja-JP" altLang="en-US" dirty="0" smtClean="0"/>
              <a:t>君には売買契約のほかにどんな契約が成立していると考えられるか？</a:t>
            </a:r>
            <a:endParaRPr lang="en-US" altLang="ja-JP" dirty="0" smtClean="0"/>
          </a:p>
          <a:p>
            <a:pPr marL="0" indent="0">
              <a:buNone/>
            </a:pPr>
            <a:endParaRPr kumimoji="1" lang="en-US" altLang="ja-JP" dirty="0"/>
          </a:p>
          <a:p>
            <a:pPr marL="0" indent="0">
              <a:buNone/>
            </a:pPr>
            <a:r>
              <a:rPr lang="en-US" altLang="ja-JP" dirty="0" smtClean="0"/>
              <a:t>A</a:t>
            </a:r>
            <a:r>
              <a:rPr lang="ja-JP" altLang="en-US" dirty="0" smtClean="0"/>
              <a:t>　アパートで一人暮らしをしている</a:t>
            </a:r>
            <a:endParaRPr lang="en-US" altLang="ja-JP" dirty="0" smtClean="0"/>
          </a:p>
          <a:p>
            <a:pPr marL="0" indent="0">
              <a:buNone/>
            </a:pPr>
            <a:r>
              <a:rPr kumimoji="1" lang="ja-JP" altLang="en-US" dirty="0"/>
              <a:t>　</a:t>
            </a:r>
            <a:r>
              <a:rPr kumimoji="1" lang="ja-JP" altLang="en-US" dirty="0" smtClean="0"/>
              <a:t>　　→　賃貸借契約</a:t>
            </a:r>
            <a:endParaRPr lang="en-US" altLang="ja-JP" dirty="0"/>
          </a:p>
          <a:p>
            <a:pPr marL="0" indent="0">
              <a:buNone/>
            </a:pPr>
            <a:r>
              <a:rPr kumimoji="1" lang="ja-JP" altLang="en-US" dirty="0" smtClean="0"/>
              <a:t>　　アルバイトをしている</a:t>
            </a:r>
            <a:endParaRPr kumimoji="1" lang="en-US" altLang="ja-JP" dirty="0" smtClean="0"/>
          </a:p>
          <a:p>
            <a:pPr marL="0" indent="0">
              <a:buNone/>
            </a:pPr>
            <a:r>
              <a:rPr lang="ja-JP" altLang="en-US" dirty="0"/>
              <a:t>　</a:t>
            </a:r>
            <a:r>
              <a:rPr lang="ja-JP" altLang="en-US" dirty="0" smtClean="0"/>
              <a:t>　　→　雇用契約</a:t>
            </a:r>
            <a:endParaRPr kumimoji="1" lang="ja-JP" altLang="en-US" dirty="0"/>
          </a:p>
        </p:txBody>
      </p:sp>
    </p:spTree>
    <p:extLst>
      <p:ext uri="{BB962C8B-B14F-4D97-AF65-F5344CB8AC3E}">
        <p14:creationId xmlns:p14="http://schemas.microsoft.com/office/powerpoint/2010/main" val="93157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Q</a:t>
            </a:r>
            <a:r>
              <a:rPr lang="ja-JP" altLang="en-US" dirty="0" smtClean="0"/>
              <a:t>２　皆さんの生活において、自分がどんな契</a:t>
            </a:r>
            <a:endParaRPr lang="en-US" altLang="ja-JP" dirty="0" smtClean="0"/>
          </a:p>
          <a:p>
            <a:pPr marL="0" indent="0">
              <a:buNone/>
            </a:pPr>
            <a:r>
              <a:rPr lang="ja-JP" altLang="en-US" dirty="0" smtClean="0"/>
              <a:t>　　約をしているか考えてみよう！</a:t>
            </a:r>
            <a:endParaRPr lang="en-US" altLang="ja-JP" dirty="0" smtClean="0"/>
          </a:p>
          <a:p>
            <a:pPr marL="0" indent="0">
              <a:buNone/>
            </a:pPr>
            <a:endParaRPr kumimoji="1" lang="en-US" altLang="ja-JP" dirty="0"/>
          </a:p>
          <a:p>
            <a:pPr marL="0" indent="0">
              <a:buNone/>
            </a:pPr>
            <a:r>
              <a:rPr lang="en-US" altLang="ja-JP" dirty="0" smtClean="0"/>
              <a:t>A</a:t>
            </a:r>
            <a:r>
              <a:rPr lang="ja-JP" altLang="en-US" dirty="0" smtClean="0"/>
              <a:t>　　電車に乗る、レンタルビデオを借りる、</a:t>
            </a:r>
            <a:endParaRPr lang="en-US" altLang="ja-JP" dirty="0" smtClean="0"/>
          </a:p>
          <a:p>
            <a:pPr marL="0" indent="0">
              <a:buNone/>
            </a:pPr>
            <a:r>
              <a:rPr kumimoji="1" lang="ja-JP" altLang="en-US" dirty="0"/>
              <a:t>　</a:t>
            </a:r>
            <a:r>
              <a:rPr kumimoji="1" lang="ja-JP" altLang="en-US" dirty="0" smtClean="0"/>
              <a:t>　　プレゼントをあげる、ノートをただで貸して</a:t>
            </a:r>
            <a:endParaRPr kumimoji="1" lang="en-US" altLang="ja-JP" dirty="0" smtClean="0"/>
          </a:p>
          <a:p>
            <a:pPr marL="0" indent="0">
              <a:buNone/>
            </a:pPr>
            <a:r>
              <a:rPr lang="ja-JP" altLang="en-US" dirty="0"/>
              <a:t>　</a:t>
            </a:r>
            <a:r>
              <a:rPr lang="ja-JP" altLang="en-US" dirty="0" smtClean="0"/>
              <a:t>　　</a:t>
            </a:r>
            <a:r>
              <a:rPr kumimoji="1" lang="ja-JP" altLang="en-US" dirty="0" smtClean="0"/>
              <a:t>あげる　</a:t>
            </a:r>
            <a:r>
              <a:rPr kumimoji="1" lang="en-US" altLang="ja-JP" dirty="0" smtClean="0"/>
              <a:t>…</a:t>
            </a:r>
            <a:r>
              <a:rPr kumimoji="1" lang="ja-JP" altLang="en-US" dirty="0" smtClean="0"/>
              <a:t>ｅｔｃ</a:t>
            </a:r>
            <a:endParaRPr kumimoji="1" lang="ja-JP" altLang="en-US" dirty="0"/>
          </a:p>
        </p:txBody>
      </p:sp>
    </p:spTree>
    <p:extLst>
      <p:ext uri="{BB962C8B-B14F-4D97-AF65-F5344CB8AC3E}">
        <p14:creationId xmlns:p14="http://schemas.microsoft.com/office/powerpoint/2010/main" val="266137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Ｑ３　タクシーに乗るときに契約はいつ成立する</a:t>
            </a:r>
            <a:endParaRPr lang="en-US" altLang="ja-JP" dirty="0" smtClean="0"/>
          </a:p>
          <a:p>
            <a:pPr marL="0" indent="0">
              <a:buNone/>
            </a:pPr>
            <a:r>
              <a:rPr lang="ja-JP" altLang="en-US" dirty="0"/>
              <a:t>　</a:t>
            </a:r>
            <a:r>
              <a:rPr lang="ja-JP" altLang="en-US" dirty="0" smtClean="0"/>
              <a:t>　　のか？</a:t>
            </a:r>
            <a:endParaRPr lang="en-US" altLang="ja-JP" dirty="0" smtClean="0"/>
          </a:p>
          <a:p>
            <a:pPr marL="0" indent="0">
              <a:buNone/>
            </a:pPr>
            <a:endParaRPr kumimoji="1" lang="en-US" altLang="ja-JP" dirty="0"/>
          </a:p>
          <a:p>
            <a:pPr marL="0" indent="0">
              <a:buNone/>
            </a:pPr>
            <a:r>
              <a:rPr lang="ja-JP" altLang="en-US" dirty="0" smtClean="0"/>
              <a:t>Ａ　　タクシーの運転手に行き先を告げてタク</a:t>
            </a:r>
            <a:endParaRPr lang="en-US" altLang="ja-JP" dirty="0" smtClean="0"/>
          </a:p>
          <a:p>
            <a:pPr marL="0" indent="0">
              <a:buNone/>
            </a:pPr>
            <a:r>
              <a:rPr lang="ja-JP" altLang="en-US" dirty="0"/>
              <a:t>　</a:t>
            </a:r>
            <a:r>
              <a:rPr lang="ja-JP" altLang="en-US" dirty="0" smtClean="0"/>
              <a:t>　　シーに乗る</a:t>
            </a:r>
            <a:r>
              <a:rPr lang="ja-JP" altLang="en-US" dirty="0"/>
              <a:t>意思</a:t>
            </a:r>
            <a:r>
              <a:rPr lang="ja-JP" altLang="en-US" dirty="0" smtClean="0"/>
              <a:t>を表示したとき</a:t>
            </a:r>
            <a:endParaRPr lang="en-US" altLang="ja-JP" dirty="0" smtClean="0"/>
          </a:p>
          <a:p>
            <a:pPr marL="0" indent="0">
              <a:buNone/>
            </a:pPr>
            <a:r>
              <a:rPr kumimoji="1" lang="ja-JP" altLang="en-US" dirty="0"/>
              <a:t>　</a:t>
            </a:r>
            <a:r>
              <a:rPr kumimoji="1" lang="ja-JP" altLang="en-US" dirty="0" smtClean="0"/>
              <a:t>　　（手を挙げてタクシーが目の前に止まって</a:t>
            </a:r>
            <a:endParaRPr kumimoji="1" lang="en-US" altLang="ja-JP" dirty="0" smtClean="0"/>
          </a:p>
          <a:p>
            <a:pPr marL="0" indent="0">
              <a:buNone/>
            </a:pPr>
            <a:r>
              <a:rPr lang="ja-JP" altLang="en-US" dirty="0"/>
              <a:t>　</a:t>
            </a:r>
            <a:r>
              <a:rPr lang="ja-JP" altLang="en-US" dirty="0" smtClean="0"/>
              <a:t>　　</a:t>
            </a:r>
            <a:r>
              <a:rPr kumimoji="1" lang="ja-JP" altLang="en-US" dirty="0" smtClean="0"/>
              <a:t>　も契約は成立していない）</a:t>
            </a:r>
            <a:endParaRPr kumimoji="1" lang="ja-JP" altLang="en-US" dirty="0"/>
          </a:p>
        </p:txBody>
      </p:sp>
    </p:spTree>
    <p:extLst>
      <p:ext uri="{BB962C8B-B14F-4D97-AF65-F5344CB8AC3E}">
        <p14:creationId xmlns:p14="http://schemas.microsoft.com/office/powerpoint/2010/main" val="401713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　〇契約と約束の違い</a:t>
            </a:r>
            <a:endParaRPr lang="en-US" altLang="ja-JP"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413740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　〇契約と約束の違い</a:t>
            </a:r>
            <a:endParaRPr lang="en-US" altLang="ja-JP" dirty="0" smtClean="0"/>
          </a:p>
          <a:p>
            <a:pPr marL="0" indent="0">
              <a:buNone/>
            </a:pPr>
            <a:endParaRPr lang="en-US" altLang="ja-JP" dirty="0"/>
          </a:p>
          <a:p>
            <a:pPr marL="0" indent="0">
              <a:buNone/>
            </a:pPr>
            <a:r>
              <a:rPr lang="ja-JP" altLang="en-US" dirty="0" smtClean="0"/>
              <a:t>　◇　契約も約束もお互いの意思表示が合致し</a:t>
            </a:r>
            <a:endParaRPr lang="en-US" altLang="ja-JP" dirty="0" smtClean="0"/>
          </a:p>
          <a:p>
            <a:pPr marL="0" indent="0">
              <a:buNone/>
            </a:pPr>
            <a:r>
              <a:rPr lang="ja-JP" altLang="en-US" dirty="0"/>
              <a:t>　</a:t>
            </a:r>
            <a:r>
              <a:rPr lang="ja-JP" altLang="en-US" dirty="0" smtClean="0"/>
              <a:t>　　</a:t>
            </a:r>
            <a:r>
              <a:rPr lang="ja-JP" altLang="en-US" dirty="0" err="1" smtClean="0"/>
              <a:t>て</a:t>
            </a:r>
            <a:r>
              <a:rPr lang="ja-JP" altLang="en-US" dirty="0" smtClean="0"/>
              <a:t>いる点では同じ</a:t>
            </a:r>
            <a:endParaRPr lang="en-US" altLang="ja-JP" dirty="0" smtClean="0"/>
          </a:p>
          <a:p>
            <a:pPr marL="0" indent="0">
              <a:buNone/>
            </a:pPr>
            <a:r>
              <a:rPr lang="ja-JP" altLang="en-US" dirty="0" smtClean="0"/>
              <a:t>　　　違う点</a:t>
            </a:r>
            <a:r>
              <a:rPr lang="ja-JP" altLang="en-US" dirty="0" err="1" smtClean="0"/>
              <a:t>ー</a:t>
            </a:r>
            <a:r>
              <a:rPr lang="ja-JP" altLang="en-US" dirty="0" smtClean="0"/>
              <a:t>契約は法的な拘束力がある</a:t>
            </a:r>
            <a:endParaRPr lang="en-US" altLang="ja-JP" dirty="0" smtClean="0"/>
          </a:p>
          <a:p>
            <a:pPr marL="0" indent="0">
              <a:buNone/>
            </a:pPr>
            <a:r>
              <a:rPr lang="ja-JP" altLang="en-US" dirty="0"/>
              <a:t>　</a:t>
            </a:r>
            <a:r>
              <a:rPr lang="ja-JP" altLang="en-US" dirty="0" smtClean="0"/>
              <a:t>　　　　　　　  約束には法的な拘束力はない</a:t>
            </a:r>
            <a:endParaRPr lang="en-US" altLang="ja-JP"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98182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３　契約するときのルール</a:t>
            </a:r>
            <a:endParaRPr kumimoji="1" lang="en-US" altLang="ja-JP" dirty="0" smtClean="0"/>
          </a:p>
          <a:p>
            <a:pPr marL="0" indent="0">
              <a:buNone/>
            </a:pPr>
            <a:endParaRPr lang="en-US" altLang="ja-JP" dirty="0"/>
          </a:p>
          <a:p>
            <a:pPr marL="0" indent="0">
              <a:buNone/>
            </a:pPr>
            <a:r>
              <a:rPr kumimoji="1" lang="ja-JP" altLang="en-US" dirty="0" smtClean="0"/>
              <a:t>　</a:t>
            </a:r>
            <a:r>
              <a:rPr kumimoji="1" lang="ja-JP" altLang="en-US" dirty="0" smtClean="0">
                <a:solidFill>
                  <a:srgbClr val="FF0000"/>
                </a:solidFill>
              </a:rPr>
              <a:t>　</a:t>
            </a:r>
            <a:r>
              <a:rPr kumimoji="1" lang="ja-JP" altLang="en-US" dirty="0" smtClean="0">
                <a:solidFill>
                  <a:schemeClr val="tx2">
                    <a:lumMod val="75000"/>
                  </a:schemeClr>
                </a:solidFill>
              </a:rPr>
              <a:t>契約自由の原則</a:t>
            </a:r>
            <a:endParaRPr kumimoji="1" lang="en-US" altLang="ja-JP" dirty="0" smtClean="0">
              <a:solidFill>
                <a:schemeClr val="tx2">
                  <a:lumMod val="75000"/>
                </a:schemeClr>
              </a:solidFill>
            </a:endParaRPr>
          </a:p>
          <a:p>
            <a:pPr marL="0" indent="0">
              <a:buNone/>
            </a:pPr>
            <a:r>
              <a:rPr lang="ja-JP" altLang="en-US" dirty="0">
                <a:solidFill>
                  <a:schemeClr val="tx2">
                    <a:lumMod val="75000"/>
                  </a:schemeClr>
                </a:solidFill>
              </a:rPr>
              <a:t>　</a:t>
            </a:r>
            <a:r>
              <a:rPr lang="ja-JP" altLang="en-US" dirty="0" smtClean="0">
                <a:solidFill>
                  <a:schemeClr val="tx2">
                    <a:lumMod val="75000"/>
                  </a:schemeClr>
                </a:solidFill>
              </a:rPr>
              <a:t>　＝　契約をする相手、契約の内容などを契</a:t>
            </a:r>
            <a:endParaRPr lang="en-US" altLang="ja-JP" dirty="0" smtClean="0">
              <a:solidFill>
                <a:schemeClr val="tx2">
                  <a:lumMod val="75000"/>
                </a:schemeClr>
              </a:solidFill>
            </a:endParaRPr>
          </a:p>
          <a:p>
            <a:pPr marL="0" indent="0">
              <a:buNone/>
            </a:pPr>
            <a:r>
              <a:rPr lang="ja-JP" altLang="en-US" dirty="0">
                <a:solidFill>
                  <a:schemeClr val="tx2">
                    <a:lumMod val="75000"/>
                  </a:schemeClr>
                </a:solidFill>
              </a:rPr>
              <a:t>　</a:t>
            </a:r>
            <a:r>
              <a:rPr lang="ja-JP" altLang="en-US" dirty="0" smtClean="0">
                <a:solidFill>
                  <a:schemeClr val="tx2">
                    <a:lumMod val="75000"/>
                  </a:schemeClr>
                </a:solidFill>
              </a:rPr>
              <a:t>　　　約する相手と自由に決めることができる</a:t>
            </a:r>
            <a:endParaRPr kumimoji="1" lang="ja-JP" altLang="en-US" dirty="0">
              <a:solidFill>
                <a:schemeClr val="tx2">
                  <a:lumMod val="75000"/>
                </a:schemeClr>
              </a:solidFill>
            </a:endParaRPr>
          </a:p>
        </p:txBody>
      </p:sp>
    </p:spTree>
    <p:extLst>
      <p:ext uri="{BB962C8B-B14F-4D97-AF65-F5344CB8AC3E}">
        <p14:creationId xmlns:p14="http://schemas.microsoft.com/office/powerpoint/2010/main" val="345454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（沿革）</a:t>
            </a:r>
            <a:endParaRPr kumimoji="1" lang="en-US" altLang="ja-JP" dirty="0" smtClean="0"/>
          </a:p>
          <a:p>
            <a:pPr marL="0" indent="0">
              <a:buNone/>
            </a:pPr>
            <a:r>
              <a:rPr lang="ja-JP" altLang="en-US" dirty="0"/>
              <a:t>　</a:t>
            </a:r>
            <a:r>
              <a:rPr lang="ja-JP" altLang="en-US" dirty="0" smtClean="0"/>
              <a:t>中世においては、身分が決まっていて対等な</a:t>
            </a:r>
            <a:r>
              <a:rPr kumimoji="1" lang="ja-JP" altLang="en-US" dirty="0" smtClean="0"/>
              <a:t>立場にないことが多く、身分のある者にしか認められていないことも多かった。</a:t>
            </a:r>
            <a:endParaRPr kumimoji="1" lang="en-US" altLang="ja-JP" dirty="0" smtClean="0"/>
          </a:p>
          <a:p>
            <a:pPr marL="0" indent="0" algn="ctr">
              <a:buNone/>
            </a:pPr>
            <a:r>
              <a:rPr lang="ja-JP" altLang="en-US" dirty="0" smtClean="0"/>
              <a:t>↓</a:t>
            </a:r>
            <a:endParaRPr lang="en-US" altLang="ja-JP" dirty="0" smtClean="0"/>
          </a:p>
          <a:p>
            <a:pPr marL="0" indent="0">
              <a:buNone/>
            </a:pPr>
            <a:r>
              <a:rPr kumimoji="1" lang="ja-JP" altLang="en-US" dirty="0"/>
              <a:t>　</a:t>
            </a:r>
            <a:r>
              <a:rPr kumimoji="1" lang="ja-JP" altLang="en-US" dirty="0" smtClean="0"/>
              <a:t>近代になり、市民社会が成立して対等な市民間の取引に国家ができる限り干渉しないようにすべきという考えが生まれた。</a:t>
            </a:r>
            <a:endParaRPr kumimoji="1" lang="ja-JP" altLang="en-US" dirty="0"/>
          </a:p>
        </p:txBody>
      </p:sp>
    </p:spTree>
    <p:extLst>
      <p:ext uri="{BB962C8B-B14F-4D97-AF65-F5344CB8AC3E}">
        <p14:creationId xmlns:p14="http://schemas.microsoft.com/office/powerpoint/2010/main" val="3033005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第１　導入</a:t>
            </a:r>
            <a:endParaRPr kumimoji="1" lang="en-US" altLang="ja-JP" dirty="0" smtClean="0"/>
          </a:p>
          <a:p>
            <a:pPr marL="0" indent="0">
              <a:buNone/>
            </a:pPr>
            <a:endParaRPr kumimoji="1" lang="en-US" altLang="ja-JP" dirty="0" smtClean="0"/>
          </a:p>
          <a:p>
            <a:pPr marL="0" indent="0">
              <a:buNone/>
            </a:pPr>
            <a:r>
              <a:rPr kumimoji="1" lang="ja-JP" altLang="en-US" dirty="0" smtClean="0"/>
              <a:t>　第２　契約</a:t>
            </a:r>
            <a:endParaRPr kumimoji="1" lang="en-US" altLang="ja-JP" dirty="0" smtClean="0"/>
          </a:p>
          <a:p>
            <a:endParaRPr lang="en-US" altLang="ja-JP" dirty="0"/>
          </a:p>
          <a:p>
            <a:pPr marL="0" indent="0">
              <a:buNone/>
            </a:pPr>
            <a:r>
              <a:rPr kumimoji="1" lang="ja-JP" altLang="en-US" dirty="0" smtClean="0"/>
              <a:t>　第３　消費者法</a:t>
            </a:r>
            <a:endParaRPr kumimoji="1" lang="en-US" altLang="ja-JP" dirty="0" smtClean="0"/>
          </a:p>
          <a:p>
            <a:endParaRPr lang="en-US" altLang="ja-JP" dirty="0"/>
          </a:p>
          <a:p>
            <a:pPr marL="0" indent="0">
              <a:buNone/>
            </a:pPr>
            <a:r>
              <a:rPr kumimoji="1" lang="ja-JP" altLang="en-US" dirty="0" smtClean="0"/>
              <a:t>　第４　</a:t>
            </a:r>
            <a:r>
              <a:rPr lang="ja-JP" altLang="en-US" dirty="0"/>
              <a:t>事例検討</a:t>
            </a:r>
            <a:endParaRPr kumimoji="1" lang="ja-JP" altLang="en-US" dirty="0"/>
          </a:p>
        </p:txBody>
      </p:sp>
    </p:spTree>
    <p:extLst>
      <p:ext uri="{BB962C8B-B14F-4D97-AF65-F5344CB8AC3E}">
        <p14:creationId xmlns:p14="http://schemas.microsoft.com/office/powerpoint/2010/main" val="3978179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その結果、誰を相手に契約をしても自由、どんな内容の契約をしても自由（国家が干渉しない）という契約自由の原則が確立した。</a:t>
            </a:r>
            <a:endParaRPr kumimoji="1" lang="ja-JP" altLang="en-US" dirty="0"/>
          </a:p>
        </p:txBody>
      </p:sp>
    </p:spTree>
    <p:extLst>
      <p:ext uri="{BB962C8B-B14F-4D97-AF65-F5344CB8AC3E}">
        <p14:creationId xmlns:p14="http://schemas.microsoft.com/office/powerpoint/2010/main" val="1901317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４　契約が成立するとどうなるか？</a:t>
            </a:r>
            <a:endParaRPr kumimoji="1" lang="en-US" altLang="ja-JP" dirty="0" smtClean="0"/>
          </a:p>
          <a:p>
            <a:pPr marL="0" indent="0">
              <a:buNone/>
            </a:pPr>
            <a:r>
              <a:rPr lang="ja-JP" altLang="en-US" dirty="0"/>
              <a:t>　</a:t>
            </a:r>
            <a:r>
              <a:rPr lang="ja-JP" altLang="en-US" dirty="0" smtClean="0"/>
              <a:t>　　　　　　→　　</a:t>
            </a:r>
            <a:r>
              <a:rPr lang="ja-JP" altLang="en-US" dirty="0" smtClean="0">
                <a:solidFill>
                  <a:schemeClr val="tx2">
                    <a:lumMod val="75000"/>
                  </a:schemeClr>
                </a:solidFill>
              </a:rPr>
              <a:t>法的な拘束力</a:t>
            </a:r>
            <a:r>
              <a:rPr lang="ja-JP" altLang="en-US" dirty="0" smtClean="0"/>
              <a:t>が生じる</a:t>
            </a:r>
            <a:endParaRPr kumimoji="1" lang="en-US" altLang="ja-JP" dirty="0" smtClean="0"/>
          </a:p>
          <a:p>
            <a:pPr marL="0" indent="0">
              <a:buNone/>
            </a:pPr>
            <a:endParaRPr lang="en-US" altLang="ja-JP" dirty="0"/>
          </a:p>
          <a:p>
            <a:pPr marL="0" indent="0">
              <a:buNone/>
            </a:pPr>
            <a:r>
              <a:rPr kumimoji="1" lang="ja-JP" altLang="en-US" dirty="0" smtClean="0"/>
              <a:t>　〇相手に契約で決めたことを強制できる。</a:t>
            </a:r>
            <a:endParaRPr kumimoji="1" lang="en-US" altLang="ja-JP" dirty="0" smtClean="0"/>
          </a:p>
          <a:p>
            <a:pPr marL="0" indent="0">
              <a:buNone/>
            </a:pPr>
            <a:r>
              <a:rPr lang="ja-JP" altLang="en-US" dirty="0"/>
              <a:t>　</a:t>
            </a:r>
            <a:r>
              <a:rPr lang="ja-JP" altLang="en-US" dirty="0" smtClean="0"/>
              <a:t>〇一度、契約が成立すると一方的に撤回・解</a:t>
            </a:r>
            <a:endParaRPr lang="en-US" altLang="ja-JP" dirty="0" smtClean="0"/>
          </a:p>
          <a:p>
            <a:pPr marL="0" indent="0">
              <a:buNone/>
            </a:pPr>
            <a:r>
              <a:rPr lang="ja-JP" altLang="en-US" dirty="0"/>
              <a:t>　</a:t>
            </a:r>
            <a:r>
              <a:rPr lang="ja-JP" altLang="en-US" dirty="0" smtClean="0"/>
              <a:t>　除ができなくなる。</a:t>
            </a:r>
            <a:endParaRPr kumimoji="1" lang="ja-JP" altLang="en-US" dirty="0"/>
          </a:p>
        </p:txBody>
      </p:sp>
    </p:spTree>
    <p:extLst>
      <p:ext uri="{BB962C8B-B14F-4D97-AF65-F5344CB8AC3E}">
        <p14:creationId xmlns:p14="http://schemas.microsoft.com/office/powerpoint/2010/main" val="21995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dirty="0" smtClean="0"/>
              <a:t>※</a:t>
            </a:r>
            <a:r>
              <a:rPr kumimoji="1" lang="ja-JP" altLang="en-US" dirty="0" smtClean="0"/>
              <a:t>　解除について</a:t>
            </a:r>
            <a:endParaRPr kumimoji="1" lang="en-US" altLang="ja-JP" dirty="0" smtClean="0"/>
          </a:p>
          <a:p>
            <a:pPr marL="0" indent="0">
              <a:buNone/>
            </a:pPr>
            <a:r>
              <a:rPr lang="ja-JP" altLang="en-US" dirty="0"/>
              <a:t>　</a:t>
            </a:r>
            <a:r>
              <a:rPr lang="ja-JP" altLang="en-US" dirty="0" smtClean="0"/>
              <a:t>　 民法上、契約の解除は例外的にしかできな</a:t>
            </a:r>
            <a:endParaRPr lang="en-US" altLang="ja-JP" dirty="0" smtClean="0"/>
          </a:p>
          <a:p>
            <a:pPr marL="0" indent="0">
              <a:buNone/>
            </a:pPr>
            <a:r>
              <a:rPr lang="ja-JP" altLang="en-US" dirty="0"/>
              <a:t>　</a:t>
            </a:r>
            <a:r>
              <a:rPr lang="ja-JP" altLang="en-US" dirty="0" smtClean="0"/>
              <a:t>　い。</a:t>
            </a:r>
            <a:endParaRPr lang="en-US" altLang="ja-JP" dirty="0" smtClean="0"/>
          </a:p>
          <a:p>
            <a:pPr marL="0" indent="0">
              <a:buNone/>
            </a:pPr>
            <a:r>
              <a:rPr kumimoji="1" lang="ja-JP" altLang="en-US" dirty="0"/>
              <a:t>　</a:t>
            </a:r>
            <a:r>
              <a:rPr kumimoji="1" lang="ja-JP" altLang="en-US" dirty="0" smtClean="0"/>
              <a:t>　①相手が契約したことをわざと（不注意で）</a:t>
            </a:r>
            <a:endParaRPr kumimoji="1" lang="en-US" altLang="ja-JP" dirty="0" smtClean="0"/>
          </a:p>
          <a:p>
            <a:pPr marL="0" indent="0">
              <a:buNone/>
            </a:pPr>
            <a:r>
              <a:rPr lang="ja-JP" altLang="en-US" dirty="0"/>
              <a:t>　</a:t>
            </a:r>
            <a:r>
              <a:rPr lang="ja-JP" altLang="en-US" dirty="0" smtClean="0"/>
              <a:t>　　</a:t>
            </a:r>
            <a:r>
              <a:rPr kumimoji="1" lang="ja-JP" altLang="en-US" dirty="0" smtClean="0"/>
              <a:t>行ってくれない場合（債務不履行）</a:t>
            </a:r>
            <a:endParaRPr kumimoji="1" lang="en-US" altLang="ja-JP" dirty="0" smtClean="0"/>
          </a:p>
          <a:p>
            <a:pPr marL="0" indent="0">
              <a:buNone/>
            </a:pPr>
            <a:r>
              <a:rPr kumimoji="1" lang="ja-JP" altLang="en-US" dirty="0" smtClean="0"/>
              <a:t>　　②相手が契約したことをわざと（不注意で）</a:t>
            </a:r>
            <a:endParaRPr kumimoji="1" lang="en-US" altLang="ja-JP" dirty="0" smtClean="0"/>
          </a:p>
          <a:p>
            <a:pPr marL="0" indent="0">
              <a:buNone/>
            </a:pPr>
            <a:r>
              <a:rPr lang="ja-JP" altLang="en-US" dirty="0"/>
              <a:t>　</a:t>
            </a:r>
            <a:r>
              <a:rPr lang="ja-JP" altLang="en-US" dirty="0" smtClean="0"/>
              <a:t>　　客観的にできなくした場合（履行不能）</a:t>
            </a:r>
            <a:endParaRPr kumimoji="1" lang="ja-JP" altLang="en-US" dirty="0"/>
          </a:p>
        </p:txBody>
      </p:sp>
    </p:spTree>
    <p:extLst>
      <p:ext uri="{BB962C8B-B14F-4D97-AF65-F5344CB8AC3E}">
        <p14:creationId xmlns:p14="http://schemas.microsoft.com/office/powerpoint/2010/main" val="1970851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FF0000"/>
                </a:solidFill>
              </a:rPr>
              <a:t>注意！！</a:t>
            </a:r>
            <a:endParaRPr kumimoji="1" lang="en-US" altLang="ja-JP" dirty="0" smtClean="0">
              <a:solidFill>
                <a:srgbClr val="FF0000"/>
              </a:solidFill>
            </a:endParaRPr>
          </a:p>
          <a:p>
            <a:pPr marL="0" indent="0">
              <a:buNone/>
            </a:pPr>
            <a:endParaRPr lang="en-US" altLang="ja-JP" dirty="0">
              <a:solidFill>
                <a:srgbClr val="FF0000"/>
              </a:solidFill>
            </a:endParaRPr>
          </a:p>
          <a:p>
            <a:pPr marL="0" indent="0">
              <a:buNone/>
            </a:pPr>
            <a:r>
              <a:rPr kumimoji="1" lang="ja-JP" altLang="en-US" dirty="0" smtClean="0">
                <a:solidFill>
                  <a:srgbClr val="FF0000"/>
                </a:solidFill>
              </a:rPr>
              <a:t>　　</a:t>
            </a:r>
            <a:r>
              <a:rPr kumimoji="1" lang="ja-JP" altLang="en-US" dirty="0" smtClean="0"/>
              <a:t>契約する前によく考えよう！</a:t>
            </a:r>
            <a:endParaRPr kumimoji="1" lang="en-US" altLang="ja-JP" dirty="0" smtClean="0"/>
          </a:p>
          <a:p>
            <a:pPr marL="0" indent="0">
              <a:buNone/>
            </a:pPr>
            <a:r>
              <a:rPr lang="ja-JP" altLang="en-US" dirty="0">
                <a:solidFill>
                  <a:srgbClr val="FF0000"/>
                </a:solidFill>
              </a:rPr>
              <a:t>　</a:t>
            </a:r>
            <a:r>
              <a:rPr lang="ja-JP" altLang="en-US" dirty="0" smtClean="0">
                <a:solidFill>
                  <a:srgbClr val="FF0000"/>
                </a:solidFill>
              </a:rPr>
              <a:t>　　・今、購入しないといけないものか</a:t>
            </a:r>
            <a:endParaRPr lang="en-US" altLang="ja-JP" dirty="0" smtClean="0">
              <a:solidFill>
                <a:srgbClr val="FF0000"/>
              </a:solidFill>
            </a:endParaRPr>
          </a:p>
          <a:p>
            <a:pPr marL="0" indent="0">
              <a:buNone/>
            </a:pPr>
            <a:r>
              <a:rPr kumimoji="1" lang="ja-JP" altLang="en-US" dirty="0">
                <a:solidFill>
                  <a:srgbClr val="FF0000"/>
                </a:solidFill>
              </a:rPr>
              <a:t>　</a:t>
            </a:r>
            <a:r>
              <a:rPr kumimoji="1" lang="ja-JP" altLang="en-US" dirty="0" smtClean="0">
                <a:solidFill>
                  <a:srgbClr val="FF0000"/>
                </a:solidFill>
              </a:rPr>
              <a:t>　　・自分の持っているお金で支払えるか</a:t>
            </a:r>
            <a:endParaRPr kumimoji="1" lang="en-US" altLang="ja-JP" dirty="0" smtClean="0">
              <a:solidFill>
                <a:srgbClr val="FF0000"/>
              </a:solidFill>
            </a:endParaRPr>
          </a:p>
          <a:p>
            <a:pPr marL="0" indent="0">
              <a:buNone/>
            </a:pPr>
            <a:r>
              <a:rPr lang="ja-JP" altLang="en-US" dirty="0" smtClean="0">
                <a:solidFill>
                  <a:srgbClr val="FF0000"/>
                </a:solidFill>
              </a:rPr>
              <a:t>　　　・値段が商品に見合っているか</a:t>
            </a:r>
            <a:endParaRPr lang="en-US" altLang="ja-JP" dirty="0">
              <a:solidFill>
                <a:srgbClr val="FF0000"/>
              </a:solidFill>
            </a:endParaRPr>
          </a:p>
        </p:txBody>
      </p:sp>
      <p:sp>
        <p:nvSpPr>
          <p:cNvPr id="4" name="角丸四角形 3"/>
          <p:cNvSpPr/>
          <p:nvPr/>
        </p:nvSpPr>
        <p:spPr>
          <a:xfrm>
            <a:off x="971600" y="2636912"/>
            <a:ext cx="7200800" cy="2659821"/>
          </a:xfrm>
          <a:prstGeom prst="round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32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lgn="ctr">
              <a:buNone/>
            </a:pPr>
            <a:endParaRPr kumimoji="1" lang="en-US" altLang="ja-JP" sz="4800" dirty="0" smtClean="0"/>
          </a:p>
          <a:p>
            <a:pPr marL="0" indent="0" algn="ctr">
              <a:buNone/>
            </a:pPr>
            <a:r>
              <a:rPr kumimoji="1" lang="ja-JP" altLang="en-US" sz="5400" dirty="0" smtClean="0"/>
              <a:t>１　消費者法とは？</a:t>
            </a:r>
            <a:endParaRPr kumimoji="1" lang="ja-JP" altLang="en-US" sz="5400" dirty="0"/>
          </a:p>
        </p:txBody>
      </p:sp>
    </p:spTree>
    <p:extLst>
      <p:ext uri="{BB962C8B-B14F-4D97-AF65-F5344CB8AC3E}">
        <p14:creationId xmlns:p14="http://schemas.microsoft.com/office/powerpoint/2010/main" val="3013040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消費者法という法律は存在しない。</a:t>
            </a:r>
            <a:endParaRPr kumimoji="1" lang="en-US" altLang="ja-JP" dirty="0" smtClean="0"/>
          </a:p>
          <a:p>
            <a:pPr marL="0" indent="0">
              <a:buNone/>
            </a:pPr>
            <a:endParaRPr lang="en-US" altLang="ja-JP" dirty="0" smtClean="0"/>
          </a:p>
          <a:p>
            <a:pPr marL="0" indent="0">
              <a:buNone/>
            </a:pPr>
            <a:r>
              <a:rPr kumimoji="1" lang="ja-JP" altLang="en-US" dirty="0"/>
              <a:t>　</a:t>
            </a:r>
            <a:r>
              <a:rPr kumimoji="1" lang="ja-JP" altLang="en-US" dirty="0" smtClean="0"/>
              <a:t>事業者と消費者との契約などに関するルール（法律）を総合したものが消費者法</a:t>
            </a:r>
            <a:endParaRPr kumimoji="1" lang="en-US" altLang="ja-JP" dirty="0" smtClean="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340008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（イメージ）</a:t>
            </a:r>
            <a:endParaRPr kumimoji="1" lang="en-US" altLang="ja-JP" dirty="0" smtClean="0"/>
          </a:p>
          <a:p>
            <a:pPr marL="0" indent="0">
              <a:buNone/>
            </a:pPr>
            <a:endParaRPr lang="en-US" altLang="ja-JP" dirty="0"/>
          </a:p>
          <a:p>
            <a:pPr marL="0" indent="0">
              <a:buNone/>
            </a:pPr>
            <a:r>
              <a:rPr kumimoji="1" lang="ja-JP" altLang="en-US" dirty="0" smtClean="0"/>
              <a:t>　　　　　　　　　　　消費者法　</a:t>
            </a:r>
            <a:endParaRPr kumimoji="1" lang="en-US" altLang="ja-JP" dirty="0" smtClean="0"/>
          </a:p>
          <a:p>
            <a:pPr marL="0" indent="0">
              <a:buNone/>
            </a:pPr>
            <a:r>
              <a:rPr kumimoji="1" lang="ja-JP" altLang="en-US" dirty="0" smtClean="0"/>
              <a:t>　　　　　　　　　　　　　</a:t>
            </a:r>
            <a:r>
              <a:rPr kumimoji="1" lang="en-US" altLang="ja-JP" dirty="0" smtClean="0"/>
              <a:t>A</a:t>
            </a:r>
            <a:r>
              <a:rPr kumimoji="1" lang="ja-JP" altLang="en-US" dirty="0" smtClean="0"/>
              <a:t>法</a:t>
            </a:r>
            <a:endParaRPr kumimoji="1" lang="en-US" altLang="ja-JP" dirty="0" smtClean="0"/>
          </a:p>
          <a:p>
            <a:pPr marL="0" indent="0">
              <a:buNone/>
            </a:pPr>
            <a:r>
              <a:rPr lang="ja-JP" altLang="en-US" dirty="0"/>
              <a:t>　</a:t>
            </a:r>
            <a:r>
              <a:rPr lang="ja-JP" altLang="en-US" dirty="0" smtClean="0"/>
              <a:t>　　　　</a:t>
            </a:r>
            <a:r>
              <a:rPr lang="ja-JP" altLang="en-US" dirty="0"/>
              <a:t>　</a:t>
            </a:r>
            <a:r>
              <a:rPr lang="ja-JP" altLang="en-US" dirty="0" smtClean="0"/>
              <a:t>　</a:t>
            </a:r>
            <a:r>
              <a:rPr lang="en-US" altLang="ja-JP" dirty="0" smtClean="0"/>
              <a:t>D</a:t>
            </a:r>
            <a:r>
              <a:rPr lang="ja-JP" altLang="en-US" dirty="0" smtClean="0"/>
              <a:t>法　　　　　　　</a:t>
            </a:r>
            <a:r>
              <a:rPr lang="en-US" altLang="ja-JP" dirty="0" smtClean="0"/>
              <a:t>B</a:t>
            </a:r>
            <a:r>
              <a:rPr lang="ja-JP" altLang="en-US" dirty="0" smtClean="0"/>
              <a:t>法</a:t>
            </a:r>
            <a:endParaRPr lang="en-US" altLang="ja-JP" dirty="0" smtClean="0"/>
          </a:p>
          <a:p>
            <a:pPr marL="0" indent="0">
              <a:buNone/>
            </a:pPr>
            <a:r>
              <a:rPr kumimoji="1" lang="ja-JP" altLang="en-US" dirty="0"/>
              <a:t>　</a:t>
            </a:r>
            <a:r>
              <a:rPr kumimoji="1" lang="ja-JP" altLang="en-US" dirty="0" smtClean="0"/>
              <a:t>　　　　　　　　　　</a:t>
            </a:r>
            <a:r>
              <a:rPr kumimoji="1" lang="en-US" altLang="ja-JP" dirty="0" smtClean="0"/>
              <a:t>C</a:t>
            </a:r>
            <a:r>
              <a:rPr kumimoji="1" lang="ja-JP" altLang="en-US" dirty="0" smtClean="0"/>
              <a:t>法</a:t>
            </a:r>
            <a:endParaRPr kumimoji="1" lang="en-US" altLang="ja-JP" dirty="0" smtClean="0"/>
          </a:p>
          <a:p>
            <a:pPr marL="0" indent="0">
              <a:buNone/>
            </a:pPr>
            <a:r>
              <a:rPr lang="ja-JP" altLang="en-US" dirty="0"/>
              <a:t>　</a:t>
            </a:r>
            <a:r>
              <a:rPr lang="ja-JP" altLang="en-US" dirty="0" smtClean="0"/>
              <a:t>　　　　　　　　　　　　　</a:t>
            </a:r>
            <a:r>
              <a:rPr lang="en-US" altLang="ja-JP" dirty="0" smtClean="0"/>
              <a:t>E</a:t>
            </a:r>
            <a:r>
              <a:rPr lang="ja-JP" altLang="en-US" dirty="0" smtClean="0"/>
              <a:t>法</a:t>
            </a:r>
            <a:endParaRPr kumimoji="1" lang="ja-JP" altLang="en-US" dirty="0"/>
          </a:p>
        </p:txBody>
      </p:sp>
      <p:sp>
        <p:nvSpPr>
          <p:cNvPr id="4" name="円/楕円 3"/>
          <p:cNvSpPr/>
          <p:nvPr/>
        </p:nvSpPr>
        <p:spPr>
          <a:xfrm>
            <a:off x="1547664" y="3212976"/>
            <a:ext cx="5679573" cy="25202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465950" y="2729231"/>
            <a:ext cx="1842999" cy="615418"/>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79324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Ｑ　どうして消費者を守るための法律が必要な</a:t>
            </a:r>
            <a:endParaRPr lang="en-US" altLang="ja-JP" dirty="0" smtClean="0"/>
          </a:p>
          <a:p>
            <a:pPr marL="0" indent="0">
              <a:buNone/>
            </a:pPr>
            <a:r>
              <a:rPr lang="ja-JP" altLang="en-US" dirty="0"/>
              <a:t>　</a:t>
            </a:r>
            <a:r>
              <a:rPr lang="ja-JP" altLang="en-US" dirty="0" smtClean="0"/>
              <a:t>　のか？</a:t>
            </a:r>
            <a:endParaRPr lang="en-US" altLang="ja-JP" dirty="0" smtClean="0"/>
          </a:p>
          <a:p>
            <a:pPr marL="0" indent="0">
              <a:buNone/>
            </a:pPr>
            <a:endParaRPr kumimoji="1" lang="en-US" altLang="ja-JP" dirty="0"/>
          </a:p>
          <a:p>
            <a:pPr marL="0" indent="0">
              <a:buNone/>
            </a:pPr>
            <a:r>
              <a:rPr kumimoji="1" lang="ja-JP" altLang="en-US" dirty="0" smtClean="0"/>
              <a:t>Ａ　消費者と事業者との間には、取引に関する</a:t>
            </a:r>
            <a:endParaRPr kumimoji="1" lang="en-US" altLang="ja-JP" dirty="0" smtClean="0"/>
          </a:p>
          <a:p>
            <a:pPr marL="0" indent="0">
              <a:buNone/>
            </a:pPr>
            <a:r>
              <a:rPr lang="ja-JP" altLang="en-US" dirty="0"/>
              <a:t>　</a:t>
            </a:r>
            <a:r>
              <a:rPr lang="ja-JP" altLang="en-US" dirty="0" smtClean="0"/>
              <a:t>　</a:t>
            </a:r>
            <a:r>
              <a:rPr kumimoji="1" lang="ja-JP" altLang="en-US" dirty="0" smtClean="0"/>
              <a:t>交渉力や知識について格段の差があり、事</a:t>
            </a:r>
            <a:endParaRPr kumimoji="1" lang="en-US" altLang="ja-JP" dirty="0" smtClean="0"/>
          </a:p>
          <a:p>
            <a:pPr marL="0" indent="0">
              <a:buNone/>
            </a:pPr>
            <a:r>
              <a:rPr lang="ja-JP" altLang="en-US" dirty="0"/>
              <a:t>　</a:t>
            </a:r>
            <a:r>
              <a:rPr lang="ja-JP" altLang="en-US" dirty="0" smtClean="0"/>
              <a:t>　</a:t>
            </a:r>
            <a:r>
              <a:rPr kumimoji="1" lang="ja-JP" altLang="en-US" dirty="0" smtClean="0"/>
              <a:t>業者が消費者をだますなどして食い物に</a:t>
            </a:r>
            <a:r>
              <a:rPr kumimoji="1" lang="ja-JP" altLang="en-US" dirty="0" err="1" smtClean="0"/>
              <a:t>す</a:t>
            </a:r>
            <a:endParaRPr kumimoji="1" lang="en-US" altLang="ja-JP" dirty="0" smtClean="0"/>
          </a:p>
          <a:p>
            <a:pPr marL="0" indent="0">
              <a:buNone/>
            </a:pPr>
            <a:r>
              <a:rPr lang="ja-JP" altLang="en-US" dirty="0"/>
              <a:t>　</a:t>
            </a:r>
            <a:r>
              <a:rPr lang="ja-JP" altLang="en-US" dirty="0" smtClean="0"/>
              <a:t>　</a:t>
            </a:r>
            <a:r>
              <a:rPr kumimoji="1" lang="ja-JP" altLang="en-US" dirty="0" err="1" smtClean="0"/>
              <a:t>る</a:t>
            </a:r>
            <a:r>
              <a:rPr kumimoji="1" lang="ja-JP" altLang="en-US" dirty="0" smtClean="0"/>
              <a:t>危険性があるから</a:t>
            </a:r>
            <a:endParaRPr kumimoji="1" lang="ja-JP" altLang="en-US" dirty="0"/>
          </a:p>
        </p:txBody>
      </p:sp>
    </p:spTree>
    <p:extLst>
      <p:ext uri="{BB962C8B-B14F-4D97-AF65-F5344CB8AC3E}">
        <p14:creationId xmlns:p14="http://schemas.microsoft.com/office/powerpoint/2010/main" val="331823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消費者契約法１条</a:t>
            </a:r>
            <a:endParaRPr lang="en-US" altLang="ja-JP" dirty="0" smtClean="0"/>
          </a:p>
          <a:p>
            <a:pPr marL="0" indent="0">
              <a:buNone/>
            </a:pPr>
            <a:r>
              <a:rPr kumimoji="1" lang="ja-JP" altLang="en-US" dirty="0" smtClean="0"/>
              <a:t>「この法律は、消費者と事業者との間の情報の質及び量並びに交渉力の格差にかんがみ</a:t>
            </a:r>
            <a:r>
              <a:rPr lang="ja-JP" altLang="en-US" dirty="0" smtClean="0"/>
              <a:t>・</a:t>
            </a:r>
            <a:r>
              <a:rPr lang="ja-JP" altLang="en-US" dirty="0"/>
              <a:t>・</a:t>
            </a:r>
            <a:r>
              <a:rPr lang="ja-JP" altLang="en-US" dirty="0" smtClean="0"/>
              <a:t>・消費者の利益の擁護を図り、もって国民生活の安定工場と国民経済の健全な発展に寄与することを目的とする。</a:t>
            </a:r>
            <a:r>
              <a:rPr kumimoji="1" lang="ja-JP" altLang="en-US" dirty="0" smtClean="0"/>
              <a:t>」</a:t>
            </a:r>
            <a:endParaRPr kumimoji="1" lang="ja-JP" altLang="en-US" dirty="0"/>
          </a:p>
        </p:txBody>
      </p:sp>
    </p:spTree>
    <p:extLst>
      <p:ext uri="{BB962C8B-B14F-4D97-AF65-F5344CB8AC3E}">
        <p14:creationId xmlns:p14="http://schemas.microsoft.com/office/powerpoint/2010/main" val="25841302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消費者法の基本的な法律</a:t>
            </a:r>
            <a:endParaRPr kumimoji="1" lang="en-US" altLang="ja-JP" dirty="0" smtClean="0"/>
          </a:p>
          <a:p>
            <a:pPr marL="0" indent="0">
              <a:buNone/>
            </a:pPr>
            <a:r>
              <a:rPr lang="ja-JP" altLang="en-US" dirty="0"/>
              <a:t>　①</a:t>
            </a:r>
            <a:r>
              <a:rPr lang="ja-JP" altLang="en-US" dirty="0" smtClean="0"/>
              <a:t>　消費者契約法</a:t>
            </a:r>
            <a:endParaRPr lang="en-US" altLang="ja-JP" dirty="0" smtClean="0"/>
          </a:p>
          <a:p>
            <a:pPr marL="0" indent="0">
              <a:buNone/>
            </a:pPr>
            <a:r>
              <a:rPr kumimoji="1" lang="ja-JP" altLang="en-US" dirty="0"/>
              <a:t>　</a:t>
            </a:r>
            <a:r>
              <a:rPr lang="ja-JP" altLang="en-US" dirty="0"/>
              <a:t>②</a:t>
            </a:r>
            <a:r>
              <a:rPr kumimoji="1" lang="ja-JP" altLang="en-US" dirty="0" smtClean="0"/>
              <a:t>　特定商取引に関する法律</a:t>
            </a:r>
            <a:endParaRPr kumimoji="1" lang="en-US" altLang="ja-JP" dirty="0" smtClean="0"/>
          </a:p>
          <a:p>
            <a:pPr marL="0" indent="0">
              <a:buNone/>
            </a:pPr>
            <a:r>
              <a:rPr lang="ja-JP" altLang="en-US" dirty="0"/>
              <a:t>　</a:t>
            </a:r>
            <a:r>
              <a:rPr lang="ja-JP" altLang="en-US" dirty="0" smtClean="0"/>
              <a:t>③　割賦販売法</a:t>
            </a:r>
            <a:endParaRPr lang="en-US" altLang="ja-JP" dirty="0" smtClean="0"/>
          </a:p>
          <a:p>
            <a:pPr marL="0" indent="0">
              <a:buNone/>
            </a:pPr>
            <a:r>
              <a:rPr kumimoji="1" lang="ja-JP" altLang="en-US" dirty="0"/>
              <a:t>　</a:t>
            </a:r>
            <a:r>
              <a:rPr lang="ja-JP" altLang="en-US" dirty="0"/>
              <a:t>④</a:t>
            </a:r>
            <a:r>
              <a:rPr kumimoji="1" lang="ja-JP" altLang="en-US" dirty="0" smtClean="0"/>
              <a:t>　電子通信事業者法</a:t>
            </a:r>
            <a:endParaRPr kumimoji="1" lang="en-US" altLang="ja-JP" dirty="0" smtClean="0"/>
          </a:p>
          <a:p>
            <a:pPr marL="0" indent="0">
              <a:buNone/>
            </a:pPr>
            <a:endParaRPr kumimoji="1" lang="en-US" altLang="ja-JP" dirty="0" smtClean="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3360914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pPr marL="0" indent="0" algn="ctr">
              <a:buNone/>
            </a:pPr>
            <a:endParaRPr kumimoji="1" lang="en-US" altLang="ja-JP" dirty="0" smtClean="0"/>
          </a:p>
          <a:p>
            <a:pPr marL="0" indent="0" algn="ctr">
              <a:buNone/>
            </a:pPr>
            <a:r>
              <a:rPr kumimoji="1" lang="ja-JP" altLang="en-US" sz="6000" dirty="0" smtClean="0"/>
              <a:t>第１</a:t>
            </a:r>
            <a:r>
              <a:rPr kumimoji="1" lang="ja-JP" altLang="en-US" sz="6000" dirty="0" smtClean="0"/>
              <a:t>　</a:t>
            </a:r>
            <a:r>
              <a:rPr kumimoji="1" lang="ja-JP" altLang="en-US" sz="6000" dirty="0" smtClean="0"/>
              <a:t>導入</a:t>
            </a:r>
            <a:endParaRPr kumimoji="1" lang="en-US" altLang="ja-JP" sz="6000" dirty="0" smtClean="0"/>
          </a:p>
          <a:p>
            <a:pPr marL="0" indent="0" algn="ctr">
              <a:buNone/>
            </a:pPr>
            <a:r>
              <a:rPr lang="ja-JP" altLang="en-US" sz="6000" dirty="0" smtClean="0"/>
              <a:t>（ブラックバイトについて）</a:t>
            </a:r>
            <a:endParaRPr kumimoji="1" lang="ja-JP" altLang="en-US" sz="6000" dirty="0"/>
          </a:p>
        </p:txBody>
      </p:sp>
    </p:spTree>
    <p:extLst>
      <p:ext uri="{BB962C8B-B14F-4D97-AF65-F5344CB8AC3E}">
        <p14:creationId xmlns:p14="http://schemas.microsoft.com/office/powerpoint/2010/main" val="3194037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endParaRPr kumimoji="1" lang="en-US" altLang="ja-JP" dirty="0" smtClean="0"/>
          </a:p>
          <a:p>
            <a:pPr marL="0" indent="0" algn="ctr">
              <a:buNone/>
            </a:pPr>
            <a:endParaRPr lang="en-US" altLang="ja-JP" dirty="0"/>
          </a:p>
          <a:p>
            <a:pPr marL="0" indent="0" algn="ctr">
              <a:buNone/>
            </a:pPr>
            <a:r>
              <a:rPr kumimoji="1" lang="ja-JP" altLang="en-US" sz="5400" dirty="0" smtClean="0"/>
              <a:t>２　①消費者契約法</a:t>
            </a:r>
            <a:endParaRPr kumimoji="1" lang="ja-JP" altLang="en-US" sz="5400" dirty="0"/>
          </a:p>
        </p:txBody>
      </p:sp>
    </p:spTree>
    <p:extLst>
      <p:ext uri="{BB962C8B-B14F-4D97-AF65-F5344CB8AC3E}">
        <p14:creationId xmlns:p14="http://schemas.microsoft.com/office/powerpoint/2010/main" val="41690172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altLang="ja-JP" dirty="0" smtClean="0"/>
              <a:t>B</a:t>
            </a:r>
            <a:r>
              <a:rPr lang="ja-JP" altLang="en-US" dirty="0" smtClean="0"/>
              <a:t>さん</a:t>
            </a:r>
            <a:r>
              <a:rPr kumimoji="1" lang="ja-JP" altLang="en-US" dirty="0" smtClean="0"/>
              <a:t>が、休みの日に部屋で過ごしていると、化粧品の販売員が訪ねてきました。</a:t>
            </a:r>
            <a:endParaRPr kumimoji="1" lang="en-US" altLang="ja-JP" dirty="0" smtClean="0"/>
          </a:p>
          <a:p>
            <a:pPr marL="0" indent="0">
              <a:buNone/>
            </a:pPr>
            <a:r>
              <a:rPr kumimoji="1" lang="ja-JP" altLang="en-US" dirty="0" smtClean="0"/>
              <a:t>「この化粧品を青汁と併用すればアトピーが治る」と言われ、アトピーに悩んでいた</a:t>
            </a:r>
            <a:r>
              <a:rPr kumimoji="1" lang="en-US" altLang="ja-JP" dirty="0" smtClean="0"/>
              <a:t>B</a:t>
            </a:r>
            <a:r>
              <a:rPr kumimoji="1" lang="ja-JP" altLang="en-US" dirty="0" smtClean="0"/>
              <a:t>さんは、つい化粧品と青汁を</a:t>
            </a:r>
            <a:r>
              <a:rPr lang="ja-JP" altLang="en-US" dirty="0"/>
              <a:t>１</a:t>
            </a:r>
            <a:r>
              <a:rPr kumimoji="1" lang="ja-JP" altLang="en-US" dirty="0" smtClean="0"/>
              <a:t>０万円で購入してしまいました。</a:t>
            </a:r>
            <a:endParaRPr kumimoji="1" lang="en-US" altLang="ja-JP" dirty="0" smtClean="0"/>
          </a:p>
          <a:p>
            <a:pPr marL="0" indent="0">
              <a:buNone/>
            </a:pPr>
            <a:r>
              <a:rPr kumimoji="1" lang="ja-JP" altLang="en-US" dirty="0" smtClean="0"/>
              <a:t>しかし、</a:t>
            </a:r>
            <a:r>
              <a:rPr lang="en-US" altLang="ja-JP" dirty="0" smtClean="0"/>
              <a:t>B</a:t>
            </a:r>
            <a:r>
              <a:rPr lang="ja-JP" altLang="en-US" dirty="0" smtClean="0"/>
              <a:t>さんが、購入した化粧品と青汁を併用してもアトピーは一向によくなりません。</a:t>
            </a:r>
            <a:endParaRPr lang="en-US" altLang="ja-JP" dirty="0" smtClean="0"/>
          </a:p>
          <a:p>
            <a:pPr marL="0" indent="0">
              <a:buNone/>
            </a:pPr>
            <a:r>
              <a:rPr lang="en-US" altLang="ja-JP" dirty="0" smtClean="0"/>
              <a:t>B</a:t>
            </a:r>
            <a:r>
              <a:rPr lang="ja-JP" altLang="en-US" dirty="0" smtClean="0"/>
              <a:t>さんは、代金を取り戻せるでしょうか？</a:t>
            </a:r>
            <a:endParaRPr kumimoji="1" lang="ja-JP" altLang="en-US" dirty="0"/>
          </a:p>
        </p:txBody>
      </p:sp>
    </p:spTree>
    <p:extLst>
      <p:ext uri="{BB962C8B-B14F-4D97-AF65-F5344CB8AC3E}">
        <p14:creationId xmlns:p14="http://schemas.microsoft.com/office/powerpoint/2010/main" val="6248506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２　①消費者契約法</a:t>
            </a:r>
            <a:endParaRPr lang="en-US" altLang="ja-JP" dirty="0" smtClean="0"/>
          </a:p>
          <a:p>
            <a:pPr marL="0" indent="0">
              <a:buNone/>
            </a:pPr>
            <a:endParaRPr kumimoji="1" lang="en-US" altLang="ja-JP" dirty="0" smtClean="0"/>
          </a:p>
          <a:p>
            <a:pPr marL="0" indent="0">
              <a:buNone/>
            </a:pPr>
            <a:endParaRPr lang="en-US" altLang="ja-JP" dirty="0"/>
          </a:p>
          <a:p>
            <a:pPr marL="0" indent="0">
              <a:buNone/>
            </a:pPr>
            <a:r>
              <a:rPr kumimoji="1" lang="ja-JP" altLang="en-US" dirty="0"/>
              <a:t>　</a:t>
            </a:r>
            <a:r>
              <a:rPr kumimoji="1" lang="ja-JP" altLang="en-US" dirty="0" smtClean="0"/>
              <a:t>　事業者と消費者との契約の成立に関する</a:t>
            </a:r>
            <a:endParaRPr kumimoji="1" lang="en-US" altLang="ja-JP" dirty="0" smtClean="0"/>
          </a:p>
          <a:p>
            <a:pPr marL="0" indent="0">
              <a:buNone/>
            </a:pPr>
            <a:r>
              <a:rPr lang="ja-JP" altLang="en-US" dirty="0"/>
              <a:t>　</a:t>
            </a:r>
            <a:r>
              <a:rPr lang="ja-JP" altLang="en-US" dirty="0" smtClean="0"/>
              <a:t>　</a:t>
            </a:r>
            <a:r>
              <a:rPr kumimoji="1" lang="ja-JP" altLang="en-US" dirty="0" smtClean="0"/>
              <a:t>基本的なルールを定めた法律</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87624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kumimoji="1" lang="ja-JP" altLang="en-US" dirty="0" smtClean="0"/>
              <a:t>２　①消費者契約法</a:t>
            </a:r>
            <a:endParaRPr kumimoji="1" lang="en-US" altLang="ja-JP" dirty="0" smtClean="0"/>
          </a:p>
          <a:p>
            <a:pPr marL="0" indent="0">
              <a:buNone/>
            </a:pPr>
            <a:r>
              <a:rPr lang="ja-JP" altLang="en-US" dirty="0" smtClean="0"/>
              <a:t>　基本的なルールの内容</a:t>
            </a:r>
            <a:endParaRPr lang="en-US" altLang="ja-JP" dirty="0" smtClean="0"/>
          </a:p>
          <a:p>
            <a:pPr marL="0" indent="0">
              <a:buNone/>
            </a:pPr>
            <a:r>
              <a:rPr lang="ja-JP" altLang="en-US" dirty="0"/>
              <a:t>　</a:t>
            </a:r>
            <a:r>
              <a:rPr lang="ja-JP" altLang="en-US" dirty="0" smtClean="0"/>
              <a:t>（契約の</a:t>
            </a:r>
            <a:r>
              <a:rPr lang="ja-JP" altLang="en-US" dirty="0" smtClean="0">
                <a:solidFill>
                  <a:schemeClr val="accent1">
                    <a:lumMod val="75000"/>
                  </a:schemeClr>
                </a:solidFill>
              </a:rPr>
              <a:t>勧誘</a:t>
            </a:r>
            <a:r>
              <a:rPr lang="ja-JP" altLang="en-US" dirty="0" smtClean="0"/>
              <a:t>に</a:t>
            </a:r>
            <a:r>
              <a:rPr lang="ja-JP" altLang="en-US" dirty="0"/>
              <a:t>関する</a:t>
            </a:r>
            <a:r>
              <a:rPr lang="ja-JP" altLang="en-US" dirty="0" smtClean="0"/>
              <a:t>ルール）</a:t>
            </a:r>
            <a:endParaRPr lang="en-US" altLang="ja-JP" dirty="0" smtClean="0"/>
          </a:p>
          <a:p>
            <a:pPr marL="0" indent="0">
              <a:buNone/>
            </a:pPr>
            <a:r>
              <a:rPr kumimoji="1" lang="ja-JP" altLang="en-US" dirty="0"/>
              <a:t>　</a:t>
            </a:r>
            <a:r>
              <a:rPr lang="ja-JP" altLang="en-US" dirty="0" smtClean="0"/>
              <a:t>（１）</a:t>
            </a:r>
            <a:r>
              <a:rPr kumimoji="1" lang="ja-JP" altLang="en-US" dirty="0" smtClean="0"/>
              <a:t>事業者が勧誘する際に、嘘をついたり、消</a:t>
            </a:r>
            <a:endParaRPr kumimoji="1" lang="en-US" altLang="ja-JP" dirty="0" smtClean="0"/>
          </a:p>
          <a:p>
            <a:pPr marL="0" indent="0">
              <a:buNone/>
            </a:pPr>
            <a:r>
              <a:rPr lang="ja-JP" altLang="en-US" dirty="0"/>
              <a:t>　</a:t>
            </a:r>
            <a:r>
              <a:rPr lang="ja-JP" altLang="en-US" dirty="0" smtClean="0"/>
              <a:t>　</a:t>
            </a:r>
            <a:r>
              <a:rPr kumimoji="1" lang="ja-JP" altLang="en-US" dirty="0" smtClean="0"/>
              <a:t>費者に不利益な事実を隠したり、契約する</a:t>
            </a:r>
            <a:endParaRPr kumimoji="1" lang="en-US" altLang="ja-JP" dirty="0" smtClean="0"/>
          </a:p>
          <a:p>
            <a:pPr marL="0" indent="0">
              <a:buNone/>
            </a:pPr>
            <a:r>
              <a:rPr lang="ja-JP" altLang="en-US" dirty="0"/>
              <a:t>　</a:t>
            </a:r>
            <a:r>
              <a:rPr kumimoji="1" lang="ja-JP" altLang="en-US" dirty="0" smtClean="0"/>
              <a:t>　まで帰らないなどの悪質な行為をしてはい</a:t>
            </a:r>
            <a:endParaRPr kumimoji="1" lang="en-US" altLang="ja-JP" dirty="0" smtClean="0"/>
          </a:p>
          <a:p>
            <a:pPr marL="0" indent="0">
              <a:buNone/>
            </a:pPr>
            <a:r>
              <a:rPr lang="ja-JP" altLang="en-US" dirty="0"/>
              <a:t>　</a:t>
            </a:r>
            <a:r>
              <a:rPr lang="ja-JP" altLang="en-US" dirty="0" smtClean="0"/>
              <a:t>　</a:t>
            </a:r>
            <a:r>
              <a:rPr kumimoji="1" lang="ja-JP" altLang="en-US" dirty="0" err="1" smtClean="0"/>
              <a:t>け</a:t>
            </a:r>
            <a:r>
              <a:rPr kumimoji="1" lang="ja-JP" altLang="en-US" dirty="0" smtClean="0"/>
              <a:t>ない</a:t>
            </a:r>
            <a:endParaRPr kumimoji="1" lang="en-US" altLang="ja-JP" dirty="0" smtClean="0"/>
          </a:p>
          <a:p>
            <a:pPr marL="0" indent="0">
              <a:buNone/>
            </a:pPr>
            <a:r>
              <a:rPr lang="ja-JP" altLang="en-US" dirty="0"/>
              <a:t>　</a:t>
            </a:r>
            <a:endParaRPr kumimoji="1" lang="en-US" altLang="ja-JP" dirty="0" smtClean="0"/>
          </a:p>
        </p:txBody>
      </p:sp>
    </p:spTree>
    <p:extLst>
      <p:ext uri="{BB962C8B-B14F-4D97-AF65-F5344CB8AC3E}">
        <p14:creationId xmlns:p14="http://schemas.microsoft.com/office/powerpoint/2010/main" val="39062000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kumimoji="1" lang="ja-JP" altLang="en-US" dirty="0" smtClean="0"/>
              <a:t>２　①消費者契約法</a:t>
            </a:r>
            <a:endParaRPr kumimoji="1" lang="en-US" altLang="ja-JP" dirty="0" smtClean="0"/>
          </a:p>
          <a:p>
            <a:pPr marL="0" indent="0">
              <a:buNone/>
            </a:pPr>
            <a:r>
              <a:rPr lang="ja-JP" altLang="en-US" dirty="0"/>
              <a:t>　</a:t>
            </a:r>
            <a:r>
              <a:rPr lang="ja-JP" altLang="en-US" dirty="0" smtClean="0"/>
              <a:t>（契約</a:t>
            </a:r>
            <a:r>
              <a:rPr lang="ja-JP" altLang="en-US" u="sng" dirty="0" smtClean="0">
                <a:solidFill>
                  <a:schemeClr val="accent1">
                    <a:lumMod val="75000"/>
                  </a:schemeClr>
                </a:solidFill>
              </a:rPr>
              <a:t>内容</a:t>
            </a:r>
            <a:r>
              <a:rPr lang="ja-JP" altLang="en-US" dirty="0" smtClean="0"/>
              <a:t>に関するルール）</a:t>
            </a:r>
            <a:endParaRPr kumimoji="1" lang="en-US" altLang="ja-JP" dirty="0" smtClean="0"/>
          </a:p>
          <a:p>
            <a:pPr marL="0" indent="0">
              <a:buNone/>
            </a:pPr>
            <a:r>
              <a:rPr lang="ja-JP" altLang="en-US" dirty="0" smtClean="0"/>
              <a:t>　　（</a:t>
            </a:r>
            <a:r>
              <a:rPr lang="ja-JP" altLang="en-US" dirty="0"/>
              <a:t>２）事業者のせいで消費者が被った損害の賠</a:t>
            </a:r>
            <a:endParaRPr lang="en-US" altLang="ja-JP" dirty="0"/>
          </a:p>
          <a:p>
            <a:pPr marL="0" indent="0">
              <a:buNone/>
            </a:pPr>
            <a:r>
              <a:rPr lang="ja-JP" altLang="en-US" dirty="0"/>
              <a:t>　　</a:t>
            </a:r>
            <a:r>
              <a:rPr lang="ja-JP" altLang="en-US" dirty="0" smtClean="0"/>
              <a:t>　　償</a:t>
            </a:r>
            <a:r>
              <a:rPr lang="ja-JP" altLang="en-US" dirty="0"/>
              <a:t>を免除する内容の契約をしては</a:t>
            </a:r>
            <a:r>
              <a:rPr lang="ja-JP" altLang="en-US" dirty="0" smtClean="0"/>
              <a:t>いけない</a:t>
            </a:r>
            <a:endParaRPr lang="en-US" altLang="ja-JP" dirty="0"/>
          </a:p>
          <a:p>
            <a:pPr marL="0" indent="0">
              <a:buNone/>
            </a:pPr>
            <a:r>
              <a:rPr kumimoji="1" lang="ja-JP" altLang="en-US" dirty="0" smtClean="0"/>
              <a:t>　　（３）高額な違約金などを内容とする契約をし</a:t>
            </a:r>
            <a:endParaRPr kumimoji="1" lang="en-US" altLang="ja-JP" dirty="0" smtClean="0"/>
          </a:p>
          <a:p>
            <a:pPr marL="0" indent="0">
              <a:buNone/>
            </a:pPr>
            <a:r>
              <a:rPr lang="ja-JP" altLang="en-US" dirty="0"/>
              <a:t>　</a:t>
            </a:r>
            <a:r>
              <a:rPr lang="ja-JP" altLang="en-US" dirty="0" smtClean="0"/>
              <a:t>　　　</a:t>
            </a:r>
            <a:r>
              <a:rPr kumimoji="1" lang="ja-JP" altLang="en-US" dirty="0" err="1" smtClean="0"/>
              <a:t>ては</a:t>
            </a:r>
            <a:r>
              <a:rPr kumimoji="1" lang="ja-JP" altLang="en-US" dirty="0" smtClean="0"/>
              <a:t>いけない</a:t>
            </a:r>
            <a:endParaRPr kumimoji="1" lang="en-US" altLang="ja-JP" dirty="0" smtClean="0"/>
          </a:p>
          <a:p>
            <a:pPr marL="0" indent="0">
              <a:buNone/>
            </a:pPr>
            <a:r>
              <a:rPr lang="ja-JP" altLang="en-US" dirty="0" smtClean="0"/>
              <a:t>　　（４）消費者の利益を一方的に制限する内容</a:t>
            </a:r>
            <a:endParaRPr lang="en-US" altLang="ja-JP" dirty="0" smtClean="0"/>
          </a:p>
          <a:p>
            <a:pPr marL="0" indent="0">
              <a:buNone/>
            </a:pPr>
            <a:r>
              <a:rPr lang="ja-JP" altLang="en-US" dirty="0"/>
              <a:t>　</a:t>
            </a:r>
            <a:r>
              <a:rPr lang="ja-JP" altLang="en-US" dirty="0" smtClean="0"/>
              <a:t>　　　の契約をしてはいけない</a:t>
            </a:r>
            <a:endParaRPr kumimoji="1" lang="ja-JP" altLang="en-US" dirty="0"/>
          </a:p>
        </p:txBody>
      </p:sp>
    </p:spTree>
    <p:extLst>
      <p:ext uri="{BB962C8B-B14F-4D97-AF65-F5344CB8AC3E}">
        <p14:creationId xmlns:p14="http://schemas.microsoft.com/office/powerpoint/2010/main" val="7380621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３　①消費者契約法</a:t>
            </a:r>
            <a:endParaRPr lang="en-US" altLang="ja-JP" dirty="0" smtClean="0"/>
          </a:p>
          <a:p>
            <a:pPr marL="0" indent="0">
              <a:buNone/>
            </a:pPr>
            <a:endParaRPr kumimoji="1" lang="en-US" altLang="ja-JP" dirty="0"/>
          </a:p>
          <a:p>
            <a:pPr marL="0" indent="0">
              <a:buNone/>
            </a:pPr>
            <a:r>
              <a:rPr lang="ja-JP" altLang="en-US" dirty="0" smtClean="0"/>
              <a:t>　　事業者が違反するとどうなるか？</a:t>
            </a:r>
            <a:endParaRPr lang="en-US" altLang="ja-JP" dirty="0" smtClean="0"/>
          </a:p>
          <a:p>
            <a:pPr marL="0" indent="0">
              <a:buNone/>
            </a:pPr>
            <a:endParaRPr kumimoji="1" lang="en-US" altLang="ja-JP" dirty="0"/>
          </a:p>
          <a:p>
            <a:pPr marL="0" indent="0">
              <a:buNone/>
            </a:pPr>
            <a:r>
              <a:rPr lang="ja-JP" altLang="en-US" dirty="0" smtClean="0"/>
              <a:t>　　契約を</a:t>
            </a:r>
            <a:r>
              <a:rPr lang="ja-JP" altLang="en-US" dirty="0" smtClean="0">
                <a:solidFill>
                  <a:schemeClr val="tx2">
                    <a:lumMod val="75000"/>
                  </a:schemeClr>
                </a:solidFill>
              </a:rPr>
              <a:t>取り消す</a:t>
            </a:r>
            <a:r>
              <a:rPr lang="ja-JP" altLang="en-US" dirty="0" smtClean="0"/>
              <a:t>ことができる</a:t>
            </a:r>
            <a:endParaRPr kumimoji="1" lang="ja-JP" altLang="en-US" dirty="0"/>
          </a:p>
        </p:txBody>
      </p:sp>
    </p:spTree>
    <p:extLst>
      <p:ext uri="{BB962C8B-B14F-4D97-AF65-F5344CB8AC3E}">
        <p14:creationId xmlns:p14="http://schemas.microsoft.com/office/powerpoint/2010/main" val="174861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endParaRPr lang="en-US" altLang="ja-JP" dirty="0" smtClean="0"/>
          </a:p>
          <a:p>
            <a:pPr marL="0" indent="0" algn="ctr">
              <a:buNone/>
            </a:pPr>
            <a:endParaRPr lang="en-US" altLang="ja-JP" dirty="0"/>
          </a:p>
          <a:p>
            <a:pPr marL="0" indent="0" algn="ctr">
              <a:buNone/>
            </a:pPr>
            <a:r>
              <a:rPr lang="ja-JP" altLang="en-US" sz="4800" dirty="0" smtClean="0"/>
              <a:t>３　②特定商取引に関する法律</a:t>
            </a:r>
            <a:endParaRPr kumimoji="1" lang="ja-JP" altLang="en-US" sz="4800" dirty="0"/>
          </a:p>
        </p:txBody>
      </p:sp>
    </p:spTree>
    <p:extLst>
      <p:ext uri="{BB962C8B-B14F-4D97-AF65-F5344CB8AC3E}">
        <p14:creationId xmlns:p14="http://schemas.microsoft.com/office/powerpoint/2010/main" val="695038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ja-JP" altLang="en-US" dirty="0" smtClean="0"/>
              <a:t>　</a:t>
            </a:r>
            <a:r>
              <a:rPr lang="en-US" altLang="ja-JP" dirty="0" smtClean="0"/>
              <a:t>B</a:t>
            </a:r>
            <a:r>
              <a:rPr lang="ja-JP" altLang="en-US" dirty="0" smtClean="0"/>
              <a:t>さんは、高校時代からの友人に「化粧品とビタミン剤を買って友人を紹介するだけで収入になる。月２０万円も稼いでいる人がいる。商品代金のクレジットも余裕で支払える。」と勧誘され、会員登録をして化粧品３０万分を契約した。</a:t>
            </a:r>
            <a:endParaRPr lang="en-US" altLang="ja-JP" dirty="0" smtClean="0"/>
          </a:p>
          <a:p>
            <a:pPr marL="0" indent="0">
              <a:buNone/>
            </a:pPr>
            <a:r>
              <a:rPr kumimoji="1" lang="ja-JP" altLang="en-US" dirty="0"/>
              <a:t>　</a:t>
            </a:r>
            <a:r>
              <a:rPr kumimoji="1" lang="ja-JP" altLang="en-US" dirty="0" smtClean="0"/>
              <a:t>２日後、化粧品と会員証、勧誘に使うパンフレットが届いたので、早速、友人に紹介したが全く入会してもらえなかった。</a:t>
            </a:r>
            <a:endParaRPr kumimoji="1" lang="en-US" altLang="ja-JP" dirty="0" smtClean="0"/>
          </a:p>
          <a:p>
            <a:pPr marL="0" indent="0">
              <a:buNone/>
            </a:pPr>
            <a:r>
              <a:rPr lang="ja-JP" altLang="en-US" dirty="0"/>
              <a:t>　</a:t>
            </a:r>
            <a:r>
              <a:rPr lang="en-US" altLang="ja-JP" dirty="0" smtClean="0"/>
              <a:t>B</a:t>
            </a:r>
            <a:r>
              <a:rPr lang="ja-JP" altLang="en-US" dirty="0" smtClean="0"/>
              <a:t>さんは、契約を解約できるでしょうか？</a:t>
            </a:r>
            <a:endParaRPr kumimoji="1" lang="ja-JP" altLang="en-US" dirty="0"/>
          </a:p>
        </p:txBody>
      </p:sp>
    </p:spTree>
    <p:extLst>
      <p:ext uri="{BB962C8B-B14F-4D97-AF65-F5344CB8AC3E}">
        <p14:creationId xmlns:p14="http://schemas.microsoft.com/office/powerpoint/2010/main" val="19562950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３　②特定商取引に関する法律</a:t>
            </a:r>
            <a:endParaRPr kumimoji="1" lang="en-US" altLang="ja-JP" dirty="0" smtClean="0"/>
          </a:p>
          <a:p>
            <a:pPr marL="0" indent="0">
              <a:buNone/>
            </a:pPr>
            <a:r>
              <a:rPr lang="ja-JP" altLang="en-US" dirty="0" smtClean="0"/>
              <a:t>　</a:t>
            </a:r>
            <a:endParaRPr lang="en-US" altLang="ja-JP" dirty="0"/>
          </a:p>
          <a:p>
            <a:pPr marL="0" indent="0">
              <a:buNone/>
            </a:pPr>
            <a:r>
              <a:rPr kumimoji="1" lang="ja-JP" altLang="en-US" dirty="0" smtClean="0"/>
              <a:t>　</a:t>
            </a:r>
            <a:endParaRPr kumimoji="1" lang="en-US" altLang="ja-JP" dirty="0" smtClean="0"/>
          </a:p>
          <a:p>
            <a:pPr marL="0" indent="0">
              <a:buNone/>
            </a:pPr>
            <a:r>
              <a:rPr lang="ja-JP" altLang="en-US" dirty="0"/>
              <a:t>　　</a:t>
            </a:r>
            <a:r>
              <a:rPr lang="ja-JP" altLang="en-US" dirty="0" smtClean="0"/>
              <a:t>事業者と消費者の</a:t>
            </a:r>
            <a:r>
              <a:rPr lang="ja-JP" altLang="en-US" dirty="0" smtClean="0">
                <a:solidFill>
                  <a:schemeClr val="tx2">
                    <a:lumMod val="75000"/>
                  </a:schemeClr>
                </a:solidFill>
              </a:rPr>
              <a:t>特定の取引形態</a:t>
            </a:r>
            <a:r>
              <a:rPr lang="ja-JP" altLang="en-US" dirty="0" smtClean="0"/>
              <a:t>につい</a:t>
            </a:r>
            <a:endParaRPr lang="en-US" altLang="ja-JP" dirty="0" smtClean="0"/>
          </a:p>
          <a:p>
            <a:pPr marL="0" indent="0">
              <a:buNone/>
            </a:pPr>
            <a:r>
              <a:rPr lang="ja-JP" altLang="en-US" dirty="0"/>
              <a:t>　</a:t>
            </a:r>
            <a:r>
              <a:rPr lang="ja-JP" altLang="en-US" dirty="0" err="1" smtClean="0"/>
              <a:t>て</a:t>
            </a:r>
            <a:r>
              <a:rPr lang="ja-JP" altLang="en-US" dirty="0" smtClean="0"/>
              <a:t>基本的なルールを定めた法律</a:t>
            </a:r>
            <a:r>
              <a:rPr kumimoji="1" lang="ja-JP" altLang="en-US" dirty="0" smtClean="0"/>
              <a:t>　</a:t>
            </a:r>
            <a:endParaRPr kumimoji="1" lang="ja-JP" altLang="en-US" dirty="0"/>
          </a:p>
        </p:txBody>
      </p:sp>
    </p:spTree>
    <p:extLst>
      <p:ext uri="{BB962C8B-B14F-4D97-AF65-F5344CB8AC3E}">
        <p14:creationId xmlns:p14="http://schemas.microsoft.com/office/powerpoint/2010/main" val="1471602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a:t>どのよう</a:t>
            </a:r>
            <a:r>
              <a:rPr lang="ja-JP" altLang="en-US" dirty="0" smtClean="0"/>
              <a:t>な取引形態が対象となるか？</a:t>
            </a:r>
            <a:endParaRPr lang="en-US" altLang="ja-JP" dirty="0" smtClean="0"/>
          </a:p>
          <a:p>
            <a:pPr marL="0" indent="0">
              <a:buNone/>
            </a:pPr>
            <a:r>
              <a:rPr kumimoji="1" lang="ja-JP" altLang="en-US" dirty="0"/>
              <a:t>　</a:t>
            </a:r>
            <a:r>
              <a:rPr kumimoji="1" lang="ja-JP" altLang="en-US" dirty="0" smtClean="0"/>
              <a:t>①訪問販売</a:t>
            </a:r>
            <a:endParaRPr kumimoji="1" lang="en-US" altLang="ja-JP" dirty="0" smtClean="0"/>
          </a:p>
          <a:p>
            <a:pPr marL="0" indent="0">
              <a:buNone/>
            </a:pPr>
            <a:r>
              <a:rPr lang="ja-JP" altLang="en-US" dirty="0"/>
              <a:t>　</a:t>
            </a:r>
            <a:r>
              <a:rPr lang="ja-JP" altLang="en-US" dirty="0" smtClean="0"/>
              <a:t>②通信販売</a:t>
            </a:r>
            <a:endParaRPr lang="en-US" altLang="ja-JP" dirty="0" smtClean="0"/>
          </a:p>
          <a:p>
            <a:pPr marL="0" indent="0">
              <a:buNone/>
            </a:pPr>
            <a:r>
              <a:rPr kumimoji="1" lang="ja-JP" altLang="en-US" dirty="0"/>
              <a:t>　</a:t>
            </a:r>
            <a:r>
              <a:rPr kumimoji="1" lang="ja-JP" altLang="en-US" dirty="0" smtClean="0"/>
              <a:t>③電話勧誘販売</a:t>
            </a:r>
            <a:endParaRPr kumimoji="1" lang="en-US" altLang="ja-JP" dirty="0" smtClean="0"/>
          </a:p>
          <a:p>
            <a:pPr marL="0" indent="0">
              <a:buNone/>
            </a:pPr>
            <a:r>
              <a:rPr lang="ja-JP" altLang="en-US" dirty="0"/>
              <a:t>　</a:t>
            </a:r>
            <a:r>
              <a:rPr lang="ja-JP" altLang="en-US" dirty="0" smtClean="0"/>
              <a:t>④連鎖販売取引</a:t>
            </a:r>
            <a:endParaRPr lang="en-US" altLang="ja-JP" dirty="0" smtClean="0"/>
          </a:p>
          <a:p>
            <a:pPr marL="0" indent="0">
              <a:buNone/>
            </a:pPr>
            <a:r>
              <a:rPr kumimoji="1" lang="ja-JP" altLang="en-US" dirty="0"/>
              <a:t>　</a:t>
            </a:r>
            <a:r>
              <a:rPr kumimoji="1" lang="ja-JP" altLang="en-US" dirty="0" smtClean="0"/>
              <a:t>⑤特定継続的役務提供</a:t>
            </a:r>
            <a:endParaRPr kumimoji="1" lang="en-US" altLang="ja-JP" dirty="0" smtClean="0"/>
          </a:p>
          <a:p>
            <a:pPr marL="0" indent="0">
              <a:buNone/>
            </a:pPr>
            <a:r>
              <a:rPr lang="ja-JP" altLang="en-US" dirty="0"/>
              <a:t>　</a:t>
            </a:r>
            <a:r>
              <a:rPr lang="ja-JP" altLang="en-US" dirty="0" smtClean="0"/>
              <a:t>⑥業務提供誘因販売取引</a:t>
            </a:r>
            <a:endParaRPr lang="en-US" altLang="ja-JP" dirty="0" smtClean="0"/>
          </a:p>
          <a:p>
            <a:pPr marL="0" indent="0">
              <a:buNone/>
            </a:pPr>
            <a:r>
              <a:rPr kumimoji="1" lang="ja-JP" altLang="en-US" dirty="0"/>
              <a:t>　</a:t>
            </a:r>
            <a:r>
              <a:rPr kumimoji="1" lang="ja-JP" altLang="en-US" dirty="0" smtClean="0"/>
              <a:t>⑦訪問購入</a:t>
            </a:r>
            <a:endParaRPr kumimoji="1" lang="ja-JP" altLang="en-US" dirty="0"/>
          </a:p>
        </p:txBody>
      </p:sp>
    </p:spTree>
    <p:extLst>
      <p:ext uri="{BB962C8B-B14F-4D97-AF65-F5344CB8AC3E}">
        <p14:creationId xmlns:p14="http://schemas.microsoft.com/office/powerpoint/2010/main" val="42934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38138"/>
          </a:xfrm>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endParaRPr lang="en-US" altLang="ja-JP" dirty="0" smtClean="0"/>
          </a:p>
          <a:p>
            <a:pPr marL="0" indent="0" algn="ctr">
              <a:buNone/>
            </a:pPr>
            <a:endParaRPr lang="en-US" altLang="ja-JP" dirty="0"/>
          </a:p>
          <a:p>
            <a:pPr marL="0" indent="0" algn="ctr">
              <a:buNone/>
            </a:pPr>
            <a:r>
              <a:rPr lang="ja-JP" altLang="en-US" sz="5400" dirty="0" smtClean="0"/>
              <a:t>１　　契約とは？</a:t>
            </a:r>
            <a:endParaRPr kumimoji="1" lang="en-US" altLang="ja-JP" sz="5400" dirty="0" smtClean="0"/>
          </a:p>
        </p:txBody>
      </p:sp>
    </p:spTree>
    <p:extLst>
      <p:ext uri="{BB962C8B-B14F-4D97-AF65-F5344CB8AC3E}">
        <p14:creationId xmlns:p14="http://schemas.microsoft.com/office/powerpoint/2010/main" val="429494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（契約の</a:t>
            </a:r>
            <a:r>
              <a:rPr kumimoji="1" lang="ja-JP" altLang="en-US" dirty="0" smtClean="0">
                <a:solidFill>
                  <a:schemeClr val="tx2">
                    <a:lumMod val="75000"/>
                  </a:schemeClr>
                </a:solidFill>
              </a:rPr>
              <a:t>勧誘</a:t>
            </a:r>
            <a:r>
              <a:rPr kumimoji="1" lang="ja-JP" altLang="en-US" dirty="0" smtClean="0"/>
              <a:t>に関するルール）</a:t>
            </a:r>
            <a:endParaRPr kumimoji="1" lang="en-US" altLang="ja-JP" dirty="0" smtClean="0"/>
          </a:p>
          <a:p>
            <a:pPr marL="0" indent="0">
              <a:buNone/>
            </a:pPr>
            <a:r>
              <a:rPr kumimoji="1" lang="ja-JP" altLang="en-US" dirty="0" smtClean="0"/>
              <a:t>　・勧誘前に氏名等を明示しなければいけない</a:t>
            </a:r>
            <a:endParaRPr kumimoji="1" lang="en-US" altLang="ja-JP" dirty="0" smtClean="0"/>
          </a:p>
          <a:p>
            <a:pPr marL="0" indent="0">
              <a:buNone/>
            </a:pPr>
            <a:r>
              <a:rPr lang="ja-JP" altLang="en-US" dirty="0"/>
              <a:t>　</a:t>
            </a:r>
            <a:r>
              <a:rPr lang="ja-JP" altLang="en-US" dirty="0" smtClean="0"/>
              <a:t>・不当な勧誘行為をしてはいけない</a:t>
            </a:r>
            <a:endParaRPr lang="en-US" altLang="ja-JP" dirty="0" smtClean="0"/>
          </a:p>
          <a:p>
            <a:pPr marL="0" indent="0">
              <a:buNone/>
            </a:pPr>
            <a:r>
              <a:rPr kumimoji="1" lang="ja-JP" altLang="en-US" dirty="0"/>
              <a:t>　</a:t>
            </a:r>
            <a:r>
              <a:rPr kumimoji="1" lang="ja-JP" altLang="en-US" dirty="0" smtClean="0"/>
              <a:t>・虚偽・誇大広告をしてはいけない</a:t>
            </a:r>
            <a:endParaRPr kumimoji="1" lang="en-US" altLang="ja-JP" dirty="0" smtClean="0"/>
          </a:p>
          <a:p>
            <a:pPr marL="0" indent="0">
              <a:buNone/>
            </a:pPr>
            <a:r>
              <a:rPr lang="ja-JP" altLang="en-US" dirty="0" smtClean="0"/>
              <a:t>（契約の</a:t>
            </a:r>
            <a:r>
              <a:rPr lang="ja-JP" altLang="en-US" dirty="0" smtClean="0">
                <a:solidFill>
                  <a:schemeClr val="tx2">
                    <a:lumMod val="75000"/>
                  </a:schemeClr>
                </a:solidFill>
              </a:rPr>
              <a:t>成立</a:t>
            </a:r>
            <a:r>
              <a:rPr lang="ja-JP" altLang="en-US" dirty="0" smtClean="0"/>
              <a:t>に関するルール）</a:t>
            </a:r>
            <a:endParaRPr lang="en-US" altLang="ja-JP" dirty="0" smtClean="0"/>
          </a:p>
          <a:p>
            <a:pPr marL="0" indent="0">
              <a:buNone/>
            </a:pPr>
            <a:r>
              <a:rPr kumimoji="1" lang="ja-JP" altLang="en-US" dirty="0"/>
              <a:t>　</a:t>
            </a:r>
            <a:r>
              <a:rPr kumimoji="1" lang="ja-JP" altLang="en-US" dirty="0" smtClean="0"/>
              <a:t>・重要事項を記載した書面を消費者に渡</a:t>
            </a:r>
            <a:r>
              <a:rPr kumimoji="1" lang="ja-JP" altLang="en-US" dirty="0" err="1" smtClean="0"/>
              <a:t>さな</a:t>
            </a:r>
            <a:endParaRPr kumimoji="1" lang="en-US" altLang="ja-JP" dirty="0" smtClean="0"/>
          </a:p>
          <a:p>
            <a:pPr marL="0" indent="0">
              <a:buNone/>
            </a:pPr>
            <a:r>
              <a:rPr lang="ja-JP" altLang="en-US" dirty="0"/>
              <a:t>　</a:t>
            </a:r>
            <a:r>
              <a:rPr lang="ja-JP" altLang="en-US" dirty="0" smtClean="0"/>
              <a:t>　</a:t>
            </a:r>
            <a:r>
              <a:rPr kumimoji="1" lang="ja-JP" altLang="en-US" dirty="0" smtClean="0"/>
              <a:t>ければならない</a:t>
            </a:r>
            <a:endParaRPr kumimoji="1" lang="ja-JP" altLang="en-US" dirty="0"/>
          </a:p>
        </p:txBody>
      </p:sp>
    </p:spTree>
    <p:extLst>
      <p:ext uri="{BB962C8B-B14F-4D97-AF65-F5344CB8AC3E}">
        <p14:creationId xmlns:p14="http://schemas.microsoft.com/office/powerpoint/2010/main" val="35170082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消費者に与えられた権利</a:t>
            </a:r>
            <a:r>
              <a:rPr kumimoji="1" lang="ja-JP" altLang="en-US" dirty="0" smtClean="0">
                <a:solidFill>
                  <a:srgbClr val="FF0000"/>
                </a:solidFill>
              </a:rPr>
              <a:t>（重要）</a:t>
            </a:r>
            <a:endParaRPr kumimoji="1" lang="en-US" altLang="ja-JP" dirty="0" smtClean="0">
              <a:solidFill>
                <a:srgbClr val="FF0000"/>
              </a:solidFill>
            </a:endParaRPr>
          </a:p>
          <a:p>
            <a:pPr marL="0" indent="0">
              <a:buNone/>
            </a:pPr>
            <a:endParaRPr lang="en-US" altLang="ja-JP" dirty="0"/>
          </a:p>
          <a:p>
            <a:pPr marL="0" indent="0">
              <a:buNone/>
            </a:pPr>
            <a:r>
              <a:rPr kumimoji="1" lang="ja-JP" altLang="en-US" dirty="0" smtClean="0"/>
              <a:t>　</a:t>
            </a:r>
            <a:r>
              <a:rPr kumimoji="1" lang="ja-JP" altLang="en-US" sz="3600" dirty="0" smtClean="0">
                <a:solidFill>
                  <a:srgbClr val="FF0000"/>
                </a:solidFill>
              </a:rPr>
              <a:t>クーリングオフ</a:t>
            </a:r>
            <a:endParaRPr kumimoji="1" lang="en-US" altLang="ja-JP" sz="3600" dirty="0" smtClean="0">
              <a:solidFill>
                <a:srgbClr val="FF0000"/>
              </a:solidFill>
            </a:endParaRPr>
          </a:p>
          <a:p>
            <a:pPr marL="0" indent="0">
              <a:buNone/>
            </a:pPr>
            <a:r>
              <a:rPr lang="ja-JP" altLang="en-US" dirty="0">
                <a:solidFill>
                  <a:srgbClr val="FF0000"/>
                </a:solidFill>
              </a:rPr>
              <a:t>　</a:t>
            </a:r>
            <a:r>
              <a:rPr lang="ja-JP" altLang="en-US" dirty="0" smtClean="0">
                <a:solidFill>
                  <a:srgbClr val="FF0000"/>
                </a:solidFill>
              </a:rPr>
              <a:t>　契約後や申込み後に法律で定められた書</a:t>
            </a:r>
            <a:endParaRPr lang="en-US" altLang="ja-JP" dirty="0" smtClean="0">
              <a:solidFill>
                <a:srgbClr val="FF0000"/>
              </a:solidFill>
            </a:endParaRPr>
          </a:p>
          <a:p>
            <a:pPr marL="0" indent="0">
              <a:buNone/>
            </a:pPr>
            <a:r>
              <a:rPr lang="ja-JP" altLang="en-US" dirty="0">
                <a:solidFill>
                  <a:srgbClr val="FF0000"/>
                </a:solidFill>
              </a:rPr>
              <a:t>　</a:t>
            </a:r>
            <a:r>
              <a:rPr lang="ja-JP" altLang="en-US" dirty="0" smtClean="0">
                <a:solidFill>
                  <a:srgbClr val="FF0000"/>
                </a:solidFill>
              </a:rPr>
              <a:t>面を受け取ってから一定の期間内に消費者</a:t>
            </a:r>
            <a:endParaRPr lang="en-US" altLang="ja-JP" dirty="0" smtClean="0">
              <a:solidFill>
                <a:srgbClr val="FF0000"/>
              </a:solidFill>
            </a:endParaRPr>
          </a:p>
          <a:p>
            <a:pPr marL="0" indent="0">
              <a:buNone/>
            </a:pPr>
            <a:r>
              <a:rPr lang="ja-JP" altLang="en-US" dirty="0" smtClean="0">
                <a:solidFill>
                  <a:srgbClr val="FF0000"/>
                </a:solidFill>
              </a:rPr>
              <a:t>　が無条件で契約を解約することができる権利</a:t>
            </a:r>
            <a:endParaRPr lang="en-US" altLang="ja-JP" dirty="0" smtClean="0">
              <a:solidFill>
                <a:srgbClr val="FF0000"/>
              </a:solidFill>
            </a:endParaRPr>
          </a:p>
          <a:p>
            <a:pPr marL="0" indent="0">
              <a:buNone/>
            </a:pPr>
            <a:endParaRPr kumimoji="1" lang="ja-JP" altLang="en-US" dirty="0">
              <a:solidFill>
                <a:schemeClr val="tx2">
                  <a:lumMod val="75000"/>
                </a:schemeClr>
              </a:solidFill>
            </a:endParaRPr>
          </a:p>
        </p:txBody>
      </p:sp>
    </p:spTree>
    <p:extLst>
      <p:ext uri="{BB962C8B-B14F-4D97-AF65-F5344CB8AC3E}">
        <p14:creationId xmlns:p14="http://schemas.microsoft.com/office/powerpoint/2010/main" val="142135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lgn="ctr">
              <a:buNone/>
            </a:pPr>
            <a:endParaRPr kumimoji="1" lang="en-US" altLang="ja-JP" sz="5400" dirty="0" smtClean="0"/>
          </a:p>
          <a:p>
            <a:pPr marL="0" indent="0" algn="ctr">
              <a:buNone/>
            </a:pPr>
            <a:r>
              <a:rPr kumimoji="1" lang="ja-JP" altLang="en-US" sz="5400" dirty="0" smtClean="0"/>
              <a:t>４　③割賦販売法</a:t>
            </a:r>
            <a:endParaRPr kumimoji="1" lang="ja-JP" altLang="en-US" sz="5400" dirty="0"/>
          </a:p>
        </p:txBody>
      </p:sp>
    </p:spTree>
    <p:extLst>
      <p:ext uri="{BB962C8B-B14F-4D97-AF65-F5344CB8AC3E}">
        <p14:creationId xmlns:p14="http://schemas.microsoft.com/office/powerpoint/2010/main" val="23435809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a:xfrm>
            <a:off x="457200" y="1628800"/>
            <a:ext cx="8229600" cy="4497363"/>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ja-JP" altLang="en-US" dirty="0" smtClean="0"/>
              <a:t>　</a:t>
            </a:r>
            <a:r>
              <a:rPr lang="en-US" altLang="ja-JP" dirty="0" smtClean="0"/>
              <a:t>A</a:t>
            </a:r>
            <a:r>
              <a:rPr lang="ja-JP" altLang="ja-JP" dirty="0" smtClean="0"/>
              <a:t>君</a:t>
            </a:r>
            <a:r>
              <a:rPr lang="ja-JP" altLang="ja-JP" dirty="0"/>
              <a:t>は、</a:t>
            </a:r>
            <a:r>
              <a:rPr lang="en-US" altLang="ja-JP" dirty="0"/>
              <a:t>B</a:t>
            </a:r>
            <a:r>
              <a:rPr lang="ja-JP" altLang="ja-JP" dirty="0"/>
              <a:t>店でテレビを買いました。支払いは</a:t>
            </a:r>
            <a:r>
              <a:rPr lang="en-US" altLang="ja-JP" dirty="0"/>
              <a:t>C</a:t>
            </a:r>
            <a:r>
              <a:rPr lang="ja-JP" altLang="ja-JP" dirty="0"/>
              <a:t>信販会社発行のクレジットカード（３０回払い）でしました。</a:t>
            </a:r>
          </a:p>
          <a:p>
            <a:pPr marL="0" indent="0">
              <a:buNone/>
            </a:pPr>
            <a:r>
              <a:rPr lang="ja-JP" altLang="en-US" dirty="0" smtClean="0"/>
              <a:t>　</a:t>
            </a:r>
            <a:r>
              <a:rPr lang="ja-JP" altLang="ja-JP" dirty="0" smtClean="0"/>
              <a:t>その後</a:t>
            </a:r>
            <a:r>
              <a:rPr lang="ja-JP" altLang="ja-JP" dirty="0"/>
              <a:t>、買ったテレビに欠陥があったので、</a:t>
            </a:r>
            <a:r>
              <a:rPr lang="en-US" altLang="ja-JP" dirty="0"/>
              <a:t>B</a:t>
            </a:r>
            <a:r>
              <a:rPr lang="ja-JP" altLang="ja-JP" dirty="0"/>
              <a:t>店にクレームを言ったところ、すぐに修理するとの説明を受けましたが、１か月経っても何の連絡もありません。</a:t>
            </a:r>
          </a:p>
          <a:p>
            <a:pPr marL="0" indent="0">
              <a:buNone/>
            </a:pPr>
            <a:r>
              <a:rPr lang="ja-JP" altLang="en-US" dirty="0" smtClean="0"/>
              <a:t>　</a:t>
            </a:r>
            <a:r>
              <a:rPr lang="ja-JP" altLang="ja-JP" dirty="0" smtClean="0"/>
              <a:t>怒った</a:t>
            </a:r>
            <a:r>
              <a:rPr lang="en-US" altLang="ja-JP" dirty="0"/>
              <a:t>A</a:t>
            </a:r>
            <a:r>
              <a:rPr lang="ja-JP" altLang="ja-JP" dirty="0"/>
              <a:t>君は、修理するまで支払いをしないと</a:t>
            </a:r>
            <a:r>
              <a:rPr lang="en-US" altLang="ja-JP" dirty="0"/>
              <a:t>C</a:t>
            </a:r>
            <a:r>
              <a:rPr lang="ja-JP" altLang="ja-JP" dirty="0"/>
              <a:t>信販会社に言いましたが、</a:t>
            </a:r>
            <a:r>
              <a:rPr lang="en-US" altLang="ja-JP" dirty="0"/>
              <a:t>C</a:t>
            </a:r>
            <a:r>
              <a:rPr lang="ja-JP" altLang="ja-JP" dirty="0"/>
              <a:t>信販会社は、</a:t>
            </a:r>
            <a:r>
              <a:rPr lang="en-US" altLang="ja-JP" dirty="0"/>
              <a:t>AB</a:t>
            </a:r>
            <a:r>
              <a:rPr lang="ja-JP" altLang="ja-JP" dirty="0"/>
              <a:t>間のトラブルとは無関係と言って支払いを請求してきます</a:t>
            </a:r>
            <a:r>
              <a:rPr lang="ja-JP" altLang="ja-JP" dirty="0" smtClean="0"/>
              <a:t>。</a:t>
            </a:r>
            <a:endParaRPr lang="en-US" altLang="ja-JP" dirty="0" smtClean="0"/>
          </a:p>
          <a:p>
            <a:pPr marL="0" indent="0">
              <a:buNone/>
            </a:pPr>
            <a:r>
              <a:rPr kumimoji="1" lang="ja-JP" altLang="en-US" dirty="0"/>
              <a:t>　</a:t>
            </a:r>
            <a:r>
              <a:rPr kumimoji="1" lang="en-US" altLang="ja-JP" dirty="0" smtClean="0"/>
              <a:t>A</a:t>
            </a:r>
            <a:r>
              <a:rPr kumimoji="1" lang="ja-JP" altLang="en-US" dirty="0" smtClean="0"/>
              <a:t>君は、支払いをしないといけないのでしょうか？</a:t>
            </a:r>
            <a:endParaRPr kumimoji="1" lang="ja-JP" altLang="en-US" dirty="0"/>
          </a:p>
        </p:txBody>
      </p:sp>
    </p:spTree>
    <p:extLst>
      <p:ext uri="{BB962C8B-B14F-4D97-AF65-F5344CB8AC3E}">
        <p14:creationId xmlns:p14="http://schemas.microsoft.com/office/powerpoint/2010/main" val="4037034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４　③割賦販売法が必要な理由</a:t>
            </a:r>
            <a:endParaRPr kumimoji="1" lang="en-US" altLang="ja-JP" dirty="0" smtClean="0"/>
          </a:p>
          <a:p>
            <a:pPr marL="0" indent="0">
              <a:buNone/>
            </a:pPr>
            <a:endParaRPr kumimoji="1" lang="en-US" altLang="ja-JP" dirty="0" smtClean="0"/>
          </a:p>
          <a:p>
            <a:pPr marL="0" indent="0">
              <a:buNone/>
            </a:pPr>
            <a:r>
              <a:rPr lang="ja-JP" altLang="en-US" dirty="0" smtClean="0"/>
              <a:t>　　クレジットカードなどで分割で商品を購入</a:t>
            </a:r>
            <a:endParaRPr lang="en-US" altLang="ja-JP" dirty="0" smtClean="0"/>
          </a:p>
          <a:p>
            <a:pPr marL="0" indent="0">
              <a:buNone/>
            </a:pPr>
            <a:r>
              <a:rPr lang="ja-JP" altLang="en-US" dirty="0"/>
              <a:t>　</a:t>
            </a:r>
            <a:r>
              <a:rPr lang="ja-JP" altLang="en-US" dirty="0" smtClean="0"/>
              <a:t>する場合、１回の支払金額が少額で済む</a:t>
            </a:r>
            <a:r>
              <a:rPr lang="ja-JP" altLang="en-US" dirty="0" err="1" smtClean="0"/>
              <a:t>た</a:t>
            </a:r>
            <a:endParaRPr lang="en-US" altLang="ja-JP" dirty="0" smtClean="0"/>
          </a:p>
          <a:p>
            <a:pPr marL="0" indent="0">
              <a:buNone/>
            </a:pPr>
            <a:r>
              <a:rPr lang="ja-JP" altLang="en-US" dirty="0"/>
              <a:t>　</a:t>
            </a:r>
            <a:r>
              <a:rPr lang="ja-JP" altLang="en-US" dirty="0" err="1" smtClean="0"/>
              <a:t>め</a:t>
            </a:r>
            <a:r>
              <a:rPr lang="ja-JP" altLang="en-US" dirty="0" smtClean="0"/>
              <a:t>消費者の抵抗が少ない</a:t>
            </a:r>
            <a:endParaRPr lang="en-US" altLang="ja-JP" dirty="0" smtClean="0"/>
          </a:p>
          <a:p>
            <a:pPr marL="0" indent="0">
              <a:buNone/>
            </a:pPr>
            <a:r>
              <a:rPr lang="ja-JP" altLang="en-US" dirty="0"/>
              <a:t>　</a:t>
            </a:r>
            <a:r>
              <a:rPr lang="ja-JP" altLang="en-US" dirty="0" smtClean="0"/>
              <a:t>　分割払いのため支払い総額が分かりにくい</a:t>
            </a:r>
            <a:endParaRPr lang="en-US" altLang="ja-JP" dirty="0"/>
          </a:p>
          <a:p>
            <a:pPr marL="0" indent="0">
              <a:buNone/>
            </a:pPr>
            <a:r>
              <a:rPr lang="ja-JP" altLang="en-US" dirty="0"/>
              <a:t>　</a:t>
            </a:r>
            <a:r>
              <a:rPr lang="ja-JP" altLang="en-US" dirty="0" smtClean="0"/>
              <a:t>→トラブルが起こりやすい</a:t>
            </a:r>
            <a:endParaRPr kumimoji="1" lang="ja-JP" altLang="en-US" dirty="0"/>
          </a:p>
        </p:txBody>
      </p:sp>
    </p:spTree>
    <p:extLst>
      <p:ext uri="{BB962C8B-B14F-4D97-AF65-F5344CB8AC3E}">
        <p14:creationId xmlns:p14="http://schemas.microsoft.com/office/powerpoint/2010/main" val="19873907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lang="ja-JP" altLang="en-US" dirty="0"/>
              <a:t>　</a:t>
            </a:r>
            <a:r>
              <a:rPr lang="ja-JP" altLang="en-US" dirty="0" smtClean="0"/>
              <a:t>　クレジットなどを利用する際の基本的なルー</a:t>
            </a:r>
            <a:endParaRPr lang="en-US" altLang="ja-JP" dirty="0" smtClean="0"/>
          </a:p>
          <a:p>
            <a:pPr marL="0" indent="0">
              <a:buNone/>
            </a:pPr>
            <a:r>
              <a:rPr lang="ja-JP" altLang="en-US" dirty="0"/>
              <a:t>　</a:t>
            </a:r>
            <a:r>
              <a:rPr lang="ja-JP" altLang="en-US" dirty="0" smtClean="0"/>
              <a:t>ルを定めて消費者を保護している</a:t>
            </a:r>
            <a:endParaRPr kumimoji="1" lang="ja-JP" altLang="en-US" dirty="0"/>
          </a:p>
        </p:txBody>
      </p:sp>
      <p:sp>
        <p:nvSpPr>
          <p:cNvPr id="4" name="下矢印 3"/>
          <p:cNvSpPr/>
          <p:nvPr/>
        </p:nvSpPr>
        <p:spPr>
          <a:xfrm>
            <a:off x="3851920" y="2204864"/>
            <a:ext cx="1152128"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2606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a:noFill/>
        </p:spPr>
        <p:txBody>
          <a:bodyPr/>
          <a:lstStyle/>
          <a:p>
            <a:pPr marL="0" indent="0">
              <a:buNone/>
            </a:pPr>
            <a:r>
              <a:rPr kumimoji="1" lang="ja-JP" altLang="en-US" dirty="0" smtClean="0"/>
              <a:t>　（関係図）</a:t>
            </a:r>
            <a:endParaRPr kumimoji="1" lang="en-US" altLang="ja-JP" dirty="0" smtClean="0"/>
          </a:p>
          <a:p>
            <a:pPr marL="0" indent="0">
              <a:buNone/>
            </a:pPr>
            <a:endParaRPr lang="en-US" altLang="ja-JP" dirty="0"/>
          </a:p>
          <a:p>
            <a:pPr marL="0" indent="0">
              <a:buNone/>
            </a:pPr>
            <a:r>
              <a:rPr kumimoji="1" lang="ja-JP" altLang="en-US" dirty="0" smtClean="0"/>
              <a:t>　　　　　　　　　　　　　</a:t>
            </a:r>
            <a:r>
              <a:rPr kumimoji="1" lang="en-US" altLang="ja-JP" dirty="0" smtClean="0"/>
              <a:t>A</a:t>
            </a:r>
            <a:r>
              <a:rPr kumimoji="1" lang="ja-JP" altLang="en-US" dirty="0" smtClean="0"/>
              <a:t>君</a:t>
            </a:r>
            <a:endParaRPr kumimoji="1" lang="en-US" altLang="ja-JP" dirty="0" smtClean="0"/>
          </a:p>
          <a:p>
            <a:pPr marL="0" indent="0">
              <a:buNone/>
            </a:pPr>
            <a:r>
              <a:rPr lang="ja-JP" altLang="en-US" dirty="0" smtClean="0"/>
              <a:t>　　　</a:t>
            </a:r>
            <a:r>
              <a:rPr lang="ja-JP" altLang="en-US" sz="2800" dirty="0" smtClean="0"/>
              <a:t>売買契約　　　　　　　　　　　　　　　</a:t>
            </a:r>
            <a:r>
              <a:rPr lang="ja-JP" altLang="en-US" sz="2800" dirty="0" smtClean="0"/>
              <a:t>立替払</a:t>
            </a:r>
            <a:r>
              <a:rPr lang="ja-JP" altLang="en-US" sz="2800" dirty="0" smtClean="0"/>
              <a:t>契約</a:t>
            </a:r>
            <a:endParaRPr lang="en-US" altLang="ja-JP" sz="2800" dirty="0"/>
          </a:p>
          <a:p>
            <a:pPr marL="0" indent="0">
              <a:buNone/>
            </a:pPr>
            <a:endParaRPr kumimoji="1" lang="en-US" altLang="ja-JP" dirty="0" smtClean="0"/>
          </a:p>
          <a:p>
            <a:pPr marL="0" indent="0">
              <a:buNone/>
            </a:pPr>
            <a:r>
              <a:rPr lang="ja-JP" altLang="en-US" dirty="0"/>
              <a:t>　</a:t>
            </a:r>
            <a:r>
              <a:rPr lang="ja-JP" altLang="en-US" dirty="0" smtClean="0"/>
              <a:t>　　　</a:t>
            </a:r>
            <a:r>
              <a:rPr lang="en-US" altLang="ja-JP" dirty="0" smtClean="0"/>
              <a:t>B</a:t>
            </a:r>
            <a:r>
              <a:rPr lang="ja-JP" altLang="en-US" dirty="0" smtClean="0"/>
              <a:t>店　　　　　　　　　　　　　　　　</a:t>
            </a:r>
            <a:r>
              <a:rPr lang="en-US" altLang="ja-JP" dirty="0" smtClean="0"/>
              <a:t>C</a:t>
            </a:r>
            <a:r>
              <a:rPr lang="ja-JP" altLang="en-US" dirty="0" smtClean="0"/>
              <a:t>販売店</a:t>
            </a:r>
            <a:endParaRPr lang="en-US" altLang="ja-JP" dirty="0" smtClean="0"/>
          </a:p>
          <a:p>
            <a:pPr marL="0" indent="0">
              <a:buNone/>
            </a:pPr>
            <a:r>
              <a:rPr kumimoji="1" lang="ja-JP" altLang="en-US" dirty="0"/>
              <a:t>　</a:t>
            </a:r>
            <a:r>
              <a:rPr kumimoji="1" lang="ja-JP" altLang="en-US" dirty="0" smtClean="0"/>
              <a:t>　　　　　　　　　</a:t>
            </a:r>
            <a:r>
              <a:rPr kumimoji="1" lang="ja-JP" altLang="en-US" dirty="0" smtClean="0"/>
              <a:t>加盟店</a:t>
            </a:r>
            <a:r>
              <a:rPr kumimoji="1" lang="ja-JP" altLang="en-US" dirty="0" smtClean="0"/>
              <a:t>契約など</a:t>
            </a:r>
            <a:endParaRPr kumimoji="1" lang="ja-JP" altLang="en-US" dirty="0"/>
          </a:p>
        </p:txBody>
      </p:sp>
      <p:cxnSp>
        <p:nvCxnSpPr>
          <p:cNvPr id="5" name="直線コネクタ 4"/>
          <p:cNvCxnSpPr/>
          <p:nvPr/>
        </p:nvCxnSpPr>
        <p:spPr>
          <a:xfrm flipV="1">
            <a:off x="2123728" y="3212976"/>
            <a:ext cx="1728192" cy="1224136"/>
          </a:xfrm>
          <a:prstGeom prst="line">
            <a:avLst/>
          </a:prstGeom>
        </p:spPr>
        <p:style>
          <a:lnRef idx="1">
            <a:schemeClr val="dk1"/>
          </a:lnRef>
          <a:fillRef idx="0">
            <a:schemeClr val="dk1"/>
          </a:fillRef>
          <a:effectRef idx="0">
            <a:schemeClr val="dk1"/>
          </a:effectRef>
          <a:fontRef idx="minor">
            <a:schemeClr val="tx1"/>
          </a:fontRef>
        </p:style>
      </p:cxnSp>
      <p:cxnSp>
        <p:nvCxnSpPr>
          <p:cNvPr id="7" name="直線コネクタ 6"/>
          <p:cNvCxnSpPr/>
          <p:nvPr/>
        </p:nvCxnSpPr>
        <p:spPr>
          <a:xfrm>
            <a:off x="4860032" y="3068960"/>
            <a:ext cx="2088232" cy="1368152"/>
          </a:xfrm>
          <a:prstGeom prst="line">
            <a:avLst/>
          </a:prstGeom>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a:off x="2699792" y="4797152"/>
            <a:ext cx="3600400" cy="0"/>
          </a:xfrm>
          <a:prstGeom prst="line">
            <a:avLst/>
          </a:prstGeom>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flipH="1" flipV="1">
            <a:off x="3923928" y="2839791"/>
            <a:ext cx="864096" cy="458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444208" y="4568552"/>
            <a:ext cx="1656184"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475656" y="4568552"/>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298484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endParaRPr kumimoji="1" lang="en-US" altLang="ja-JP" dirty="0" smtClean="0"/>
          </a:p>
          <a:p>
            <a:pPr marL="0" indent="0">
              <a:buNone/>
            </a:pPr>
            <a:r>
              <a:rPr lang="ja-JP" altLang="en-US" dirty="0"/>
              <a:t>　割賦販売法の</a:t>
            </a:r>
            <a:r>
              <a:rPr kumimoji="1" lang="ja-JP" altLang="en-US" dirty="0" smtClean="0"/>
              <a:t>対象となるもの</a:t>
            </a:r>
            <a:endParaRPr kumimoji="1" lang="en-US" altLang="ja-JP" dirty="0" smtClean="0"/>
          </a:p>
          <a:p>
            <a:pPr marL="0" indent="0">
              <a:buNone/>
            </a:pPr>
            <a:endParaRPr lang="en-US" altLang="ja-JP" dirty="0"/>
          </a:p>
          <a:p>
            <a:pPr marL="0" indent="0">
              <a:buNone/>
            </a:pPr>
            <a:r>
              <a:rPr kumimoji="1" lang="ja-JP" altLang="en-US" dirty="0" smtClean="0"/>
              <a:t>　　→原則として翌月に１回で支払う取引以外</a:t>
            </a:r>
            <a:endParaRPr kumimoji="1" lang="en-US" altLang="ja-JP" dirty="0" smtClean="0"/>
          </a:p>
          <a:p>
            <a:pPr marL="0" indent="0">
              <a:buNone/>
            </a:pPr>
            <a:r>
              <a:rPr lang="ja-JP" altLang="en-US" dirty="0"/>
              <a:t>　</a:t>
            </a:r>
            <a:r>
              <a:rPr lang="ja-JP" altLang="en-US" dirty="0" smtClean="0"/>
              <a:t>　　</a:t>
            </a:r>
            <a:r>
              <a:rPr kumimoji="1" lang="ja-JP" altLang="en-US" dirty="0" smtClean="0"/>
              <a:t>の取引全て</a:t>
            </a:r>
            <a:endParaRPr kumimoji="1" lang="en-US" altLang="ja-JP" dirty="0" smtClean="0"/>
          </a:p>
          <a:p>
            <a:pPr marL="0" indent="0">
              <a:buNone/>
            </a:pPr>
            <a:endParaRPr lang="en-US" altLang="ja-JP" dirty="0" smtClean="0"/>
          </a:p>
        </p:txBody>
      </p:sp>
    </p:spTree>
    <p:extLst>
      <p:ext uri="{BB962C8B-B14F-4D97-AF65-F5344CB8AC3E}">
        <p14:creationId xmlns:p14="http://schemas.microsoft.com/office/powerpoint/2010/main" val="24150859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基本的なルール</a:t>
            </a:r>
            <a:endParaRPr kumimoji="1" lang="en-US" altLang="ja-JP" dirty="0" smtClean="0"/>
          </a:p>
          <a:p>
            <a:pPr marL="0" indent="0">
              <a:buNone/>
            </a:pPr>
            <a:r>
              <a:rPr lang="ja-JP" altLang="en-US" dirty="0"/>
              <a:t>　</a:t>
            </a:r>
            <a:r>
              <a:rPr lang="ja-JP" altLang="en-US" dirty="0" smtClean="0"/>
              <a:t>・クレジットカード会社は、経済産業省に登録</a:t>
            </a:r>
            <a:endParaRPr lang="en-US" altLang="ja-JP" dirty="0" smtClean="0"/>
          </a:p>
          <a:p>
            <a:pPr marL="0" indent="0">
              <a:buNone/>
            </a:pPr>
            <a:r>
              <a:rPr lang="ja-JP" altLang="en-US" dirty="0"/>
              <a:t>　</a:t>
            </a:r>
            <a:r>
              <a:rPr lang="ja-JP" altLang="en-US" dirty="0" smtClean="0"/>
              <a:t>　しなければいけない</a:t>
            </a:r>
            <a:endParaRPr lang="en-US" altLang="ja-JP" dirty="0" smtClean="0"/>
          </a:p>
          <a:p>
            <a:pPr marL="0" indent="0">
              <a:buNone/>
            </a:pPr>
            <a:r>
              <a:rPr kumimoji="1" lang="ja-JP" altLang="en-US" dirty="0"/>
              <a:t>　</a:t>
            </a:r>
            <a:r>
              <a:rPr kumimoji="1" lang="ja-JP" altLang="en-US" dirty="0" smtClean="0"/>
              <a:t>・クレジットカード会社は、手数料等の取引条</a:t>
            </a:r>
            <a:endParaRPr kumimoji="1" lang="en-US" altLang="ja-JP" dirty="0" smtClean="0"/>
          </a:p>
          <a:p>
            <a:pPr marL="0" indent="0">
              <a:buNone/>
            </a:pPr>
            <a:r>
              <a:rPr kumimoji="1" lang="ja-JP" altLang="en-US" dirty="0" smtClean="0"/>
              <a:t>　　件を記載した書面をカード交付時に渡さない</a:t>
            </a:r>
            <a:r>
              <a:rPr lang="ja-JP" altLang="en-US" dirty="0" smtClean="0"/>
              <a:t>　</a:t>
            </a:r>
            <a:endParaRPr lang="en-US" altLang="ja-JP" dirty="0" smtClean="0"/>
          </a:p>
          <a:p>
            <a:pPr marL="0" indent="0">
              <a:buNone/>
            </a:pPr>
            <a:r>
              <a:rPr lang="ja-JP" altLang="en-US" dirty="0"/>
              <a:t>　</a:t>
            </a:r>
            <a:r>
              <a:rPr lang="ja-JP" altLang="en-US" dirty="0" smtClean="0"/>
              <a:t>　といけ</a:t>
            </a:r>
            <a:r>
              <a:rPr kumimoji="1" lang="ja-JP" altLang="en-US" dirty="0" smtClean="0"/>
              <a:t>ない</a:t>
            </a:r>
            <a:endParaRPr kumimoji="1" lang="en-US" altLang="ja-JP" dirty="0" smtClean="0"/>
          </a:p>
        </p:txBody>
      </p:sp>
    </p:spTree>
    <p:extLst>
      <p:ext uri="{BB962C8B-B14F-4D97-AF65-F5344CB8AC3E}">
        <p14:creationId xmlns:p14="http://schemas.microsoft.com/office/powerpoint/2010/main" val="24335970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　事業者が悪質な勧誘をしてクレジットカードで</a:t>
            </a:r>
            <a:endParaRPr kumimoji="1" lang="en-US" altLang="ja-JP" dirty="0" smtClean="0"/>
          </a:p>
          <a:p>
            <a:pPr marL="0" indent="0">
              <a:buNone/>
            </a:pPr>
            <a:r>
              <a:rPr lang="ja-JP" altLang="en-US" dirty="0"/>
              <a:t>　</a:t>
            </a:r>
            <a:r>
              <a:rPr kumimoji="1" lang="ja-JP" altLang="en-US" dirty="0" smtClean="0"/>
              <a:t>買い物をした場合</a:t>
            </a:r>
            <a:endParaRPr kumimoji="1" lang="en-US" altLang="ja-JP" dirty="0" smtClean="0"/>
          </a:p>
          <a:p>
            <a:pPr marL="0" indent="0">
              <a:buNone/>
            </a:pPr>
            <a:endParaRPr lang="en-US" altLang="ja-JP" dirty="0"/>
          </a:p>
          <a:p>
            <a:pPr marL="0" indent="0">
              <a:buNone/>
            </a:pPr>
            <a:r>
              <a:rPr kumimoji="1" lang="ja-JP" altLang="en-US" dirty="0" smtClean="0"/>
              <a:t>　３者間で契約がなされているため</a:t>
            </a:r>
            <a:endParaRPr kumimoji="1" lang="en-US" altLang="ja-JP" dirty="0" smtClean="0"/>
          </a:p>
          <a:p>
            <a:pPr marL="0" indent="0">
              <a:buNone/>
            </a:pPr>
            <a:r>
              <a:rPr lang="ja-JP" altLang="en-US" dirty="0"/>
              <a:t>　</a:t>
            </a:r>
            <a:r>
              <a:rPr lang="ja-JP" altLang="en-US" dirty="0" smtClean="0"/>
              <a:t>①売買契約をした事業者には契約取消</a:t>
            </a:r>
            <a:endParaRPr lang="en-US" altLang="ja-JP" dirty="0" smtClean="0"/>
          </a:p>
          <a:p>
            <a:pPr marL="0" indent="0">
              <a:buNone/>
            </a:pPr>
            <a:r>
              <a:rPr kumimoji="1" lang="ja-JP" altLang="en-US" dirty="0"/>
              <a:t>　</a:t>
            </a:r>
            <a:r>
              <a:rPr kumimoji="1" lang="ja-JP" altLang="en-US" dirty="0" smtClean="0"/>
              <a:t>②クレジットカード会社には</a:t>
            </a:r>
            <a:r>
              <a:rPr kumimoji="1" lang="ja-JP" altLang="en-US" dirty="0" smtClean="0">
                <a:solidFill>
                  <a:schemeClr val="tx2">
                    <a:lumMod val="75000"/>
                  </a:schemeClr>
                </a:solidFill>
              </a:rPr>
              <a:t>支払停止の抗弁</a:t>
            </a:r>
            <a:endParaRPr kumimoji="1" lang="en-US" altLang="ja-JP" dirty="0" smtClean="0">
              <a:solidFill>
                <a:schemeClr val="tx2">
                  <a:lumMod val="75000"/>
                </a:schemeClr>
              </a:solidFill>
            </a:endParaRPr>
          </a:p>
          <a:p>
            <a:pPr marL="0" indent="0">
              <a:buNone/>
            </a:pPr>
            <a:endParaRPr lang="en-US" altLang="ja-JP" dirty="0"/>
          </a:p>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209195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a:xfrm>
            <a:off x="539552" y="1556792"/>
            <a:ext cx="8229600" cy="4032448"/>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kumimoji="1" lang="ja-JP" altLang="en-US" dirty="0" smtClean="0"/>
              <a:t>　　</a:t>
            </a:r>
            <a:r>
              <a:rPr kumimoji="1" lang="en-US" altLang="ja-JP" dirty="0" smtClean="0"/>
              <a:t>A</a:t>
            </a:r>
            <a:r>
              <a:rPr kumimoji="1" lang="ja-JP" altLang="en-US" dirty="0" smtClean="0"/>
              <a:t>君は、山梨学院大学に入学し、実家を出て</a:t>
            </a:r>
            <a:endParaRPr kumimoji="1" lang="en-US" altLang="ja-JP" dirty="0" smtClean="0"/>
          </a:p>
          <a:p>
            <a:pPr marL="0" indent="0">
              <a:buNone/>
            </a:pPr>
            <a:r>
              <a:rPr kumimoji="1" lang="ja-JP" altLang="en-US" dirty="0" smtClean="0"/>
              <a:t>　アパートで一人暮らしを始めました。</a:t>
            </a:r>
            <a:r>
              <a:rPr kumimoji="1" lang="en-US" altLang="ja-JP" dirty="0" smtClean="0"/>
              <a:t>A</a:t>
            </a:r>
            <a:r>
              <a:rPr kumimoji="1" lang="ja-JP" altLang="en-US" dirty="0" smtClean="0"/>
              <a:t>君は、</a:t>
            </a:r>
            <a:endParaRPr kumimoji="1" lang="en-US" altLang="ja-JP" dirty="0" smtClean="0"/>
          </a:p>
          <a:p>
            <a:pPr marL="0" indent="0">
              <a:buNone/>
            </a:pPr>
            <a:r>
              <a:rPr lang="ja-JP" altLang="en-US" dirty="0"/>
              <a:t>　</a:t>
            </a:r>
            <a:r>
              <a:rPr kumimoji="1" lang="ja-JP" altLang="en-US" dirty="0" smtClean="0"/>
              <a:t>自炊をしていて定期的にスーパーで買い物を</a:t>
            </a:r>
            <a:endParaRPr kumimoji="1" lang="en-US" altLang="ja-JP" dirty="0" smtClean="0"/>
          </a:p>
          <a:p>
            <a:pPr marL="0" indent="0">
              <a:buNone/>
            </a:pPr>
            <a:r>
              <a:rPr lang="ja-JP" altLang="en-US" dirty="0"/>
              <a:t>　</a:t>
            </a:r>
            <a:r>
              <a:rPr kumimoji="1" lang="ja-JP" altLang="en-US" dirty="0" smtClean="0"/>
              <a:t>しています。</a:t>
            </a:r>
            <a:endParaRPr kumimoji="1" lang="en-US" altLang="ja-JP" dirty="0" smtClean="0"/>
          </a:p>
          <a:p>
            <a:pPr marL="0" indent="0">
              <a:buNone/>
            </a:pPr>
            <a:r>
              <a:rPr lang="ja-JP" altLang="en-US" dirty="0"/>
              <a:t>　</a:t>
            </a:r>
            <a:r>
              <a:rPr lang="ja-JP" altLang="en-US" dirty="0" smtClean="0"/>
              <a:t>　また、両親の仕送り以外にもアルバイトで</a:t>
            </a:r>
            <a:endParaRPr lang="en-US" altLang="ja-JP" dirty="0" smtClean="0"/>
          </a:p>
          <a:p>
            <a:pPr marL="0" indent="0">
              <a:buNone/>
            </a:pPr>
            <a:r>
              <a:rPr lang="ja-JP" altLang="en-US" dirty="0"/>
              <a:t>　</a:t>
            </a:r>
            <a:r>
              <a:rPr lang="ja-JP" altLang="en-US" dirty="0" smtClean="0"/>
              <a:t>お金を稼いで生活の足しにしています。</a:t>
            </a:r>
            <a:endParaRPr lang="en-US" altLang="ja-JP" dirty="0" smtClean="0"/>
          </a:p>
          <a:p>
            <a:pPr marL="0" indent="0">
              <a:buNone/>
            </a:pPr>
            <a:r>
              <a:rPr kumimoji="1" lang="ja-JP" altLang="en-US" dirty="0" smtClean="0"/>
              <a:t>　　</a:t>
            </a:r>
            <a:r>
              <a:rPr kumimoji="1" lang="en-US" altLang="ja-JP" dirty="0" smtClean="0"/>
              <a:t>A</a:t>
            </a:r>
            <a:r>
              <a:rPr kumimoji="1" lang="ja-JP" altLang="en-US" dirty="0" smtClean="0"/>
              <a:t>君は、どんな契約をしているでしょうか？</a:t>
            </a:r>
            <a:endParaRPr kumimoji="1" lang="ja-JP" altLang="en-US" dirty="0"/>
          </a:p>
        </p:txBody>
      </p:sp>
    </p:spTree>
    <p:extLst>
      <p:ext uri="{BB962C8B-B14F-4D97-AF65-F5344CB8AC3E}">
        <p14:creationId xmlns:p14="http://schemas.microsoft.com/office/powerpoint/2010/main" val="2519625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kumimoji="1" lang="ja-JP" altLang="en-US" dirty="0" smtClean="0"/>
              <a:t>支払停止の抗弁</a:t>
            </a:r>
            <a:r>
              <a:rPr lang="ja-JP" altLang="en-US" dirty="0" smtClean="0"/>
              <a:t>とは？</a:t>
            </a:r>
            <a:endParaRPr lang="en-US" altLang="ja-JP" dirty="0" smtClean="0"/>
          </a:p>
          <a:p>
            <a:pPr marL="0" indent="0">
              <a:buNone/>
            </a:pPr>
            <a:endParaRPr lang="en-US" altLang="ja-JP" dirty="0"/>
          </a:p>
          <a:p>
            <a:pPr marL="0" indent="0">
              <a:buNone/>
            </a:pPr>
            <a:r>
              <a:rPr lang="ja-JP" altLang="en-US" dirty="0" smtClean="0"/>
              <a:t>　　販売業者に対して文句を言える場合、クレジットカー</a:t>
            </a:r>
            <a:endParaRPr lang="en-US" altLang="ja-JP" dirty="0" smtClean="0"/>
          </a:p>
          <a:p>
            <a:pPr marL="0" indent="0">
              <a:buNone/>
            </a:pPr>
            <a:r>
              <a:rPr lang="ja-JP" altLang="en-US" dirty="0"/>
              <a:t>　</a:t>
            </a:r>
            <a:r>
              <a:rPr lang="ja-JP" altLang="en-US" dirty="0" smtClean="0"/>
              <a:t>ド会社への支払いを止めることのできる権利</a:t>
            </a:r>
            <a:endParaRPr lang="en-US" altLang="ja-JP" dirty="0" smtClean="0"/>
          </a:p>
          <a:p>
            <a:pPr marL="0" indent="0">
              <a:buNone/>
            </a:pPr>
            <a:endParaRPr kumimoji="1" lang="en-US" altLang="ja-JP" dirty="0"/>
          </a:p>
          <a:p>
            <a:pPr marL="0" indent="0">
              <a:buNone/>
            </a:pPr>
            <a:r>
              <a:rPr lang="ja-JP" altLang="en-US" dirty="0" smtClean="0"/>
              <a:t>　クレジットカード会社は本来第三者であるから</a:t>
            </a:r>
            <a:endParaRPr lang="en-US" altLang="ja-JP" dirty="0" smtClean="0"/>
          </a:p>
          <a:p>
            <a:pPr marL="0" indent="0">
              <a:buNone/>
            </a:pPr>
            <a:r>
              <a:rPr kumimoji="1" lang="ja-JP" altLang="en-US" dirty="0"/>
              <a:t>　</a:t>
            </a:r>
            <a:r>
              <a:rPr kumimoji="1" lang="ja-JP" altLang="en-US" dirty="0" smtClean="0"/>
              <a:t>事業者の問題についてクレジットカード会社</a:t>
            </a:r>
            <a:endParaRPr kumimoji="1" lang="en-US" altLang="ja-JP" dirty="0" smtClean="0"/>
          </a:p>
          <a:p>
            <a:pPr marL="0" indent="0">
              <a:buNone/>
            </a:pPr>
            <a:r>
              <a:rPr lang="ja-JP" altLang="en-US" dirty="0"/>
              <a:t>　</a:t>
            </a:r>
            <a:r>
              <a:rPr kumimoji="1" lang="ja-JP" altLang="en-US" dirty="0" smtClean="0"/>
              <a:t>が支払いを止められるいわれはないはず</a:t>
            </a:r>
            <a:endParaRPr kumimoji="1" lang="en-US" altLang="ja-JP" dirty="0" smtClean="0"/>
          </a:p>
          <a:p>
            <a:pPr marL="0" indent="0" algn="ctr">
              <a:buNone/>
            </a:pPr>
            <a:r>
              <a:rPr kumimoji="1" lang="ja-JP" altLang="en-US" dirty="0" smtClean="0"/>
              <a:t>↓</a:t>
            </a:r>
            <a:endParaRPr kumimoji="1" lang="en-US" altLang="ja-JP" dirty="0" smtClean="0"/>
          </a:p>
          <a:p>
            <a:pPr marL="0" indent="0" algn="ctr">
              <a:buNone/>
            </a:pPr>
            <a:r>
              <a:rPr lang="ja-JP" altLang="en-US" dirty="0">
                <a:solidFill>
                  <a:schemeClr val="tx2">
                    <a:lumMod val="75000"/>
                  </a:schemeClr>
                </a:solidFill>
              </a:rPr>
              <a:t>消費者</a:t>
            </a:r>
            <a:r>
              <a:rPr lang="ja-JP" altLang="en-US" dirty="0" smtClean="0">
                <a:solidFill>
                  <a:schemeClr val="tx2">
                    <a:lumMod val="75000"/>
                  </a:schemeClr>
                </a:solidFill>
              </a:rPr>
              <a:t>保護の観点</a:t>
            </a:r>
            <a:r>
              <a:rPr lang="ja-JP" altLang="en-US" dirty="0" smtClean="0"/>
              <a:t>から認められている</a:t>
            </a:r>
            <a:endParaRPr kumimoji="1" lang="en-US" altLang="ja-JP" dirty="0" smtClean="0"/>
          </a:p>
        </p:txBody>
      </p:sp>
    </p:spTree>
    <p:extLst>
      <p:ext uri="{BB962C8B-B14F-4D97-AF65-F5344CB8AC3E}">
        <p14:creationId xmlns:p14="http://schemas.microsoft.com/office/powerpoint/2010/main" val="299746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fade">
                                      <p:cBhvr>
                                        <p:cTn id="1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FF0000"/>
                </a:solidFill>
              </a:rPr>
              <a:t>注意！！</a:t>
            </a:r>
            <a:endParaRPr kumimoji="1" lang="en-US" altLang="ja-JP" dirty="0" smtClean="0">
              <a:solidFill>
                <a:srgbClr val="FF0000"/>
              </a:solidFill>
            </a:endParaRPr>
          </a:p>
          <a:p>
            <a:pPr marL="0" indent="0">
              <a:buNone/>
            </a:pPr>
            <a:endParaRPr lang="en-US" altLang="ja-JP" dirty="0">
              <a:solidFill>
                <a:srgbClr val="FF0000"/>
              </a:solidFill>
            </a:endParaRPr>
          </a:p>
          <a:p>
            <a:pPr marL="0" indent="0" algn="ctr">
              <a:buNone/>
            </a:pPr>
            <a:r>
              <a:rPr kumimoji="1" lang="ja-JP" altLang="en-US" sz="8000" dirty="0" smtClean="0"/>
              <a:t>リボ払い</a:t>
            </a:r>
            <a:endParaRPr kumimoji="1" lang="ja-JP" altLang="en-US" sz="8000" dirty="0"/>
          </a:p>
        </p:txBody>
      </p:sp>
    </p:spTree>
    <p:extLst>
      <p:ext uri="{BB962C8B-B14F-4D97-AF65-F5344CB8AC3E}">
        <p14:creationId xmlns:p14="http://schemas.microsoft.com/office/powerpoint/2010/main" val="249725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リボ払いとは？</a:t>
            </a:r>
            <a:endParaRPr kumimoji="1" lang="en-US" altLang="ja-JP" dirty="0" smtClean="0"/>
          </a:p>
          <a:p>
            <a:pPr marL="0" indent="0">
              <a:buNone/>
            </a:pPr>
            <a:endParaRPr lang="en-US" altLang="ja-JP" dirty="0"/>
          </a:p>
          <a:p>
            <a:pPr marL="0" indent="0">
              <a:buNone/>
            </a:pPr>
            <a:r>
              <a:rPr kumimoji="1" lang="ja-JP" altLang="en-US" dirty="0" smtClean="0"/>
              <a:t>　クレジットカードの支払方法の１つであり、毎月の</a:t>
            </a:r>
            <a:r>
              <a:rPr kumimoji="1" lang="ja-JP" altLang="en-US" dirty="0" smtClean="0"/>
              <a:t>支払いが</a:t>
            </a:r>
            <a:r>
              <a:rPr kumimoji="1" lang="ja-JP" altLang="en-US" dirty="0" smtClean="0"/>
              <a:t>一定額になるもの</a:t>
            </a:r>
            <a:endParaRPr kumimoji="1" lang="en-US" altLang="ja-JP" dirty="0" smtClean="0"/>
          </a:p>
          <a:p>
            <a:pPr marL="0" indent="0">
              <a:buNone/>
            </a:pPr>
            <a:endParaRPr lang="en-US" altLang="ja-JP" dirty="0"/>
          </a:p>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281872207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lang="en-US" altLang="ja-JP" dirty="0"/>
          </a:p>
          <a:p>
            <a:pPr marL="0" indent="0">
              <a:buNone/>
            </a:pPr>
            <a:r>
              <a:rPr kumimoji="1" lang="ja-JP" altLang="en-US" dirty="0" smtClean="0"/>
              <a:t>　</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340768"/>
            <a:ext cx="7611370" cy="4824537"/>
          </a:xfrm>
          <a:prstGeom prst="rect">
            <a:avLst/>
          </a:prstGeom>
        </p:spPr>
      </p:pic>
    </p:spTree>
    <p:extLst>
      <p:ext uri="{BB962C8B-B14F-4D97-AF65-F5344CB8AC3E}">
        <p14:creationId xmlns:p14="http://schemas.microsoft.com/office/powerpoint/2010/main" val="17291780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316182"/>
            <a:ext cx="7632848" cy="4809981"/>
          </a:xfrm>
        </p:spPr>
      </p:pic>
    </p:spTree>
    <p:extLst>
      <p:ext uri="{BB962C8B-B14F-4D97-AF65-F5344CB8AC3E}">
        <p14:creationId xmlns:p14="http://schemas.microsoft.com/office/powerpoint/2010/main" val="42488614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FF0000"/>
                </a:solidFill>
              </a:rPr>
              <a:t>リボ支払いの危険な点</a:t>
            </a:r>
            <a:endParaRPr kumimoji="1" lang="en-US" altLang="ja-JP" dirty="0" smtClean="0">
              <a:solidFill>
                <a:srgbClr val="FF0000"/>
              </a:solidFill>
            </a:endParaRPr>
          </a:p>
          <a:p>
            <a:pPr marL="0" indent="0">
              <a:buNone/>
            </a:pPr>
            <a:endParaRPr lang="en-US" altLang="ja-JP" dirty="0" smtClean="0"/>
          </a:p>
          <a:p>
            <a:pPr marL="0" indent="0">
              <a:buNone/>
            </a:pPr>
            <a:r>
              <a:rPr lang="ja-JP" altLang="en-US" dirty="0" smtClean="0">
                <a:solidFill>
                  <a:srgbClr val="FF0000"/>
                </a:solidFill>
              </a:rPr>
              <a:t>・元本がなかなか減らない</a:t>
            </a:r>
            <a:endParaRPr lang="en-US" altLang="ja-JP" dirty="0" smtClean="0">
              <a:solidFill>
                <a:srgbClr val="FF0000"/>
              </a:solidFill>
            </a:endParaRPr>
          </a:p>
          <a:p>
            <a:pPr marL="0" indent="0">
              <a:buNone/>
            </a:pPr>
            <a:r>
              <a:rPr kumimoji="1" lang="ja-JP" altLang="en-US" dirty="0" smtClean="0">
                <a:solidFill>
                  <a:srgbClr val="FF0000"/>
                </a:solidFill>
              </a:rPr>
              <a:t>・金利が高い</a:t>
            </a:r>
            <a:endParaRPr kumimoji="1" lang="en-US" altLang="ja-JP" dirty="0" smtClean="0">
              <a:solidFill>
                <a:srgbClr val="FF0000"/>
              </a:solidFill>
            </a:endParaRPr>
          </a:p>
          <a:p>
            <a:pPr marL="0" indent="0">
              <a:buNone/>
            </a:pPr>
            <a:r>
              <a:rPr lang="ja-JP" altLang="en-US" dirty="0" smtClean="0">
                <a:solidFill>
                  <a:srgbClr val="FF0000"/>
                </a:solidFill>
              </a:rPr>
              <a:t>・返済期間が長期化しやすい</a:t>
            </a:r>
            <a:endParaRPr lang="en-US" altLang="ja-JP" dirty="0" smtClean="0">
              <a:solidFill>
                <a:srgbClr val="FF0000"/>
              </a:solidFill>
            </a:endParaRPr>
          </a:p>
          <a:p>
            <a:pPr marL="0" indent="0">
              <a:buNone/>
            </a:pPr>
            <a:r>
              <a:rPr kumimoji="1" lang="ja-JP" altLang="en-US" dirty="0" smtClean="0">
                <a:solidFill>
                  <a:srgbClr val="FF0000"/>
                </a:solidFill>
              </a:rPr>
              <a:t>・借金意識が低い</a:t>
            </a:r>
            <a:endParaRPr kumimoji="1" lang="en-US" altLang="ja-JP" dirty="0" smtClean="0">
              <a:solidFill>
                <a:srgbClr val="FF0000"/>
              </a:solidFill>
            </a:endParaRPr>
          </a:p>
          <a:p>
            <a:pPr marL="0" indent="0">
              <a:buNone/>
            </a:pPr>
            <a:r>
              <a:rPr lang="ja-JP" altLang="en-US" dirty="0" smtClean="0">
                <a:solidFill>
                  <a:srgbClr val="FF0000"/>
                </a:solidFill>
              </a:rPr>
              <a:t>・今いくら残高があるか分かりにくい</a:t>
            </a:r>
            <a:endParaRPr lang="en-US" altLang="ja-JP" dirty="0" smtClean="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40354895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endParaRPr lang="en-US" altLang="ja-JP" dirty="0" smtClean="0"/>
          </a:p>
          <a:p>
            <a:pPr marL="0" indent="0" algn="ctr">
              <a:buNone/>
            </a:pPr>
            <a:endParaRPr lang="en-US" altLang="ja-JP" dirty="0"/>
          </a:p>
          <a:p>
            <a:pPr marL="0" indent="0" algn="ctr">
              <a:buNone/>
            </a:pPr>
            <a:r>
              <a:rPr lang="ja-JP" altLang="en-US" sz="5400" dirty="0" smtClean="0"/>
              <a:t>５　④電気通信事業者法</a:t>
            </a:r>
            <a:endParaRPr kumimoji="1" lang="ja-JP" altLang="en-US" sz="5400" dirty="0"/>
          </a:p>
        </p:txBody>
      </p:sp>
    </p:spTree>
    <p:extLst>
      <p:ext uri="{BB962C8B-B14F-4D97-AF65-F5344CB8AC3E}">
        <p14:creationId xmlns:p14="http://schemas.microsoft.com/office/powerpoint/2010/main" val="36083755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kumimoji="1" lang="ja-JP" altLang="en-US" dirty="0" smtClean="0"/>
              <a:t>　</a:t>
            </a:r>
            <a:r>
              <a:rPr kumimoji="1" lang="en-US" altLang="ja-JP" dirty="0" smtClean="0"/>
              <a:t>A</a:t>
            </a:r>
            <a:r>
              <a:rPr kumimoji="1" lang="ja-JP" altLang="en-US" dirty="0" smtClean="0"/>
              <a:t>君は、３日前、スマートフォンの機種変更をした。使い始めると電話は問題なくつながるが、インターネットにつながりにくく、とても時間がかかる。</a:t>
            </a:r>
            <a:r>
              <a:rPr kumimoji="1" lang="en-US" altLang="ja-JP" dirty="0" smtClean="0"/>
              <a:t>WI-FI</a:t>
            </a:r>
            <a:r>
              <a:rPr kumimoji="1" lang="ja-JP" altLang="en-US" dirty="0" smtClean="0"/>
              <a:t>環境でも、</a:t>
            </a:r>
            <a:r>
              <a:rPr kumimoji="1" lang="en-US" altLang="ja-JP" dirty="0" smtClean="0"/>
              <a:t>LTE</a:t>
            </a:r>
            <a:r>
              <a:rPr kumimoji="1" lang="ja-JP" altLang="en-US" dirty="0" smtClean="0"/>
              <a:t>でもつながりにくい。</a:t>
            </a:r>
            <a:endParaRPr kumimoji="1" lang="en-US" altLang="ja-JP" dirty="0" smtClean="0"/>
          </a:p>
          <a:p>
            <a:pPr marL="0" indent="0">
              <a:buNone/>
            </a:pPr>
            <a:r>
              <a:rPr lang="ja-JP" altLang="en-US" dirty="0"/>
              <a:t>　</a:t>
            </a:r>
            <a:r>
              <a:rPr lang="ja-JP" altLang="en-US" dirty="0" smtClean="0"/>
              <a:t>インターネットで調べると、端末特有のもので携帯電話ショップの店員も同様のことを言っていた。スマートフォンの解約は１２か月以内では２万６０００円の違約金が発生することになっている。</a:t>
            </a:r>
            <a:endParaRPr lang="en-US" altLang="ja-JP" dirty="0" smtClean="0"/>
          </a:p>
          <a:p>
            <a:pPr marL="0" indent="0">
              <a:buNone/>
            </a:pPr>
            <a:r>
              <a:rPr kumimoji="1" lang="ja-JP" altLang="en-US" dirty="0"/>
              <a:t>　</a:t>
            </a:r>
            <a:r>
              <a:rPr kumimoji="1" lang="en-US" altLang="ja-JP" dirty="0" smtClean="0"/>
              <a:t>A</a:t>
            </a:r>
            <a:r>
              <a:rPr kumimoji="1" lang="ja-JP" altLang="en-US" dirty="0" smtClean="0"/>
              <a:t>君は、このスマートフォンを使い続けなければいけないのか？</a:t>
            </a:r>
            <a:endParaRPr kumimoji="1" lang="ja-JP" altLang="en-US" dirty="0"/>
          </a:p>
        </p:txBody>
      </p:sp>
    </p:spTree>
    <p:extLst>
      <p:ext uri="{BB962C8B-B14F-4D97-AF65-F5344CB8AC3E}">
        <p14:creationId xmlns:p14="http://schemas.microsoft.com/office/powerpoint/2010/main" val="12840725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５　④電気通信事業法とは？</a:t>
            </a:r>
            <a:endParaRPr kumimoji="1" lang="en-US" altLang="ja-JP" dirty="0" smtClean="0"/>
          </a:p>
          <a:p>
            <a:pPr marL="0" indent="0">
              <a:buNone/>
            </a:pPr>
            <a:endParaRPr lang="en-US" altLang="ja-JP" dirty="0"/>
          </a:p>
          <a:p>
            <a:pPr marL="0" indent="0">
              <a:buNone/>
            </a:pPr>
            <a:r>
              <a:rPr kumimoji="1" lang="ja-JP" altLang="en-US" dirty="0" smtClean="0"/>
              <a:t>　　電気通信事業者間の公正な競争を保護</a:t>
            </a:r>
            <a:endParaRPr kumimoji="1" lang="en-US" altLang="ja-JP" dirty="0" smtClean="0"/>
          </a:p>
          <a:p>
            <a:pPr marL="0" indent="0" algn="ctr">
              <a:buNone/>
            </a:pPr>
            <a:r>
              <a:rPr lang="ja-JP" altLang="en-US" dirty="0" smtClean="0"/>
              <a:t>↓</a:t>
            </a:r>
            <a:endParaRPr lang="en-US" altLang="ja-JP" dirty="0" smtClean="0"/>
          </a:p>
          <a:p>
            <a:pPr marL="0" indent="0">
              <a:buNone/>
            </a:pPr>
            <a:r>
              <a:rPr kumimoji="1" lang="ja-JP" altLang="en-US" dirty="0" smtClean="0"/>
              <a:t>　　電気</a:t>
            </a:r>
            <a:r>
              <a:rPr kumimoji="1" lang="ja-JP" altLang="en-US" dirty="0"/>
              <a:t>通信</a:t>
            </a:r>
            <a:r>
              <a:rPr kumimoji="1" lang="ja-JP" altLang="en-US" dirty="0" smtClean="0"/>
              <a:t>による国民の利便が達成され、公</a:t>
            </a:r>
            <a:endParaRPr kumimoji="1" lang="en-US" altLang="ja-JP" dirty="0" smtClean="0"/>
          </a:p>
          <a:p>
            <a:pPr marL="0" indent="0">
              <a:buNone/>
            </a:pPr>
            <a:r>
              <a:rPr lang="ja-JP" altLang="en-US" dirty="0"/>
              <a:t>　</a:t>
            </a:r>
            <a:r>
              <a:rPr lang="ja-JP" altLang="en-US" dirty="0" smtClean="0"/>
              <a:t>　</a:t>
            </a:r>
            <a:r>
              <a:rPr kumimoji="1" lang="ja-JP" altLang="en-US" dirty="0" smtClean="0"/>
              <a:t>共の福祉の増進を図ることができる</a:t>
            </a:r>
            <a:endParaRPr kumimoji="1" lang="ja-JP" altLang="en-US" dirty="0"/>
          </a:p>
        </p:txBody>
      </p:sp>
    </p:spTree>
    <p:extLst>
      <p:ext uri="{BB962C8B-B14F-4D97-AF65-F5344CB8AC3E}">
        <p14:creationId xmlns:p14="http://schemas.microsoft.com/office/powerpoint/2010/main" val="39043448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r>
              <a:rPr kumimoji="1" lang="ja-JP" altLang="en-US" dirty="0" smtClean="0"/>
              <a:t>最近の改正により認められた制度</a:t>
            </a:r>
            <a:endParaRPr kumimoji="1" lang="en-US" altLang="ja-JP" dirty="0" smtClean="0"/>
          </a:p>
          <a:p>
            <a:pPr marL="0" indent="0">
              <a:buNone/>
            </a:pPr>
            <a:r>
              <a:rPr lang="ja-JP" altLang="en-US" dirty="0"/>
              <a:t>　</a:t>
            </a:r>
            <a:r>
              <a:rPr lang="ja-JP" altLang="en-US" dirty="0" smtClean="0"/>
              <a:t>１　初期契約解除制度</a:t>
            </a:r>
            <a:endParaRPr lang="en-US" altLang="ja-JP" dirty="0" smtClean="0"/>
          </a:p>
          <a:p>
            <a:pPr marL="0" indent="0">
              <a:buNone/>
            </a:pPr>
            <a:r>
              <a:rPr kumimoji="1" lang="ja-JP" altLang="en-US" dirty="0"/>
              <a:t>　</a:t>
            </a:r>
            <a:r>
              <a:rPr kumimoji="1" lang="ja-JP" altLang="en-US" dirty="0" smtClean="0"/>
              <a:t>　　契約書面</a:t>
            </a:r>
            <a:r>
              <a:rPr lang="ja-JP" altLang="en-US" dirty="0" smtClean="0"/>
              <a:t>を渡された日を初日として８日以</a:t>
            </a:r>
            <a:endParaRPr lang="en-US" altLang="ja-JP" dirty="0" smtClean="0"/>
          </a:p>
          <a:p>
            <a:pPr marL="0" indent="0">
              <a:buNone/>
            </a:pPr>
            <a:r>
              <a:rPr lang="ja-JP" altLang="en-US" dirty="0"/>
              <a:t>　</a:t>
            </a:r>
            <a:r>
              <a:rPr lang="ja-JP" altLang="en-US" dirty="0" smtClean="0"/>
              <a:t>　内は、契約先の電気通信事業者の合意なく、　</a:t>
            </a:r>
            <a:endParaRPr lang="en-US" altLang="ja-JP" dirty="0" smtClean="0"/>
          </a:p>
          <a:p>
            <a:pPr marL="0" indent="0">
              <a:buNone/>
            </a:pPr>
            <a:r>
              <a:rPr lang="ja-JP" altLang="en-US" dirty="0"/>
              <a:t>　</a:t>
            </a:r>
            <a:r>
              <a:rPr lang="ja-JP" altLang="en-US" dirty="0" smtClean="0"/>
              <a:t>　消費者の申し出で契約を解除できる制度</a:t>
            </a:r>
            <a:endParaRPr lang="en-US" altLang="ja-JP" dirty="0" smtClean="0"/>
          </a:p>
          <a:p>
            <a:pPr marL="0" indent="0">
              <a:buNone/>
            </a:pPr>
            <a:r>
              <a:rPr kumimoji="1" lang="ja-JP" altLang="en-US" dirty="0"/>
              <a:t>　</a:t>
            </a:r>
            <a:r>
              <a:rPr lang="ja-JP" altLang="en-US" dirty="0"/>
              <a:t>　</a:t>
            </a:r>
            <a:r>
              <a:rPr lang="ja-JP" altLang="en-US" dirty="0" smtClean="0"/>
              <a:t>〇対象</a:t>
            </a:r>
            <a:r>
              <a:rPr lang="ja-JP" altLang="en-US" dirty="0" err="1" smtClean="0"/>
              <a:t>ー</a:t>
            </a:r>
            <a:r>
              <a:rPr lang="ja-JP" altLang="en-US" dirty="0" smtClean="0"/>
              <a:t>光回線サービス</a:t>
            </a:r>
            <a:endParaRPr lang="en-US" altLang="ja-JP" dirty="0" smtClean="0"/>
          </a:p>
          <a:p>
            <a:pPr marL="0" indent="0">
              <a:buNone/>
            </a:pPr>
            <a:r>
              <a:rPr kumimoji="1" lang="ja-JP" altLang="en-US" dirty="0"/>
              <a:t>　</a:t>
            </a:r>
            <a:r>
              <a:rPr kumimoji="1" lang="ja-JP" altLang="en-US" dirty="0" smtClean="0"/>
              <a:t>　　　　　　　主な携帯電話サービス</a:t>
            </a:r>
            <a:endParaRPr kumimoji="1" lang="ja-JP" altLang="en-US" dirty="0"/>
          </a:p>
        </p:txBody>
      </p:sp>
    </p:spTree>
    <p:extLst>
      <p:ext uri="{BB962C8B-B14F-4D97-AF65-F5344CB8AC3E}">
        <p14:creationId xmlns:p14="http://schemas.microsoft.com/office/powerpoint/2010/main" val="1882606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１　契約とは？</a:t>
            </a:r>
            <a:endParaRPr kumimoji="1" lang="en-US" altLang="ja-JP" dirty="0" smtClean="0"/>
          </a:p>
          <a:p>
            <a:pPr marL="0" indent="0">
              <a:buNone/>
            </a:pPr>
            <a:endParaRPr lang="en-US" altLang="ja-JP" dirty="0"/>
          </a:p>
          <a:p>
            <a:pPr marL="0" indent="0">
              <a:buNone/>
            </a:pPr>
            <a:r>
              <a:rPr lang="ja-JP" altLang="en-US" dirty="0"/>
              <a:t>　</a:t>
            </a:r>
            <a:r>
              <a:rPr lang="ja-JP" altLang="en-US" sz="4800" dirty="0" smtClean="0"/>
              <a:t>対立する２個以上の意思表示　　が合致して成立するもの</a:t>
            </a:r>
            <a:endParaRPr kumimoji="1" lang="ja-JP" altLang="en-US" sz="4800" dirty="0"/>
          </a:p>
        </p:txBody>
      </p:sp>
    </p:spTree>
    <p:extLst>
      <p:ext uri="{BB962C8B-B14F-4D97-AF65-F5344CB8AC3E}">
        <p14:creationId xmlns:p14="http://schemas.microsoft.com/office/powerpoint/2010/main" val="3059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lang="ja-JP" altLang="en-US" dirty="0" smtClean="0"/>
              <a:t>・　初期契約解除制度のメリット</a:t>
            </a:r>
            <a:endParaRPr lang="en-US" altLang="ja-JP" dirty="0" smtClean="0"/>
          </a:p>
          <a:p>
            <a:pPr marL="0" indent="0">
              <a:buNone/>
            </a:pPr>
            <a:r>
              <a:rPr kumimoji="1" lang="ja-JP" altLang="en-US" dirty="0" smtClean="0"/>
              <a:t>　　書面を送るだけで契約を解除できる。</a:t>
            </a:r>
            <a:endParaRPr kumimoji="1" lang="en-US" altLang="ja-JP" dirty="0" smtClean="0"/>
          </a:p>
          <a:p>
            <a:pPr marL="0" indent="0">
              <a:buNone/>
            </a:pPr>
            <a:r>
              <a:rPr lang="ja-JP" altLang="en-US" dirty="0" smtClean="0"/>
              <a:t>・　初期契約解除制度のデメリット</a:t>
            </a:r>
            <a:endParaRPr kumimoji="1" lang="en-US" altLang="ja-JP" dirty="0" smtClean="0"/>
          </a:p>
          <a:p>
            <a:pPr marL="0" indent="0">
              <a:buNone/>
            </a:pPr>
            <a:r>
              <a:rPr lang="ja-JP" altLang="en-US" dirty="0"/>
              <a:t>　</a:t>
            </a:r>
            <a:r>
              <a:rPr lang="ja-JP" altLang="en-US" dirty="0" smtClean="0"/>
              <a:t>①　解除できるのは電気通信サービス</a:t>
            </a:r>
            <a:r>
              <a:rPr kumimoji="1" lang="ja-JP" altLang="en-US" dirty="0" smtClean="0"/>
              <a:t>（</a:t>
            </a:r>
            <a:r>
              <a:rPr lang="ja-JP" altLang="en-US" dirty="0" smtClean="0"/>
              <a:t>ｅｘ．</a:t>
            </a:r>
            <a:r>
              <a:rPr kumimoji="1" lang="ja-JP" altLang="en-US" dirty="0" smtClean="0"/>
              <a:t>携帯　</a:t>
            </a:r>
            <a:endParaRPr kumimoji="1" lang="en-US" altLang="ja-JP" dirty="0" smtClean="0"/>
          </a:p>
          <a:p>
            <a:pPr marL="0" indent="0">
              <a:buNone/>
            </a:pPr>
            <a:r>
              <a:rPr lang="ja-JP" altLang="en-US" dirty="0"/>
              <a:t>　</a:t>
            </a:r>
            <a:r>
              <a:rPr lang="ja-JP" altLang="en-US" dirty="0" smtClean="0"/>
              <a:t>　</a:t>
            </a:r>
            <a:r>
              <a:rPr kumimoji="1" lang="ja-JP" altLang="en-US" dirty="0" smtClean="0"/>
              <a:t>電話の利用に関する契約）のみ</a:t>
            </a:r>
            <a:r>
              <a:rPr lang="ja-JP" altLang="en-US" dirty="0" smtClean="0"/>
              <a:t>（一緒に端末を</a:t>
            </a:r>
            <a:endParaRPr lang="en-US" altLang="ja-JP" dirty="0" smtClean="0"/>
          </a:p>
          <a:p>
            <a:pPr marL="0" indent="0">
              <a:buNone/>
            </a:pPr>
            <a:r>
              <a:rPr lang="ja-JP" altLang="en-US" dirty="0"/>
              <a:t>　</a:t>
            </a:r>
            <a:r>
              <a:rPr lang="ja-JP" altLang="en-US" dirty="0" smtClean="0"/>
              <a:t>　購入していてもそれはこの制度では解除できず、</a:t>
            </a:r>
            <a:endParaRPr lang="en-US" altLang="ja-JP" dirty="0" smtClean="0"/>
          </a:p>
          <a:p>
            <a:pPr marL="0" indent="0">
              <a:buNone/>
            </a:pPr>
            <a:r>
              <a:rPr lang="ja-JP" altLang="en-US" dirty="0"/>
              <a:t>　</a:t>
            </a:r>
            <a:r>
              <a:rPr lang="ja-JP" altLang="en-US" dirty="0" smtClean="0"/>
              <a:t>　原則として消費者の負担となる）</a:t>
            </a:r>
            <a:endParaRPr lang="en-US" altLang="ja-JP" dirty="0" smtClean="0"/>
          </a:p>
          <a:p>
            <a:pPr marL="0" indent="0">
              <a:buNone/>
            </a:pPr>
            <a:r>
              <a:rPr lang="ja-JP" altLang="en-US" dirty="0"/>
              <a:t>　</a:t>
            </a:r>
            <a:r>
              <a:rPr lang="ja-JP" altLang="en-US" dirty="0" smtClean="0"/>
              <a:t>②</a:t>
            </a:r>
            <a:r>
              <a:rPr kumimoji="1" lang="ja-JP" altLang="en-US" dirty="0" smtClean="0"/>
              <a:t>　解除するまでのサービス使用料、工事費等</a:t>
            </a:r>
            <a:endParaRPr kumimoji="1" lang="en-US" altLang="ja-JP" dirty="0" smtClean="0"/>
          </a:p>
          <a:p>
            <a:pPr marL="0" indent="0">
              <a:buNone/>
            </a:pPr>
            <a:r>
              <a:rPr lang="ja-JP" altLang="en-US" dirty="0"/>
              <a:t>　</a:t>
            </a:r>
            <a:r>
              <a:rPr lang="ja-JP" altLang="en-US" dirty="0" smtClean="0"/>
              <a:t>　</a:t>
            </a:r>
            <a:r>
              <a:rPr kumimoji="1" lang="ja-JP" altLang="en-US" dirty="0" smtClean="0"/>
              <a:t>も消費者の負担となる。</a:t>
            </a:r>
            <a:endParaRPr kumimoji="1" lang="en-US" altLang="ja-JP" dirty="0" smtClean="0"/>
          </a:p>
        </p:txBody>
      </p:sp>
    </p:spTree>
    <p:extLst>
      <p:ext uri="{BB962C8B-B14F-4D97-AF65-F5344CB8AC3E}">
        <p14:creationId xmlns:p14="http://schemas.microsoft.com/office/powerpoint/2010/main" val="11281315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２　確認措置制度</a:t>
            </a:r>
            <a:endParaRPr kumimoji="1" lang="en-US" altLang="ja-JP" dirty="0" smtClean="0"/>
          </a:p>
          <a:p>
            <a:pPr marL="0" indent="0">
              <a:buNone/>
            </a:pPr>
            <a:r>
              <a:rPr lang="ja-JP" altLang="en-US" dirty="0"/>
              <a:t>　</a:t>
            </a:r>
            <a:r>
              <a:rPr lang="ja-JP" altLang="en-US" dirty="0" smtClean="0"/>
              <a:t>　電波のつながり具合が不十分な場合と、事業者による説明等が不十分な場合に消費者の申し出により携帯電話の端末等を含めて電気通信サービスが違約金なしで解除できる制度</a:t>
            </a:r>
            <a:endParaRPr lang="en-US" altLang="ja-JP" dirty="0" smtClean="0"/>
          </a:p>
          <a:p>
            <a:pPr marL="0" indent="0">
              <a:buNone/>
            </a:pPr>
            <a:r>
              <a:rPr kumimoji="1" lang="ja-JP" altLang="en-US" dirty="0" smtClean="0"/>
              <a:t>　　対象</a:t>
            </a:r>
            <a:r>
              <a:rPr kumimoji="1" lang="ja-JP" altLang="en-US" dirty="0" err="1" smtClean="0"/>
              <a:t>ー</a:t>
            </a:r>
            <a:r>
              <a:rPr kumimoji="1" lang="ja-JP" altLang="en-US" dirty="0" smtClean="0"/>
              <a:t>店舗販売</a:t>
            </a:r>
            <a:r>
              <a:rPr lang="ja-JP" altLang="en-US" dirty="0" smtClean="0"/>
              <a:t>及び通信販売で契約した</a:t>
            </a:r>
            <a:endParaRPr lang="en-US" altLang="ja-JP" dirty="0" smtClean="0"/>
          </a:p>
          <a:p>
            <a:pPr marL="0" indent="0">
              <a:buNone/>
            </a:pPr>
            <a:r>
              <a:rPr lang="ja-JP" altLang="en-US" dirty="0"/>
              <a:t>　</a:t>
            </a:r>
            <a:r>
              <a:rPr lang="ja-JP" altLang="en-US" dirty="0" smtClean="0"/>
              <a:t>　　　　　移動通信サービスで総務大臣が認定</a:t>
            </a:r>
            <a:endParaRPr lang="en-US" altLang="ja-JP" dirty="0" smtClean="0"/>
          </a:p>
          <a:p>
            <a:pPr marL="0" indent="0">
              <a:buNone/>
            </a:pPr>
            <a:r>
              <a:rPr lang="ja-JP" altLang="en-US" dirty="0"/>
              <a:t>　</a:t>
            </a:r>
            <a:r>
              <a:rPr lang="ja-JP" altLang="en-US" dirty="0" smtClean="0"/>
              <a:t>　　　　　したもの</a:t>
            </a:r>
            <a:endParaRPr kumimoji="1" lang="en-US" altLang="ja-JP" dirty="0"/>
          </a:p>
          <a:p>
            <a:pPr marL="0" indent="0">
              <a:buNone/>
            </a:pPr>
            <a:endParaRPr kumimoji="1" lang="en-US" altLang="ja-JP" dirty="0" smtClean="0"/>
          </a:p>
        </p:txBody>
      </p:sp>
    </p:spTree>
    <p:extLst>
      <p:ext uri="{BB962C8B-B14F-4D97-AF65-F5344CB8AC3E}">
        <p14:creationId xmlns:p14="http://schemas.microsoft.com/office/powerpoint/2010/main" val="1442219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第３　消費者法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dirty="0" smtClean="0"/>
              <a:t>・　確認措置のメリット</a:t>
            </a:r>
            <a:endParaRPr lang="en-US" altLang="ja-JP" dirty="0" smtClean="0"/>
          </a:p>
          <a:p>
            <a:pPr marL="0" indent="0">
              <a:buNone/>
            </a:pPr>
            <a:r>
              <a:rPr lang="ja-JP" altLang="en-US" dirty="0"/>
              <a:t>　</a:t>
            </a:r>
            <a:r>
              <a:rPr kumimoji="1" lang="ja-JP" altLang="en-US" dirty="0" smtClean="0"/>
              <a:t>　一緒に購入した端末も含めて契約解除がで</a:t>
            </a:r>
            <a:endParaRPr kumimoji="1" lang="en-US" altLang="ja-JP" dirty="0" smtClean="0"/>
          </a:p>
          <a:p>
            <a:pPr marL="0" indent="0">
              <a:buNone/>
            </a:pPr>
            <a:r>
              <a:rPr lang="ja-JP" altLang="en-US" dirty="0"/>
              <a:t>　</a:t>
            </a:r>
            <a:r>
              <a:rPr lang="ja-JP" altLang="en-US" dirty="0" smtClean="0"/>
              <a:t>　</a:t>
            </a:r>
            <a:r>
              <a:rPr kumimoji="1" lang="ja-JP" altLang="en-US" dirty="0" smtClean="0"/>
              <a:t>きる。</a:t>
            </a:r>
            <a:endParaRPr kumimoji="1" lang="en-US" altLang="ja-JP" dirty="0" smtClean="0"/>
          </a:p>
          <a:p>
            <a:pPr marL="0" indent="0">
              <a:buNone/>
            </a:pPr>
            <a:r>
              <a:rPr kumimoji="1" lang="ja-JP" altLang="en-US" dirty="0" smtClean="0"/>
              <a:t>・　確認措置のデメリット</a:t>
            </a:r>
            <a:endParaRPr kumimoji="1" lang="en-US" altLang="ja-JP" dirty="0" smtClean="0"/>
          </a:p>
          <a:p>
            <a:pPr marL="0" indent="0">
              <a:buNone/>
            </a:pPr>
            <a:r>
              <a:rPr lang="ja-JP" altLang="en-US" dirty="0"/>
              <a:t>　</a:t>
            </a:r>
            <a:r>
              <a:rPr lang="ja-JP" altLang="en-US" dirty="0" smtClean="0"/>
              <a:t>　契約の解除条件（通話が通じることなど）を</a:t>
            </a:r>
            <a:endParaRPr lang="en-US" altLang="ja-JP" dirty="0" smtClean="0"/>
          </a:p>
          <a:p>
            <a:pPr marL="0" indent="0">
              <a:buNone/>
            </a:pPr>
            <a:r>
              <a:rPr lang="ja-JP" altLang="en-US" dirty="0"/>
              <a:t>　</a:t>
            </a:r>
            <a:r>
              <a:rPr lang="ja-JP" altLang="en-US" dirty="0" smtClean="0"/>
              <a:t>　満たさないことを事業者と交渉する必要が</a:t>
            </a:r>
            <a:endParaRPr lang="en-US" altLang="ja-JP" dirty="0" smtClean="0"/>
          </a:p>
          <a:p>
            <a:pPr marL="0" indent="0">
              <a:buNone/>
            </a:pPr>
            <a:r>
              <a:rPr lang="ja-JP" altLang="en-US" dirty="0"/>
              <a:t>　</a:t>
            </a:r>
            <a:r>
              <a:rPr lang="ja-JP" altLang="en-US" dirty="0" smtClean="0"/>
              <a:t>　ある。</a:t>
            </a:r>
            <a:endParaRPr kumimoji="1" lang="en-US" altLang="ja-JP" dirty="0" smtClean="0"/>
          </a:p>
          <a:p>
            <a:pPr marL="0" indent="0">
              <a:buNone/>
            </a:pPr>
            <a:r>
              <a:rPr lang="ja-JP" altLang="en-US" dirty="0"/>
              <a:t>　</a:t>
            </a:r>
            <a:r>
              <a:rPr lang="ja-JP" altLang="en-US" dirty="0" smtClean="0"/>
              <a:t>　</a:t>
            </a:r>
            <a:endParaRPr kumimoji="1" lang="ja-JP" altLang="en-US" dirty="0"/>
          </a:p>
        </p:txBody>
      </p:sp>
    </p:spTree>
    <p:extLst>
      <p:ext uri="{BB962C8B-B14F-4D97-AF65-F5344CB8AC3E}">
        <p14:creationId xmlns:p14="http://schemas.microsoft.com/office/powerpoint/2010/main" val="140782924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pPr marL="0" indent="0" algn="ctr">
              <a:buNone/>
            </a:pPr>
            <a:endParaRPr kumimoji="1" lang="en-US" altLang="ja-JP" sz="5400" dirty="0" smtClean="0"/>
          </a:p>
          <a:p>
            <a:pPr marL="0" indent="0" algn="ctr">
              <a:buNone/>
            </a:pPr>
            <a:r>
              <a:rPr kumimoji="1" lang="ja-JP" altLang="en-US" sz="5400" dirty="0" smtClean="0"/>
              <a:t>第４　事例検討</a:t>
            </a:r>
            <a:endParaRPr kumimoji="1" lang="ja-JP" altLang="en-US" sz="5400" dirty="0"/>
          </a:p>
        </p:txBody>
      </p:sp>
    </p:spTree>
    <p:extLst>
      <p:ext uri="{BB962C8B-B14F-4D97-AF65-F5344CB8AC3E}">
        <p14:creationId xmlns:p14="http://schemas.microsoft.com/office/powerpoint/2010/main" val="18388577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a:xfrm>
            <a:off x="457200" y="1412776"/>
            <a:ext cx="8229600" cy="5040560"/>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kumimoji="1" lang="ja-JP" altLang="en-US" dirty="0" smtClean="0"/>
              <a:t>　</a:t>
            </a:r>
            <a:r>
              <a:rPr kumimoji="1" lang="en-US" altLang="ja-JP" dirty="0" smtClean="0"/>
              <a:t>E</a:t>
            </a:r>
            <a:r>
              <a:rPr kumimoji="1" lang="ja-JP" altLang="en-US" dirty="0" err="1" smtClean="0"/>
              <a:t>さんの</a:t>
            </a:r>
            <a:r>
              <a:rPr kumimoji="1" lang="ja-JP" altLang="en-US" dirty="0" smtClean="0"/>
              <a:t>スマートフォンに</a:t>
            </a:r>
            <a:r>
              <a:rPr kumimoji="1" lang="en-US" altLang="ja-JP" dirty="0" smtClean="0"/>
              <a:t>SNS</a:t>
            </a:r>
            <a:r>
              <a:rPr kumimoji="1" lang="ja-JP" altLang="en-US" dirty="0" smtClean="0"/>
              <a:t>を通じて、芸能人のマネージャーを名乗る男性からメールが届きました。内容は、担当している芸能人が精神不安定なのでメールで話相手になってほしいとの依頼でした</a:t>
            </a:r>
            <a:r>
              <a:rPr kumimoji="1" lang="ja-JP" altLang="en-US" dirty="0" smtClean="0"/>
              <a:t>。</a:t>
            </a:r>
            <a:endParaRPr kumimoji="1" lang="en-US" altLang="ja-JP" dirty="0" smtClean="0"/>
          </a:p>
          <a:p>
            <a:pPr marL="0" indent="0">
              <a:buNone/>
            </a:pPr>
            <a:r>
              <a:rPr lang="ja-JP" altLang="en-US" dirty="0"/>
              <a:t>　</a:t>
            </a:r>
            <a:r>
              <a:rPr kumimoji="1" lang="en-US" altLang="ja-JP" dirty="0" smtClean="0"/>
              <a:t>E</a:t>
            </a:r>
            <a:r>
              <a:rPr kumimoji="1" lang="ja-JP" altLang="en-US" dirty="0" err="1" smtClean="0"/>
              <a:t>さんが承</a:t>
            </a:r>
            <a:r>
              <a:rPr kumimoji="1" lang="ja-JP" altLang="en-US" dirty="0" smtClean="0"/>
              <a:t>諾すると出会い系サイトへの登録を勧められました。マネージャーと芸能人本人から次々とメールが届き、サイトのポイント代がかさんでいきました</a:t>
            </a:r>
            <a:r>
              <a:rPr kumimoji="1" lang="ja-JP" altLang="en-US" dirty="0" smtClean="0"/>
              <a:t>。</a:t>
            </a:r>
            <a:endParaRPr lang="en-US" altLang="ja-JP" dirty="0" smtClean="0"/>
          </a:p>
        </p:txBody>
      </p:sp>
    </p:spTree>
    <p:extLst>
      <p:ext uri="{BB962C8B-B14F-4D97-AF65-F5344CB8AC3E}">
        <p14:creationId xmlns:p14="http://schemas.microsoft.com/office/powerpoint/2010/main" val="10929354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ja-JP" altLang="en-US" dirty="0" smtClean="0"/>
              <a:t>　マネージャー</a:t>
            </a:r>
            <a:r>
              <a:rPr lang="ja-JP" altLang="en-US" dirty="0"/>
              <a:t>からは、会ってお礼を渡すとメールが届きましたが、約束の日になると相手の都合で何度もキャンセルになり、結局会えません。ポイント代が高額になったため、家族のクレジットカードも使用してしまい、最終的には総額１００万円にもなってしまいました。</a:t>
            </a:r>
            <a:endParaRPr lang="en-US" altLang="ja-JP" dirty="0"/>
          </a:p>
          <a:p>
            <a:pPr marL="0" indent="0">
              <a:buNone/>
            </a:pPr>
            <a:r>
              <a:rPr lang="ja-JP" altLang="en-US" dirty="0" smtClean="0"/>
              <a:t>　</a:t>
            </a:r>
            <a:r>
              <a:rPr lang="en-US" altLang="ja-JP" dirty="0" smtClean="0"/>
              <a:t>E</a:t>
            </a:r>
            <a:r>
              <a:rPr lang="ja-JP" altLang="en-US" dirty="0"/>
              <a:t>さんは、１００万円を支払わないといけないのでしょうか。</a:t>
            </a:r>
            <a:endParaRPr lang="en-US" altLang="ja-JP" dirty="0"/>
          </a:p>
          <a:p>
            <a:pPr marL="0" indent="0">
              <a:buNone/>
            </a:pPr>
            <a:endParaRPr kumimoji="1" lang="ja-JP" altLang="en-US" dirty="0"/>
          </a:p>
        </p:txBody>
      </p:sp>
    </p:spTree>
    <p:extLst>
      <p:ext uri="{BB962C8B-B14F-4D97-AF65-F5344CB8AC3E}">
        <p14:creationId xmlns:p14="http://schemas.microsoft.com/office/powerpoint/2010/main" val="117081601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a:t>
            </a:r>
            <a:r>
              <a:rPr lang="ja-JP" altLang="en-US" dirty="0"/>
              <a:t>　</a:t>
            </a:r>
            <a:r>
              <a:rPr kumimoji="1" lang="ja-JP" altLang="en-US" dirty="0" smtClean="0"/>
              <a:t>事例検討</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u="sng" dirty="0" smtClean="0"/>
              <a:t>サクラサイト詐欺</a:t>
            </a:r>
            <a:endParaRPr kumimoji="1" lang="en-US" altLang="ja-JP" u="sng" dirty="0" smtClean="0"/>
          </a:p>
          <a:p>
            <a:pPr marL="0" indent="0">
              <a:buNone/>
            </a:pPr>
            <a:endParaRPr lang="en-US" altLang="ja-JP" dirty="0"/>
          </a:p>
          <a:p>
            <a:pPr marL="0" indent="0">
              <a:buNone/>
            </a:pPr>
            <a:r>
              <a:rPr kumimoji="1" lang="ja-JP" altLang="en-US" dirty="0" smtClean="0"/>
              <a:t>１　出会い系サイト規制法で事業者には都道府　</a:t>
            </a:r>
            <a:endParaRPr kumimoji="1" lang="en-US" altLang="ja-JP" dirty="0" smtClean="0"/>
          </a:p>
          <a:p>
            <a:pPr marL="0" indent="0">
              <a:buNone/>
            </a:pPr>
            <a:r>
              <a:rPr lang="ja-JP" altLang="en-US" dirty="0"/>
              <a:t>　</a:t>
            </a:r>
            <a:r>
              <a:rPr kumimoji="1" lang="ja-JP" altLang="en-US" dirty="0" smtClean="0"/>
              <a:t>県の公安委員会への届出が必要</a:t>
            </a:r>
            <a:endParaRPr kumimoji="1" lang="en-US" altLang="ja-JP" dirty="0" smtClean="0"/>
          </a:p>
          <a:p>
            <a:pPr marL="0" indent="0">
              <a:buNone/>
            </a:pPr>
            <a:r>
              <a:rPr lang="ja-JP" altLang="en-US" dirty="0" smtClean="0"/>
              <a:t>→届出がない事業者は違法な業者</a:t>
            </a:r>
            <a:endParaRPr lang="en-US" altLang="ja-JP" dirty="0" smtClean="0"/>
          </a:p>
          <a:p>
            <a:pPr marL="0" indent="0">
              <a:buNone/>
            </a:pPr>
            <a:r>
              <a:rPr kumimoji="1" lang="ja-JP" altLang="en-US" dirty="0"/>
              <a:t>　</a:t>
            </a:r>
            <a:r>
              <a:rPr lang="ja-JP" altLang="en-US" dirty="0"/>
              <a:t>詐欺で</a:t>
            </a:r>
            <a:r>
              <a:rPr lang="ja-JP" altLang="en-US" dirty="0" smtClean="0"/>
              <a:t>ある可能性が高いのでまずは警察に相談に行く。</a:t>
            </a:r>
            <a:endParaRPr kumimoji="1" lang="ja-JP" altLang="en-US" dirty="0"/>
          </a:p>
        </p:txBody>
      </p:sp>
    </p:spTree>
    <p:extLst>
      <p:ext uri="{BB962C8B-B14F-4D97-AF65-F5344CB8AC3E}">
        <p14:creationId xmlns:p14="http://schemas.microsoft.com/office/powerpoint/2010/main" val="82667095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　２　詐欺であることが判明すれば、事業者に</a:t>
            </a:r>
            <a:endParaRPr lang="en-US" altLang="ja-JP" dirty="0" smtClean="0"/>
          </a:p>
          <a:p>
            <a:pPr marL="0" indent="0">
              <a:buNone/>
            </a:pPr>
            <a:r>
              <a:rPr lang="en-US" altLang="ja-JP" dirty="0"/>
              <a:t> </a:t>
            </a:r>
            <a:r>
              <a:rPr lang="en-US" altLang="ja-JP" dirty="0" smtClean="0"/>
              <a:t>    </a:t>
            </a:r>
            <a:r>
              <a:rPr lang="ja-JP" altLang="en-US" dirty="0" smtClean="0"/>
              <a:t>対しては、支払いを拒否できる。</a:t>
            </a:r>
            <a:endParaRPr lang="en-US" altLang="ja-JP" dirty="0" smtClean="0"/>
          </a:p>
          <a:p>
            <a:pPr marL="0" indent="0" algn="ctr">
              <a:buNone/>
            </a:pPr>
            <a:r>
              <a:rPr lang="ja-JP" altLang="en-US" dirty="0" smtClean="0"/>
              <a:t>↓</a:t>
            </a:r>
            <a:endParaRPr lang="en-US" altLang="ja-JP" dirty="0"/>
          </a:p>
          <a:p>
            <a:pPr marL="0" indent="0">
              <a:buNone/>
            </a:pPr>
            <a:r>
              <a:rPr lang="ja-JP" altLang="en-US" dirty="0" smtClean="0"/>
              <a:t>　　　支払方法がクレジットカードのときは？</a:t>
            </a:r>
            <a:endParaRPr lang="en-US" altLang="ja-JP" dirty="0" smtClean="0"/>
          </a:p>
          <a:p>
            <a:pPr marL="0" indent="0">
              <a:buNone/>
            </a:pPr>
            <a:r>
              <a:rPr lang="ja-JP" altLang="en-US" dirty="0"/>
              <a:t>　</a:t>
            </a:r>
            <a:r>
              <a:rPr lang="ja-JP" altLang="en-US" dirty="0" smtClean="0"/>
              <a:t>　　翌月１回払いでない限り、支払停止の抗弁　</a:t>
            </a:r>
            <a:endParaRPr lang="en-US" altLang="ja-JP" dirty="0" smtClean="0"/>
          </a:p>
          <a:p>
            <a:pPr marL="0" indent="0">
              <a:buNone/>
            </a:pPr>
            <a:r>
              <a:rPr lang="ja-JP" altLang="en-US" dirty="0"/>
              <a:t>　</a:t>
            </a:r>
            <a:r>
              <a:rPr lang="ja-JP" altLang="en-US" dirty="0" smtClean="0"/>
              <a:t>　をする。</a:t>
            </a:r>
            <a:endParaRPr lang="en-US" altLang="ja-JP" dirty="0" smtClean="0"/>
          </a:p>
          <a:p>
            <a:pPr marL="0" indent="0">
              <a:buNone/>
            </a:pPr>
            <a:r>
              <a:rPr lang="ja-JP" altLang="en-US" dirty="0"/>
              <a:t>　</a:t>
            </a:r>
            <a:endParaRPr lang="en-US" altLang="ja-JP" dirty="0" smtClean="0"/>
          </a:p>
        </p:txBody>
      </p:sp>
    </p:spTree>
    <p:extLst>
      <p:ext uri="{BB962C8B-B14F-4D97-AF65-F5344CB8AC3E}">
        <p14:creationId xmlns:p14="http://schemas.microsoft.com/office/powerpoint/2010/main" val="487332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a:xfrm>
            <a:off x="395536" y="1412776"/>
            <a:ext cx="8229600" cy="4968552"/>
          </a:xfrm>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kumimoji="1" lang="ja-JP" altLang="en-US" dirty="0" smtClean="0"/>
              <a:t>　</a:t>
            </a:r>
            <a:r>
              <a:rPr kumimoji="1" lang="en-US" altLang="ja-JP" dirty="0" smtClean="0"/>
              <a:t>F</a:t>
            </a:r>
            <a:r>
              <a:rPr kumimoji="1" lang="ja-JP" altLang="en-US" dirty="0" smtClean="0"/>
              <a:t>君は、パソコンで動画サイトを検索中に、アダルトサイトに入ってしまい無料の動画を興味本位でクリックし、「１８歳以上ですか」の画面で「はい」をクリックしました。次に「画像」をクリックしたらダウンロード画面が出たのでダウンロードを操作したら、「登録完了」となってしまいました。</a:t>
            </a:r>
            <a:endParaRPr kumimoji="1" lang="en-US" altLang="ja-JP" dirty="0" smtClean="0"/>
          </a:p>
          <a:p>
            <a:pPr marL="0" indent="0">
              <a:buNone/>
            </a:pPr>
            <a:r>
              <a:rPr lang="ja-JP" altLang="en-US" dirty="0"/>
              <a:t>　</a:t>
            </a:r>
            <a:r>
              <a:rPr lang="ja-JP" altLang="en-US" dirty="0" smtClean="0"/>
              <a:t>画面には、「登録日時・登録</a:t>
            </a:r>
            <a:r>
              <a:rPr lang="en-US" altLang="ja-JP" dirty="0" smtClean="0"/>
              <a:t>ID</a:t>
            </a:r>
            <a:r>
              <a:rPr lang="ja-JP" altLang="en-US" dirty="0" smtClean="0"/>
              <a:t>・</a:t>
            </a:r>
            <a:r>
              <a:rPr lang="en-US" altLang="ja-JP" dirty="0" smtClean="0"/>
              <a:t>IP</a:t>
            </a:r>
            <a:r>
              <a:rPr lang="ja-JP" altLang="en-US" dirty="0" smtClean="0"/>
              <a:t>アドレス」が出ており、「支払期限は、本日中で１８万円。誤作動・退会希望の場合は問い合わせください」とサポートセンターが記載されていました。</a:t>
            </a:r>
            <a:endParaRPr lang="en-US" altLang="ja-JP" dirty="0" smtClean="0"/>
          </a:p>
          <a:p>
            <a:pPr marL="0" indent="0">
              <a:buNone/>
            </a:pPr>
            <a:endParaRPr lang="en-US" altLang="ja-JP" dirty="0" smtClean="0"/>
          </a:p>
        </p:txBody>
      </p:sp>
    </p:spTree>
    <p:extLst>
      <p:ext uri="{BB962C8B-B14F-4D97-AF65-F5344CB8AC3E}">
        <p14:creationId xmlns:p14="http://schemas.microsoft.com/office/powerpoint/2010/main" val="33603146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ja-JP" altLang="en-US" dirty="0" smtClean="0"/>
              <a:t>　</a:t>
            </a:r>
            <a:r>
              <a:rPr lang="en-US" altLang="ja-JP" dirty="0" smtClean="0"/>
              <a:t>F</a:t>
            </a:r>
            <a:r>
              <a:rPr lang="ja-JP" altLang="en-US" dirty="0"/>
              <a:t>君がサポートセンターに問い合わせると、「誤作動であって</a:t>
            </a:r>
            <a:r>
              <a:rPr lang="ja-JP" altLang="en-US" dirty="0" smtClean="0"/>
              <a:t>も、</a:t>
            </a:r>
            <a:r>
              <a:rPr lang="en-US" altLang="ja-JP" dirty="0" smtClean="0"/>
              <a:t>ID</a:t>
            </a:r>
            <a:r>
              <a:rPr lang="ja-JP" altLang="en-US" dirty="0" err="1"/>
              <a:t>が登</a:t>
            </a:r>
            <a:r>
              <a:rPr lang="ja-JP" altLang="en-US" dirty="0"/>
              <a:t>録されているので、退会はできない。登録料の支払いが明日以降になると３０万円になる。支払わない場合、プロバイダ責任制限法に基づき情報開示を請求し、個人情報を調べ、自宅・会社に回収に行く。その場合は、調査料・延滞料が別途」かかる・早急に支払うように」と脅された。</a:t>
            </a:r>
            <a:endParaRPr lang="en-US" altLang="ja-JP" dirty="0"/>
          </a:p>
          <a:p>
            <a:pPr marL="0" indent="0">
              <a:buNone/>
            </a:pPr>
            <a:r>
              <a:rPr lang="ja-JP" altLang="en-US" dirty="0"/>
              <a:t>　</a:t>
            </a:r>
            <a:r>
              <a:rPr lang="en-US" altLang="ja-JP" dirty="0"/>
              <a:t>F</a:t>
            </a:r>
            <a:r>
              <a:rPr lang="ja-JP" altLang="en-US" dirty="0"/>
              <a:t>君は、登録料を支払わないといけないのでしょうか。</a:t>
            </a:r>
            <a:endParaRPr lang="en-US" altLang="ja-JP" dirty="0"/>
          </a:p>
        </p:txBody>
      </p:sp>
    </p:spTree>
    <p:extLst>
      <p:ext uri="{BB962C8B-B14F-4D97-AF65-F5344CB8AC3E}">
        <p14:creationId xmlns:p14="http://schemas.microsoft.com/office/powerpoint/2010/main" val="347179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１　契約とは？</a:t>
            </a:r>
            <a:endParaRPr kumimoji="1" lang="en-US" altLang="ja-JP" dirty="0" smtClean="0"/>
          </a:p>
          <a:p>
            <a:pPr marL="0" indent="0">
              <a:buNone/>
            </a:pPr>
            <a:endParaRPr lang="en-US" altLang="ja-JP" dirty="0"/>
          </a:p>
          <a:p>
            <a:pPr marL="0" indent="0">
              <a:buNone/>
            </a:pPr>
            <a:r>
              <a:rPr lang="ja-JP" altLang="en-US" dirty="0"/>
              <a:t>　</a:t>
            </a:r>
            <a:r>
              <a:rPr lang="ja-JP" altLang="en-US" sz="4800" dirty="0" smtClean="0"/>
              <a:t>対立する</a:t>
            </a:r>
            <a:r>
              <a:rPr lang="ja-JP" altLang="en-US" sz="4800" dirty="0" smtClean="0">
                <a:solidFill>
                  <a:schemeClr val="tx2">
                    <a:lumMod val="75000"/>
                  </a:schemeClr>
                </a:solidFill>
              </a:rPr>
              <a:t>２個以上の意思表示</a:t>
            </a:r>
            <a:r>
              <a:rPr lang="ja-JP" altLang="en-US" sz="4800" dirty="0" smtClean="0"/>
              <a:t>　　が合致して成立するもの</a:t>
            </a:r>
            <a:endParaRPr kumimoji="1" lang="ja-JP" altLang="en-US" sz="4800" dirty="0"/>
          </a:p>
        </p:txBody>
      </p:sp>
    </p:spTree>
    <p:extLst>
      <p:ext uri="{BB962C8B-B14F-4D97-AF65-F5344CB8AC3E}">
        <p14:creationId xmlns:p14="http://schemas.microsoft.com/office/powerpoint/2010/main" val="34681260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１　契約の不成立の可能性</a:t>
            </a:r>
            <a:endParaRPr kumimoji="1" lang="en-US" altLang="ja-JP" dirty="0" smtClean="0"/>
          </a:p>
          <a:p>
            <a:pPr marL="0" indent="0">
              <a:buNone/>
            </a:pPr>
            <a:r>
              <a:rPr lang="ja-JP" altLang="en-US" dirty="0"/>
              <a:t>　</a:t>
            </a:r>
            <a:r>
              <a:rPr lang="ja-JP" altLang="en-US" dirty="0" smtClean="0"/>
              <a:t>　　ワンクリックで契約が成立することが分か</a:t>
            </a:r>
            <a:endParaRPr lang="en-US" altLang="ja-JP" dirty="0" smtClean="0"/>
          </a:p>
          <a:p>
            <a:pPr marL="0" indent="0">
              <a:buNone/>
            </a:pPr>
            <a:r>
              <a:rPr lang="ja-JP" altLang="en-US" dirty="0"/>
              <a:t>　</a:t>
            </a:r>
            <a:r>
              <a:rPr lang="ja-JP" altLang="en-US" dirty="0" smtClean="0"/>
              <a:t>　</a:t>
            </a:r>
            <a:r>
              <a:rPr lang="ja-JP" altLang="en-US" dirty="0" err="1" smtClean="0"/>
              <a:t>るような</a:t>
            </a:r>
            <a:r>
              <a:rPr lang="ja-JP" altLang="en-US" dirty="0" smtClean="0"/>
              <a:t>記載になっていない場合、本人に契</a:t>
            </a:r>
            <a:endParaRPr lang="en-US" altLang="ja-JP" dirty="0" smtClean="0"/>
          </a:p>
          <a:p>
            <a:pPr marL="0" indent="0">
              <a:buNone/>
            </a:pPr>
            <a:r>
              <a:rPr lang="ja-JP" altLang="en-US" dirty="0"/>
              <a:t>　</a:t>
            </a:r>
            <a:r>
              <a:rPr lang="ja-JP" altLang="en-US" dirty="0" smtClean="0"/>
              <a:t>　約する意思がなかったのであるから、意思</a:t>
            </a:r>
            <a:endParaRPr lang="en-US" altLang="ja-JP" dirty="0" smtClean="0"/>
          </a:p>
          <a:p>
            <a:pPr marL="0" indent="0">
              <a:buNone/>
            </a:pPr>
            <a:r>
              <a:rPr lang="ja-JP" altLang="en-US" dirty="0"/>
              <a:t>　</a:t>
            </a:r>
            <a:r>
              <a:rPr lang="ja-JP" altLang="en-US" dirty="0" smtClean="0"/>
              <a:t>　表示の合致がなく、契約が不成立となる可</a:t>
            </a:r>
            <a:endParaRPr lang="en-US" altLang="ja-JP" dirty="0" smtClean="0"/>
          </a:p>
          <a:p>
            <a:pPr marL="0" indent="0">
              <a:buNone/>
            </a:pPr>
            <a:r>
              <a:rPr lang="ja-JP" altLang="en-US" dirty="0"/>
              <a:t>　</a:t>
            </a:r>
            <a:r>
              <a:rPr lang="ja-JP" altLang="en-US" dirty="0" smtClean="0"/>
              <a:t>　能性がある。</a:t>
            </a:r>
            <a:endParaRPr kumimoji="1" lang="ja-JP" altLang="en-US" dirty="0"/>
          </a:p>
        </p:txBody>
      </p:sp>
    </p:spTree>
    <p:extLst>
      <p:ext uri="{BB962C8B-B14F-4D97-AF65-F5344CB8AC3E}">
        <p14:creationId xmlns:p14="http://schemas.microsoft.com/office/powerpoint/2010/main" val="31952702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第４　事例検討</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２　錯誤無効の可能性</a:t>
            </a:r>
            <a:endParaRPr kumimoji="1" lang="en-US" altLang="ja-JP" dirty="0" smtClean="0"/>
          </a:p>
          <a:p>
            <a:pPr marL="0" indent="0">
              <a:buNone/>
            </a:pPr>
            <a:r>
              <a:rPr lang="ja-JP" altLang="en-US" dirty="0"/>
              <a:t>　</a:t>
            </a:r>
            <a:r>
              <a:rPr lang="ja-JP" altLang="en-US" dirty="0" smtClean="0"/>
              <a:t>　無料だと思って、クリックしているので、錯誤</a:t>
            </a:r>
            <a:endParaRPr lang="en-US" altLang="ja-JP" dirty="0" smtClean="0"/>
          </a:p>
          <a:p>
            <a:pPr marL="0" indent="0">
              <a:buNone/>
            </a:pPr>
            <a:r>
              <a:rPr lang="ja-JP" altLang="en-US" dirty="0"/>
              <a:t>　</a:t>
            </a:r>
            <a:r>
              <a:rPr lang="ja-JP" altLang="en-US" dirty="0" smtClean="0"/>
              <a:t>によって申し込みをしたものとして契約が無効</a:t>
            </a:r>
            <a:endParaRPr lang="en-US" altLang="ja-JP" dirty="0" smtClean="0"/>
          </a:p>
          <a:p>
            <a:pPr marL="0" indent="0">
              <a:buNone/>
            </a:pPr>
            <a:r>
              <a:rPr lang="ja-JP" altLang="en-US" dirty="0"/>
              <a:t>　</a:t>
            </a:r>
            <a:r>
              <a:rPr lang="ja-JP" altLang="en-US" dirty="0" smtClean="0"/>
              <a:t>である可能性もある。</a:t>
            </a:r>
            <a:endParaRPr lang="en-US" altLang="ja-JP" dirty="0" smtClean="0"/>
          </a:p>
          <a:p>
            <a:pPr marL="0" indent="0">
              <a:buNone/>
            </a:pPr>
            <a:r>
              <a:rPr kumimoji="1" lang="ja-JP" altLang="en-US" dirty="0" smtClean="0"/>
              <a:t>３　特定商取引法の通信販売の規定上の禁止</a:t>
            </a:r>
            <a:endParaRPr kumimoji="1" lang="en-US" altLang="ja-JP" dirty="0" smtClean="0"/>
          </a:p>
          <a:p>
            <a:pPr marL="0" indent="0">
              <a:buNone/>
            </a:pPr>
            <a:r>
              <a:rPr lang="ja-JP" altLang="en-US" dirty="0"/>
              <a:t>　</a:t>
            </a:r>
            <a:r>
              <a:rPr kumimoji="1" lang="ja-JP" altLang="en-US" dirty="0" smtClean="0"/>
              <a:t>行為に当たるとして行政を通じて必要な措置</a:t>
            </a:r>
            <a:endParaRPr kumimoji="1" lang="en-US" altLang="ja-JP" dirty="0" smtClean="0"/>
          </a:p>
          <a:p>
            <a:pPr marL="0" indent="0">
              <a:buNone/>
            </a:pPr>
            <a:r>
              <a:rPr lang="ja-JP" altLang="en-US" dirty="0"/>
              <a:t>　</a:t>
            </a:r>
            <a:r>
              <a:rPr kumimoji="1" lang="ja-JP" altLang="en-US" dirty="0" smtClean="0"/>
              <a:t>を指示させることができる</a:t>
            </a:r>
            <a:endParaRPr kumimoji="1" lang="ja-JP" altLang="en-US" dirty="0"/>
          </a:p>
        </p:txBody>
      </p:sp>
    </p:spTree>
    <p:extLst>
      <p:ext uri="{BB962C8B-B14F-4D97-AF65-F5344CB8AC3E}">
        <p14:creationId xmlns:p14="http://schemas.microsoft.com/office/powerpoint/2010/main" val="26525100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最後に</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皆さん、契約書の重要性を分かっていただけましたか？</a:t>
            </a:r>
            <a:endParaRPr kumimoji="1" lang="en-US" altLang="ja-JP" dirty="0" smtClean="0"/>
          </a:p>
          <a:p>
            <a:pPr marL="0" indent="0">
              <a:buNone/>
            </a:pPr>
            <a:endParaRPr lang="en-US" altLang="ja-JP" dirty="0"/>
          </a:p>
          <a:p>
            <a:pPr marL="0" indent="0">
              <a:buNone/>
            </a:pPr>
            <a:r>
              <a:rPr kumimoji="1" lang="ja-JP" altLang="en-US" dirty="0" smtClean="0"/>
              <a:t>　契約書に書いてあることを契約後に争うことは原則として難しいです。</a:t>
            </a:r>
            <a:endParaRPr kumimoji="1" lang="en-US" altLang="ja-JP" dirty="0" smtClean="0"/>
          </a:p>
          <a:p>
            <a:pPr marL="0" indent="0">
              <a:buNone/>
            </a:pPr>
            <a:endParaRPr lang="en-US" altLang="ja-JP" dirty="0"/>
          </a:p>
          <a:p>
            <a:pPr marL="0" indent="0">
              <a:buNone/>
            </a:pPr>
            <a:r>
              <a:rPr kumimoji="1" lang="ja-JP" altLang="en-US" dirty="0" smtClean="0"/>
              <a:t>　今後は、十分に注意してトラブルに遭わないようにしてください。</a:t>
            </a:r>
            <a:endParaRPr kumimoji="1" lang="ja-JP" altLang="en-US" dirty="0"/>
          </a:p>
        </p:txBody>
      </p:sp>
    </p:spTree>
    <p:extLst>
      <p:ext uri="{BB962C8B-B14F-4D97-AF65-F5344CB8AC3E}">
        <p14:creationId xmlns:p14="http://schemas.microsoft.com/office/powerpoint/2010/main" val="13092198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pPr marL="0" indent="0" algn="ctr">
              <a:buNone/>
            </a:pPr>
            <a:endParaRPr kumimoji="1" lang="en-US" altLang="ja-JP" sz="4400" dirty="0" smtClean="0"/>
          </a:p>
          <a:p>
            <a:pPr marL="0" indent="0" algn="ctr">
              <a:buNone/>
            </a:pPr>
            <a:r>
              <a:rPr kumimoji="1" lang="ja-JP" altLang="en-US" sz="4400" dirty="0" smtClean="0"/>
              <a:t>ご清聴ありがとうございました。</a:t>
            </a:r>
            <a:endParaRPr kumimoji="1" lang="ja-JP" altLang="en-US" sz="4400" dirty="0"/>
          </a:p>
        </p:txBody>
      </p:sp>
    </p:spTree>
    <p:extLst>
      <p:ext uri="{BB962C8B-B14F-4D97-AF65-F5344CB8AC3E}">
        <p14:creationId xmlns:p14="http://schemas.microsoft.com/office/powerpoint/2010/main" val="1506547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１　契約とは？</a:t>
            </a:r>
            <a:endParaRPr kumimoji="1" lang="en-US" altLang="ja-JP" dirty="0" smtClean="0"/>
          </a:p>
          <a:p>
            <a:pPr marL="0" indent="0">
              <a:buNone/>
            </a:pPr>
            <a:endParaRPr lang="en-US" altLang="ja-JP" dirty="0"/>
          </a:p>
          <a:p>
            <a:pPr marL="0" indent="0">
              <a:buNone/>
            </a:pPr>
            <a:r>
              <a:rPr lang="ja-JP" altLang="en-US" dirty="0"/>
              <a:t>　</a:t>
            </a:r>
            <a:r>
              <a:rPr lang="ja-JP" altLang="en-US" sz="4800" dirty="0" smtClean="0"/>
              <a:t>対立する２個以上の意思表示　　が</a:t>
            </a:r>
            <a:r>
              <a:rPr lang="ja-JP" altLang="en-US" sz="4800" dirty="0" smtClean="0">
                <a:solidFill>
                  <a:schemeClr val="tx2">
                    <a:lumMod val="75000"/>
                  </a:schemeClr>
                </a:solidFill>
              </a:rPr>
              <a:t>合致</a:t>
            </a:r>
            <a:r>
              <a:rPr lang="ja-JP" altLang="en-US" sz="4800" dirty="0" smtClean="0"/>
              <a:t>して成立するもの</a:t>
            </a:r>
            <a:endParaRPr kumimoji="1" lang="ja-JP" altLang="en-US" sz="4800" dirty="0"/>
          </a:p>
        </p:txBody>
      </p:sp>
    </p:spTree>
    <p:extLst>
      <p:ext uri="{BB962C8B-B14F-4D97-AF65-F5344CB8AC3E}">
        <p14:creationId xmlns:p14="http://schemas.microsoft.com/office/powerpoint/2010/main" val="1106285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第２　契約</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r>
              <a:rPr lang="ja-JP" altLang="en-US" dirty="0" smtClean="0"/>
              <a:t>民法５５５条（売買契約）</a:t>
            </a:r>
            <a:endParaRPr lang="en-US" altLang="ja-JP" dirty="0" smtClean="0"/>
          </a:p>
          <a:p>
            <a:pPr marL="0" indent="0">
              <a:buNone/>
            </a:pPr>
            <a:r>
              <a:rPr kumimoji="1" lang="ja-JP" altLang="en-US" dirty="0" smtClean="0"/>
              <a:t>「売買は、当事者の一方がある財産権を相手方に移転することを約し、相手方がこれに対してその代金を支払うことを約することによってその効力を生ずる。」</a:t>
            </a:r>
            <a:endParaRPr kumimoji="1" lang="ja-JP" altLang="en-US" dirty="0"/>
          </a:p>
        </p:txBody>
      </p:sp>
    </p:spTree>
    <p:extLst>
      <p:ext uri="{BB962C8B-B14F-4D97-AF65-F5344CB8AC3E}">
        <p14:creationId xmlns:p14="http://schemas.microsoft.com/office/powerpoint/2010/main" val="698743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445</Words>
  <Application>Microsoft Office PowerPoint</Application>
  <PresentationFormat>画面に合わせる (4:3)</PresentationFormat>
  <Paragraphs>423</Paragraphs>
  <Slides>73</Slides>
  <Notes>2</Notes>
  <HiddenSlides>0</HiddenSlides>
  <MMClips>0</MMClips>
  <ScaleCrop>false</ScaleCrop>
  <HeadingPairs>
    <vt:vector size="4" baseType="variant">
      <vt:variant>
        <vt:lpstr>テーマ</vt:lpstr>
      </vt:variant>
      <vt:variant>
        <vt:i4>1</vt:i4>
      </vt:variant>
      <vt:variant>
        <vt:lpstr>スライド タイトル</vt:lpstr>
      </vt:variant>
      <vt:variant>
        <vt:i4>73</vt:i4>
      </vt:variant>
    </vt:vector>
  </HeadingPairs>
  <TitlesOfParts>
    <vt:vector size="74" baseType="lpstr">
      <vt:lpstr>Office テーマ</vt:lpstr>
      <vt:lpstr>若者の消費者被害</vt:lpstr>
      <vt:lpstr>目次</vt:lpstr>
      <vt:lpstr>PowerPoint プレゼンテーション</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第２　契約</vt:lpstr>
      <vt:lpstr>第　契約</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第３　消費者法</vt:lpstr>
      <vt:lpstr>第４　消費者法</vt:lpstr>
      <vt:lpstr>第３　消費者法</vt:lpstr>
      <vt:lpstr>第３　消費者法</vt:lpstr>
      <vt:lpstr>第３　消費者法</vt:lpstr>
      <vt:lpstr>第３　消費者法</vt:lpstr>
      <vt:lpstr>PowerPoint プレゼンテーション</vt:lpstr>
      <vt:lpstr>第４　事例検討</vt:lpstr>
      <vt:lpstr>第４　事例検討</vt:lpstr>
      <vt:lpstr>第４　事例検討</vt:lpstr>
      <vt:lpstr>第４　事例検討</vt:lpstr>
      <vt:lpstr>第４　事例検討</vt:lpstr>
      <vt:lpstr>第４　事例検討</vt:lpstr>
      <vt:lpstr>第４　事例検討</vt:lpstr>
      <vt:lpstr>第４　事例検討</vt:lpstr>
      <vt:lpstr>最後に</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若者の消費者被害</dc:title>
  <dc:creator>hiroshitakabe</dc:creator>
  <cp:lastModifiedBy>hiroshitakabe</cp:lastModifiedBy>
  <cp:revision>107</cp:revision>
  <cp:lastPrinted>2016-11-02T10:16:22Z</cp:lastPrinted>
  <dcterms:created xsi:type="dcterms:W3CDTF">2016-10-24T08:12:52Z</dcterms:created>
  <dcterms:modified xsi:type="dcterms:W3CDTF">2016-11-04T07:37:24Z</dcterms:modified>
</cp:coreProperties>
</file>