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 id="2147483668" r:id="rId2"/>
  </p:sldMasterIdLst>
  <p:notesMasterIdLst>
    <p:notesMasterId r:id="rId36"/>
  </p:notesMasterIdLst>
  <p:handoutMasterIdLst>
    <p:handoutMasterId r:id="rId37"/>
  </p:handoutMasterIdLst>
  <p:sldIdLst>
    <p:sldId id="262" r:id="rId3"/>
    <p:sldId id="261" r:id="rId4"/>
    <p:sldId id="341" r:id="rId5"/>
    <p:sldId id="354" r:id="rId6"/>
    <p:sldId id="355" r:id="rId7"/>
    <p:sldId id="358" r:id="rId8"/>
    <p:sldId id="359" r:id="rId9"/>
    <p:sldId id="361" r:id="rId10"/>
    <p:sldId id="360" r:id="rId11"/>
    <p:sldId id="362" r:id="rId12"/>
    <p:sldId id="363" r:id="rId13"/>
    <p:sldId id="364" r:id="rId14"/>
    <p:sldId id="365" r:id="rId15"/>
    <p:sldId id="366" r:id="rId16"/>
    <p:sldId id="367" r:id="rId17"/>
    <p:sldId id="368" r:id="rId18"/>
    <p:sldId id="369" r:id="rId19"/>
    <p:sldId id="370" r:id="rId20"/>
    <p:sldId id="371" r:id="rId21"/>
    <p:sldId id="372" r:id="rId22"/>
    <p:sldId id="373" r:id="rId23"/>
    <p:sldId id="374" r:id="rId24"/>
    <p:sldId id="331" r:id="rId25"/>
    <p:sldId id="329" r:id="rId26"/>
    <p:sldId id="330" r:id="rId27"/>
    <p:sldId id="332" r:id="rId28"/>
    <p:sldId id="333" r:id="rId29"/>
    <p:sldId id="334" r:id="rId30"/>
    <p:sldId id="337" r:id="rId31"/>
    <p:sldId id="338" r:id="rId32"/>
    <p:sldId id="339" r:id="rId33"/>
    <p:sldId id="340" r:id="rId34"/>
    <p:sldId id="316" r:id="rId3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142D"/>
    <a:srgbClr val="261F1C"/>
    <a:srgbClr val="E1E3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71" autoAdjust="0"/>
    <p:restoredTop sz="94687" autoAdjust="0"/>
  </p:normalViewPr>
  <p:slideViewPr>
    <p:cSldViewPr snapToGrid="0">
      <p:cViewPr>
        <p:scale>
          <a:sx n="75" d="100"/>
          <a:sy n="75" d="100"/>
        </p:scale>
        <p:origin x="-900" y="72"/>
      </p:cViewPr>
      <p:guideLst>
        <p:guide orient="horz" pos="2200"/>
        <p:guide pos="312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5" d="100"/>
          <a:sy n="55" d="100"/>
        </p:scale>
        <p:origin x="-290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8F26DD63-6345-4F4B-96B1-1EB9EB85D161}" type="datetimeFigureOut">
              <a:rPr kumimoji="1" lang="ja-JP" altLang="en-US" smtClean="0"/>
              <a:t>2016/12/2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49C5265-E0F9-4AC7-855A-EB0F5080EE9E}" type="slidenum">
              <a:rPr kumimoji="1" lang="ja-JP" altLang="en-US" smtClean="0"/>
              <a:t>‹#›</a:t>
            </a:fld>
            <a:endParaRPr kumimoji="1" lang="ja-JP" altLang="en-US"/>
          </a:p>
        </p:txBody>
      </p:sp>
    </p:spTree>
    <p:extLst>
      <p:ext uri="{BB962C8B-B14F-4D97-AF65-F5344CB8AC3E}">
        <p14:creationId xmlns:p14="http://schemas.microsoft.com/office/powerpoint/2010/main" val="2769158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59E1412-6E8E-4B5F-8F43-999528E1CCEC}" type="datetimeFigureOut">
              <a:rPr kumimoji="1" lang="ja-JP" altLang="en-US" smtClean="0"/>
              <a:t>2016/12/2</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71E964B-0EED-4DA4-8D54-AFDFDF560C7F}" type="slidenum">
              <a:rPr kumimoji="1" lang="ja-JP" altLang="en-US" smtClean="0"/>
              <a:t>‹#›</a:t>
            </a:fld>
            <a:endParaRPr kumimoji="1" lang="ja-JP" altLang="en-US"/>
          </a:p>
        </p:txBody>
      </p:sp>
    </p:spTree>
    <p:extLst>
      <p:ext uri="{BB962C8B-B14F-4D97-AF65-F5344CB8AC3E}">
        <p14:creationId xmlns:p14="http://schemas.microsoft.com/office/powerpoint/2010/main" val="3733933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3" name="テキスト プレースホルダー 12"/>
          <p:cNvSpPr>
            <a:spLocks noGrp="1"/>
          </p:cNvSpPr>
          <p:nvPr>
            <p:ph type="body" sz="quarter" idx="20" hasCustomPrompt="1"/>
          </p:nvPr>
        </p:nvSpPr>
        <p:spPr>
          <a:xfrm>
            <a:off x="1771485" y="2505347"/>
            <a:ext cx="6291175" cy="825686"/>
          </a:xfrm>
          <a:prstGeom prst="rect">
            <a:avLst/>
          </a:prstGeom>
        </p:spPr>
        <p:txBody>
          <a:bodyPr/>
          <a:lstStyle>
            <a:lvl1pPr marL="0" indent="0" algn="ctr">
              <a:buNone/>
              <a:defRPr kumimoji="1" lang="en-US" altLang="ja-JP" sz="5200" b="1" i="0" u="none" strike="noStrike" kern="1200" baseline="0" dirty="0" smtClean="0">
                <a:solidFill>
                  <a:srgbClr val="0000B3"/>
                </a:solidFill>
                <a:latin typeface="KozGoPro-Bold-90pv-RKSJ-H-Identity-H"/>
                <a:ea typeface="+mn-ea"/>
                <a:cs typeface="+mn-cs"/>
              </a:defRPr>
            </a:lvl1pPr>
          </a:lstStyle>
          <a:p>
            <a:pPr marL="0" lvl="0" indent="0" algn="ctr" defTabSz="914400" rtl="0" eaLnBrk="1" latinLnBrk="0" hangingPunct="1">
              <a:lnSpc>
                <a:spcPct val="90000"/>
              </a:lnSpc>
              <a:spcBef>
                <a:spcPts val="1000"/>
              </a:spcBef>
              <a:buFont typeface="Arial" panose="020B0604020202020204" pitchFamily="34" charset="0"/>
              <a:buNone/>
            </a:pPr>
            <a:r>
              <a:rPr lang="ja-JP" altLang="en-US" sz="5200" b="1" i="0" u="none" strike="noStrike" baseline="0" dirty="0" smtClean="0">
                <a:solidFill>
                  <a:srgbClr val="0000B3"/>
                </a:solidFill>
                <a:latin typeface="KozGoPro-Bold-90pv-RKSJ-H-Identity-H"/>
              </a:rPr>
              <a:t>タイトルを入力</a:t>
            </a:r>
            <a:endParaRPr kumimoji="1" lang="en-US" altLang="ja-JP" dirty="0" smtClean="0"/>
          </a:p>
        </p:txBody>
      </p:sp>
      <p:pic>
        <p:nvPicPr>
          <p:cNvPr id="1026" name="Picture 2" descr="D:\Users\ishitaka.ADK\AppData\Local\Microsoft\Windows\Temporary Internet Files\Content.Outlook\LB8XNULL\全銀協テンプレート表紙.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4223" t="77333" r="34267" b="9524"/>
          <a:stretch/>
        </p:blipFill>
        <p:spPr bwMode="auto">
          <a:xfrm>
            <a:off x="3424644" y="5182763"/>
            <a:ext cx="3056710" cy="90133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Users\ishitaka.ADK\AppData\Local\Microsoft\Windows\Temporary Internet Files\Content.Outlook\LB8XNULL\全銀協テンプレート表紙.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1033" t="-40" r="-49" b="85305"/>
          <a:stretch/>
        </p:blipFill>
        <p:spPr bwMode="auto">
          <a:xfrm>
            <a:off x="0" y="0"/>
            <a:ext cx="9805736" cy="1010653"/>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プレースホルダー 12"/>
          <p:cNvSpPr>
            <a:spLocks noGrp="1"/>
          </p:cNvSpPr>
          <p:nvPr>
            <p:ph type="body" sz="quarter" idx="21" hasCustomPrompt="1"/>
          </p:nvPr>
        </p:nvSpPr>
        <p:spPr>
          <a:xfrm>
            <a:off x="1807411" y="3445421"/>
            <a:ext cx="6291175" cy="412843"/>
          </a:xfrm>
          <a:prstGeom prst="rect">
            <a:avLst/>
          </a:prstGeom>
        </p:spPr>
        <p:txBody>
          <a:bodyPr/>
          <a:lstStyle>
            <a:lvl1pPr marL="0" indent="0" algn="ctr">
              <a:buNone/>
              <a:defRPr lang="ja-JP" altLang="en-US" sz="2900" b="1" i="0" u="none" strike="noStrike" baseline="0" smtClean="0"/>
            </a:lvl1pPr>
          </a:lstStyle>
          <a:p>
            <a:pPr lvl="0"/>
            <a:r>
              <a:rPr lang="ja-JP" altLang="en-US" sz="2900" b="1" i="0" u="none" strike="noStrike" baseline="0" dirty="0" smtClean="0">
                <a:latin typeface="KozGoPro-Bold-90pv-RKSJ-H-Identity-H"/>
              </a:rPr>
              <a:t>サブタイトル</a:t>
            </a:r>
            <a:endParaRPr kumimoji="1" lang="en-US" altLang="ja-JP" dirty="0" smtClean="0"/>
          </a:p>
        </p:txBody>
      </p:sp>
    </p:spTree>
    <p:extLst>
      <p:ext uri="{BB962C8B-B14F-4D97-AF65-F5344CB8AC3E}">
        <p14:creationId xmlns:p14="http://schemas.microsoft.com/office/powerpoint/2010/main" val="38930797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44557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997371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217509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1910953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653152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313561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3956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11" name="コンテンツ プレースホルダー 2"/>
          <p:cNvSpPr>
            <a:spLocks noGrp="1"/>
          </p:cNvSpPr>
          <p:nvPr>
            <p:ph idx="1"/>
          </p:nvPr>
        </p:nvSpPr>
        <p:spPr>
          <a:xfrm>
            <a:off x="495300" y="1552353"/>
            <a:ext cx="8915400" cy="4862095"/>
          </a:xfrm>
          <a:prstGeom prst="rect">
            <a:avLst/>
          </a:prstGeom>
        </p:spPr>
        <p:txBody>
          <a:bodyPr>
            <a:normAutofit/>
          </a:bodyPr>
          <a:lstStyle>
            <a:lvl1pPr marL="228600" indent="-228600">
              <a:buFontTx/>
              <a:buBlip>
                <a:blip r:embed="rId2"/>
              </a:buBlip>
              <a:defRPr sz="2400" b="1">
                <a:solidFill>
                  <a:schemeClr val="tx1"/>
                </a:solidFill>
                <a:latin typeface="+mn-ea"/>
                <a:ea typeface="+mn-ea"/>
                <a:cs typeface="Meiryo UI" panose="020B0604030504040204" pitchFamily="50" charset="-128"/>
              </a:defRPr>
            </a:lvl1pPr>
            <a:lvl2pPr marL="685800" indent="-228600">
              <a:buFontTx/>
              <a:buBlip>
                <a:blip r:embed="rId3"/>
              </a:buBlip>
              <a:defRPr sz="2000" b="1">
                <a:solidFill>
                  <a:schemeClr val="tx1"/>
                </a:solidFill>
                <a:latin typeface="+mn-ea"/>
                <a:ea typeface="+mn-ea"/>
                <a:cs typeface="Meiryo UI" panose="020B0604030504040204" pitchFamily="50" charset="-128"/>
              </a:defRPr>
            </a:lvl2pPr>
            <a:lvl3pPr marL="1143000" indent="-228600">
              <a:buFontTx/>
              <a:buBlip>
                <a:blip r:embed="rId4"/>
              </a:buBlip>
              <a:defRPr sz="1800" b="1">
                <a:solidFill>
                  <a:schemeClr val="tx1"/>
                </a:solidFill>
                <a:latin typeface="+mn-ea"/>
                <a:ea typeface="+mn-ea"/>
                <a:cs typeface="Meiryo UI" panose="020B0604030504040204" pitchFamily="50" charset="-128"/>
              </a:defRPr>
            </a:lvl3pPr>
            <a:lvl4pPr marL="1600200" indent="-228600">
              <a:buFontTx/>
              <a:buBlip>
                <a:blip r:embed="rId5"/>
              </a:buBlip>
              <a:defRPr sz="1600" b="1">
                <a:solidFill>
                  <a:schemeClr val="tx1"/>
                </a:solidFill>
                <a:latin typeface="+mn-ea"/>
                <a:ea typeface="+mn-ea"/>
                <a:cs typeface="Meiryo UI" panose="020B0604030504040204" pitchFamily="50" charset="-128"/>
              </a:defRPr>
            </a:lvl4pPr>
            <a:lvl5pPr marL="2057400" indent="-228600">
              <a:buFontTx/>
              <a:buBlip>
                <a:blip r:embed="rId6"/>
              </a:buBlip>
              <a:defRPr sz="1600" b="1">
                <a:solidFill>
                  <a:schemeClr val="tx1"/>
                </a:solidFill>
                <a:latin typeface="+mn-ea"/>
                <a:ea typeface="+mn-ea"/>
                <a:cs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pic>
        <p:nvPicPr>
          <p:cNvPr id="2050" name="Picture 2" descr="D:\Users\ishitaka.ADK\AppData\Local\Microsoft\Windows\Temporary Internet Files\Content.Outlook\LB8XNULL\全銀協テンプレート中頁.jpg"/>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b="86740"/>
          <a:stretch/>
        </p:blipFill>
        <p:spPr bwMode="auto">
          <a:xfrm>
            <a:off x="85060" y="0"/>
            <a:ext cx="9700752" cy="909379"/>
          </a:xfrm>
          <a:prstGeom prst="rect">
            <a:avLst/>
          </a:prstGeom>
          <a:noFill/>
          <a:extLst>
            <a:ext uri="{909E8E84-426E-40DD-AFC4-6F175D3DCCD1}">
              <a14:hiddenFill xmlns:a14="http://schemas.microsoft.com/office/drawing/2010/main">
                <a:solidFill>
                  <a:srgbClr val="FFFFFF"/>
                </a:solidFill>
              </a14:hiddenFill>
            </a:ext>
          </a:extLst>
        </p:spPr>
      </p:pic>
      <p:sp>
        <p:nvSpPr>
          <p:cNvPr id="12" name="タイトル 1"/>
          <p:cNvSpPr>
            <a:spLocks noGrp="1"/>
          </p:cNvSpPr>
          <p:nvPr>
            <p:ph type="title"/>
          </p:nvPr>
        </p:nvSpPr>
        <p:spPr>
          <a:xfrm>
            <a:off x="503918" y="909379"/>
            <a:ext cx="7947918" cy="552673"/>
          </a:xfrm>
          <a:prstGeom prst="rect">
            <a:avLst/>
          </a:prstGeom>
        </p:spPr>
        <p:txBody>
          <a:bodyPr/>
          <a:lstStyle>
            <a:lvl1pPr>
              <a:defRPr sz="2600" b="1">
                <a:solidFill>
                  <a:schemeClr val="tx1"/>
                </a:solidFill>
                <a:latin typeface="+mn-ea"/>
                <a:ea typeface="+mn-ea"/>
                <a:cs typeface="Meiryo UI" panose="020B0604030504040204" pitchFamily="50" charset="-128"/>
              </a:defRPr>
            </a:lvl1pPr>
          </a:lstStyle>
          <a:p>
            <a:r>
              <a:rPr kumimoji="1" lang="ja-JP" altLang="en-US" dirty="0" smtClean="0"/>
              <a:t>マスター タイトルの書式設定</a:t>
            </a:r>
            <a:endParaRPr kumimoji="1" lang="ja-JP" altLang="en-US" dirty="0"/>
          </a:p>
        </p:txBody>
      </p:sp>
      <p:pic>
        <p:nvPicPr>
          <p:cNvPr id="7" name="Picture 2" descr="D:\Users\ishitaka.ADK\AppData\Local\Microsoft\Windows\Temporary Internet Files\Content.Outlook\LB8XNULL\全銀協テンプレート中頁02.jpg"/>
          <p:cNvPicPr>
            <a:picLocks noChangeAspect="1" noChangeArrowheads="1"/>
          </p:cNvPicPr>
          <p:nvPr userDrawn="1"/>
        </p:nvPicPr>
        <p:blipFill rotWithShape="1">
          <a:blip r:embed="rId8" cstate="print">
            <a:extLst>
              <a:ext uri="{28A0092B-C50C-407E-A947-70E740481C1C}">
                <a14:useLocalDpi xmlns:a14="http://schemas.microsoft.com/office/drawing/2010/main" val="0"/>
              </a:ext>
            </a:extLst>
          </a:blip>
          <a:srcRect t="91378"/>
          <a:stretch/>
        </p:blipFill>
        <p:spPr bwMode="auto">
          <a:xfrm>
            <a:off x="0" y="6237351"/>
            <a:ext cx="9700752" cy="591312"/>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userDrawn="1"/>
        </p:nvSpPr>
        <p:spPr>
          <a:xfrm>
            <a:off x="227576" y="6319394"/>
            <a:ext cx="3016250" cy="223138"/>
          </a:xfrm>
          <a:prstGeom prst="rect">
            <a:avLst/>
          </a:prstGeom>
          <a:noFill/>
        </p:spPr>
        <p:txBody>
          <a:bodyPr wrap="square" rtlCol="0">
            <a:spAutoFit/>
          </a:bodyPr>
          <a:lstStyle/>
          <a:p>
            <a:r>
              <a:rPr kumimoji="1" lang="en-US" altLang="ja-JP" sz="850" dirty="0" smtClean="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a:t>
            </a:r>
            <a:r>
              <a:rPr lang="ja-JP" altLang="en-US" sz="850" dirty="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 </a:t>
            </a:r>
            <a:r>
              <a:rPr kumimoji="1" lang="en-US" altLang="ja-JP" sz="850" dirty="0" smtClean="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2015</a:t>
            </a:r>
            <a:r>
              <a:rPr lang="ja-JP" altLang="en-US" sz="850" dirty="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 </a:t>
            </a:r>
            <a:r>
              <a:rPr kumimoji="1" lang="en-US" altLang="ja-JP" sz="850" dirty="0" smtClean="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JAPANESE</a:t>
            </a:r>
            <a:r>
              <a:rPr lang="ja-JP" altLang="en-US" sz="850" dirty="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 </a:t>
            </a:r>
            <a:r>
              <a:rPr kumimoji="1" lang="en-US" altLang="ja-JP" sz="850" dirty="0" smtClean="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BANKERS</a:t>
            </a:r>
            <a:r>
              <a:rPr lang="ja-JP" altLang="en-US" sz="850" dirty="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 </a:t>
            </a:r>
            <a:r>
              <a:rPr kumimoji="1" lang="en-US" altLang="ja-JP" sz="850" dirty="0" smtClean="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rPr>
              <a:t>ASSOCIATION</a:t>
            </a:r>
            <a:endParaRPr kumimoji="1" lang="ja-JP" altLang="en-US" sz="850" dirty="0">
              <a:solidFill>
                <a:schemeClr val="tx1">
                  <a:lumMod val="65000"/>
                  <a:lumOff val="35000"/>
                </a:schemeClr>
              </a:solidFill>
              <a:latin typeface="Arial" panose="020B0604020202020204" pitchFamily="34" charset="0"/>
              <a:ea typeface="ＭＳ ゴシック" panose="020B0609070205080204" pitchFamily="49" charset="-128"/>
              <a:cs typeface="Arial" panose="020B0604020202020204" pitchFamily="34" charset="0"/>
            </a:endParaRPr>
          </a:p>
        </p:txBody>
      </p:sp>
      <p:sp>
        <p:nvSpPr>
          <p:cNvPr id="9" name="Slide Number Placeholder 5"/>
          <p:cNvSpPr txBox="1">
            <a:spLocks/>
          </p:cNvSpPr>
          <p:nvPr userDrawn="1"/>
        </p:nvSpPr>
        <p:spPr>
          <a:xfrm>
            <a:off x="9069705" y="6294309"/>
            <a:ext cx="557530" cy="211928"/>
          </a:xfrm>
          <a:prstGeom prst="rect">
            <a:avLst/>
          </a:prstGeom>
        </p:spPr>
        <p:txBody>
          <a:bodyPr/>
          <a:lstStyle>
            <a:defPPr>
              <a:defRPr lang="ja-JP"/>
            </a:defPPr>
            <a:lvl1pPr marL="0" algn="l" defTabSz="914400" rtl="0" eaLnBrk="1" latinLnBrk="0" hangingPunct="1">
              <a:defRPr kumimoji="1" sz="800"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561C47E-2EEE-4BD4-96DE-56CED0CA4242}" type="slidenum">
              <a:rPr lang="ja-JP" altLang="en-US" sz="1000" smtClean="0">
                <a:solidFill>
                  <a:srgbClr val="261F1C"/>
                </a:solidFill>
              </a:rPr>
              <a:pPr/>
              <a:t>‹#›</a:t>
            </a:fld>
            <a:endParaRPr lang="ja-JP" altLang="en-US" sz="1000" dirty="0">
              <a:solidFill>
                <a:srgbClr val="261F1C"/>
              </a:solidFill>
            </a:endParaRPr>
          </a:p>
        </p:txBody>
      </p:sp>
    </p:spTree>
    <p:extLst>
      <p:ext uri="{BB962C8B-B14F-4D97-AF65-F5344CB8AC3E}">
        <p14:creationId xmlns:p14="http://schemas.microsoft.com/office/powerpoint/2010/main" val="21749191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2272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220396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1358421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396238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362562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FD782B-927F-4D73-BF63-E4F72CF5B777}" type="datetimeFigureOut">
              <a:rPr kumimoji="1" lang="ja-JP" altLang="en-US" smtClean="0"/>
              <a:t>2016/12/2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1408173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891276"/>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5" r:id="rId3"/>
    <p:sldLayoutId id="2147483663" r:id="rId4"/>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D782B-927F-4D73-BF63-E4F72CF5B777}" type="datetimeFigureOut">
              <a:rPr kumimoji="1" lang="ja-JP" altLang="en-US" smtClean="0"/>
              <a:t>2016/12/2</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7B97C-7170-4319-9E3F-89A01C8B0685}" type="slidenum">
              <a:rPr kumimoji="1" lang="ja-JP" altLang="en-US" smtClean="0"/>
              <a:t>‹#›</a:t>
            </a:fld>
            <a:endParaRPr kumimoji="1" lang="ja-JP" altLang="en-US"/>
          </a:p>
        </p:txBody>
      </p:sp>
    </p:spTree>
    <p:extLst>
      <p:ext uri="{BB962C8B-B14F-4D97-AF65-F5344CB8AC3E}">
        <p14:creationId xmlns:p14="http://schemas.microsoft.com/office/powerpoint/2010/main" val="399452934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20"/>
          </p:nvPr>
        </p:nvSpPr>
        <p:spPr>
          <a:xfrm>
            <a:off x="1333499" y="1562100"/>
            <a:ext cx="7639051" cy="1416508"/>
          </a:xfrm>
        </p:spPr>
        <p:txBody>
          <a:bodyPr/>
          <a:lstStyle/>
          <a:p>
            <a:r>
              <a:rPr lang="ja-JP" altLang="en-US" sz="4400" dirty="0" smtClean="0">
                <a:solidFill>
                  <a:srgbClr val="002060"/>
                </a:solidFill>
              </a:rPr>
              <a:t>民法（債権法）改正と銀行取引</a:t>
            </a:r>
            <a:endParaRPr lang="en-US" altLang="ja-JP" sz="4400" dirty="0" smtClean="0">
              <a:solidFill>
                <a:srgbClr val="002060"/>
              </a:solidFill>
            </a:endParaRPr>
          </a:p>
          <a:p>
            <a:r>
              <a:rPr kumimoji="1" lang="ja-JP" altLang="en-US" sz="3600" dirty="0" smtClean="0">
                <a:solidFill>
                  <a:srgbClr val="002060"/>
                </a:solidFill>
              </a:rPr>
              <a:t>－融資契約、約款、預金取引、保証－</a:t>
            </a:r>
            <a:endParaRPr kumimoji="1" lang="ja-JP" altLang="en-US" sz="3600" dirty="0">
              <a:solidFill>
                <a:srgbClr val="002060"/>
              </a:solidFill>
            </a:endParaRPr>
          </a:p>
        </p:txBody>
      </p:sp>
      <p:sp>
        <p:nvSpPr>
          <p:cNvPr id="13" name="テキスト プレースホルダー 12"/>
          <p:cNvSpPr>
            <a:spLocks noGrp="1"/>
          </p:cNvSpPr>
          <p:nvPr>
            <p:ph type="body" sz="quarter" idx="21"/>
          </p:nvPr>
        </p:nvSpPr>
        <p:spPr>
          <a:xfrm>
            <a:off x="1845511" y="3159671"/>
            <a:ext cx="6291175" cy="412843"/>
          </a:xfrm>
        </p:spPr>
        <p:txBody>
          <a:bodyPr/>
          <a:lstStyle/>
          <a:p>
            <a:r>
              <a:rPr lang="zh-CN" altLang="en-US" dirty="0"/>
              <a:t>山梨県立大学 国際政策学部 </a:t>
            </a:r>
            <a:r>
              <a:rPr lang="zh-CN" altLang="en-US" dirty="0" smtClean="0"/>
              <a:t>民法</a:t>
            </a:r>
            <a:r>
              <a:rPr lang="en-US" altLang="ja-JP" dirty="0" smtClean="0"/>
              <a:t>Ⅲ</a:t>
            </a:r>
            <a:endParaRPr lang="en-US" altLang="zh-CN" dirty="0" smtClean="0"/>
          </a:p>
          <a:p>
            <a:r>
              <a:rPr lang="ja-JP" altLang="en-US" dirty="0" smtClean="0"/>
              <a:t>平成</a:t>
            </a:r>
            <a:r>
              <a:rPr lang="en-US" altLang="ja-JP" dirty="0" smtClean="0"/>
              <a:t>28</a:t>
            </a:r>
            <a:r>
              <a:rPr lang="ja-JP" altLang="en-US" dirty="0" smtClean="0"/>
              <a:t>年</a:t>
            </a:r>
            <a:r>
              <a:rPr lang="en-US" altLang="ja-JP" dirty="0" smtClean="0"/>
              <a:t>12</a:t>
            </a:r>
            <a:r>
              <a:rPr lang="ja-JP" altLang="en-US" dirty="0" smtClean="0"/>
              <a:t>月</a:t>
            </a:r>
            <a:r>
              <a:rPr lang="en-US" altLang="ja-JP" dirty="0"/>
              <a:t>5</a:t>
            </a:r>
            <a:r>
              <a:rPr lang="ja-JP" altLang="en-US" dirty="0" smtClean="0"/>
              <a:t>日</a:t>
            </a:r>
            <a:endParaRPr lang="en-US" altLang="ja-JP" dirty="0" smtClean="0"/>
          </a:p>
          <a:p>
            <a:r>
              <a:rPr lang="ja-JP" altLang="en-US" sz="2000" dirty="0"/>
              <a:t>全国銀行</a:t>
            </a:r>
            <a:r>
              <a:rPr lang="ja-JP" altLang="en-US" sz="2000" dirty="0" smtClean="0"/>
              <a:t>協会コンプライアンス部　　大</a:t>
            </a:r>
            <a:r>
              <a:rPr lang="ja-JP" altLang="en-US" sz="2000" dirty="0"/>
              <a:t> </a:t>
            </a:r>
            <a:r>
              <a:rPr lang="ja-JP" altLang="en-US" sz="2000" dirty="0" smtClean="0"/>
              <a:t>野</a:t>
            </a:r>
            <a:r>
              <a:rPr lang="ja-JP" altLang="en-US" sz="2000" dirty="0"/>
              <a:t> </a:t>
            </a:r>
            <a:r>
              <a:rPr lang="ja-JP" altLang="en-US" sz="2000" dirty="0" smtClean="0"/>
              <a:t>正</a:t>
            </a:r>
            <a:r>
              <a:rPr lang="ja-JP" altLang="en-US" sz="2000" dirty="0"/>
              <a:t> </a:t>
            </a:r>
            <a:r>
              <a:rPr lang="ja-JP" altLang="en-US" sz="2000" dirty="0" smtClean="0"/>
              <a:t>文</a:t>
            </a:r>
            <a:r>
              <a:rPr lang="en-US" altLang="zh-CN" dirty="0"/>
              <a:t/>
            </a:r>
            <a:br>
              <a:rPr lang="en-US" altLang="zh-CN" dirty="0"/>
            </a:br>
            <a:endParaRPr kumimoji="1" lang="ja-JP" altLang="en-US" dirty="0"/>
          </a:p>
        </p:txBody>
      </p:sp>
    </p:spTree>
    <p:extLst>
      <p:ext uri="{BB962C8B-B14F-4D97-AF65-F5344CB8AC3E}">
        <p14:creationId xmlns:p14="http://schemas.microsoft.com/office/powerpoint/2010/main" val="3703827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期限前弁済の規律の明確化　　</a:t>
            </a:r>
          </a:p>
          <a:p>
            <a:pPr marL="622300" indent="-622300">
              <a:buNone/>
            </a:pPr>
            <a:r>
              <a:rPr lang="ja-JP" altLang="en-US" dirty="0" smtClean="0"/>
              <a:t>    ⇒</a:t>
            </a:r>
            <a:r>
              <a:rPr lang="ja-JP" altLang="en-US" dirty="0"/>
              <a:t>　期限前弁済の可能、その場合の借主の損害賠償義務の明確化</a:t>
            </a:r>
            <a:r>
              <a:rPr lang="ja-JP" altLang="en-US" dirty="0" smtClean="0"/>
              <a:t>。</a:t>
            </a:r>
            <a:endParaRPr lang="en-US" altLang="ja-JP" dirty="0" smtClean="0"/>
          </a:p>
          <a:p>
            <a:pPr marL="622300" indent="-622300">
              <a:buNone/>
            </a:pPr>
            <a:r>
              <a:rPr lang="en-US" altLang="ja-JP" dirty="0"/>
              <a:t> </a:t>
            </a:r>
            <a:r>
              <a:rPr lang="en-US" altLang="ja-JP" dirty="0" smtClean="0"/>
              <a:t>   </a:t>
            </a:r>
            <a:r>
              <a:rPr lang="ja-JP" altLang="en-US" dirty="0" smtClean="0"/>
              <a:t>⇒</a:t>
            </a:r>
            <a:r>
              <a:rPr lang="ja-JP" altLang="en-US" dirty="0"/>
              <a:t>　他方、事業者が消費者に融資した場合の特則（損害賠償を負うことなく期限前弁済可能）。</a:t>
            </a:r>
          </a:p>
          <a:p>
            <a:r>
              <a:rPr lang="ja-JP" altLang="en-US" dirty="0"/>
              <a:t>抗弁接続の一般化</a:t>
            </a:r>
          </a:p>
          <a:p>
            <a:pPr marL="622300" indent="-622300">
              <a:buNone/>
            </a:pPr>
            <a:r>
              <a:rPr lang="ja-JP" altLang="en-US" dirty="0" smtClean="0"/>
              <a:t>    ⇒</a:t>
            </a:r>
            <a:r>
              <a:rPr lang="ja-JP" altLang="en-US" dirty="0"/>
              <a:t>　消費者を借主とする消費貸借契約おいて、別個の物品・サービス供給契約について供給者に対して生じている事由を事業者貸主に対抗可能とする（現行割販法の枠組みの一般化）。</a:t>
            </a:r>
          </a:p>
          <a:p>
            <a:r>
              <a:rPr lang="ja-JP" altLang="en-US" dirty="0"/>
              <a:t>利息に関する規律</a:t>
            </a:r>
          </a:p>
          <a:p>
            <a:pPr marL="0" indent="0">
              <a:buNone/>
            </a:pPr>
            <a:r>
              <a:rPr lang="ja-JP" altLang="en-US" dirty="0" smtClean="0"/>
              <a:t>    ⇒ </a:t>
            </a:r>
            <a:r>
              <a:rPr lang="ja-JP" altLang="en-US" dirty="0"/>
              <a:t>固定利率から変動利率へ</a:t>
            </a:r>
          </a:p>
          <a:p>
            <a:endParaRPr kumimoji="1"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3930729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諾成的消費貸借の明文化</a:t>
            </a:r>
          </a:p>
          <a:p>
            <a:pPr marL="533400">
              <a:buFont typeface="Wingdings" panose="05000000000000000000" pitchFamily="2" charset="2"/>
              <a:buChar char="Ø"/>
            </a:pPr>
            <a:r>
              <a:rPr lang="ja-JP" altLang="en-US" dirty="0"/>
              <a:t>要物性を原則維持（改正</a:t>
            </a:r>
            <a:r>
              <a:rPr lang="en-US" altLang="ja-JP" dirty="0"/>
              <a:t>587</a:t>
            </a:r>
            <a:r>
              <a:rPr lang="ja-JP" altLang="en-US" dirty="0"/>
              <a:t>条）</a:t>
            </a:r>
          </a:p>
          <a:p>
            <a:pPr marL="533400">
              <a:buFont typeface="Wingdings" panose="05000000000000000000" pitchFamily="2" charset="2"/>
              <a:buChar char="Ø"/>
            </a:pPr>
            <a:r>
              <a:rPr lang="ja-JP" altLang="en-US" dirty="0" smtClean="0"/>
              <a:t>諾</a:t>
            </a:r>
            <a:r>
              <a:rPr lang="ja-JP" altLang="en-US" dirty="0"/>
              <a:t>成的消費貸借を容認</a:t>
            </a:r>
          </a:p>
          <a:p>
            <a:pPr marL="1612900" indent="-1612900">
              <a:buNone/>
            </a:pPr>
            <a:r>
              <a:rPr lang="ja-JP" altLang="en-US" dirty="0" smtClean="0"/>
              <a:t>       </a:t>
            </a:r>
            <a:r>
              <a:rPr lang="en-US" altLang="ja-JP" dirty="0"/>
              <a:t>【</a:t>
            </a:r>
            <a:r>
              <a:rPr lang="ja-JP" altLang="en-US" dirty="0"/>
              <a:t>要件</a:t>
            </a:r>
            <a:r>
              <a:rPr lang="en-US" altLang="ja-JP" dirty="0"/>
              <a:t>】</a:t>
            </a:r>
            <a:r>
              <a:rPr lang="ja-JP" altLang="en-US" dirty="0"/>
              <a:t>書面または電磁的記録による（改正</a:t>
            </a:r>
            <a:r>
              <a:rPr lang="en-US" altLang="ja-JP" dirty="0"/>
              <a:t>587</a:t>
            </a:r>
            <a:r>
              <a:rPr lang="ja-JP" altLang="en-US" dirty="0"/>
              <a:t>条の２第１・４項）</a:t>
            </a:r>
          </a:p>
          <a:p>
            <a:pPr marL="533400">
              <a:buFont typeface="Wingdings" panose="05000000000000000000" pitchFamily="2" charset="2"/>
              <a:buChar char="Ø"/>
            </a:pPr>
            <a:r>
              <a:rPr lang="ja-JP" altLang="en-US" dirty="0"/>
              <a:t>借主の実行前解除・貸主の損害賠償請求（改正</a:t>
            </a:r>
            <a:r>
              <a:rPr lang="en-US" altLang="ja-JP" dirty="0"/>
              <a:t>587</a:t>
            </a:r>
            <a:r>
              <a:rPr lang="ja-JP" altLang="en-US" dirty="0"/>
              <a:t>条の２第２項）</a:t>
            </a:r>
          </a:p>
          <a:p>
            <a:pPr marL="533400">
              <a:buFont typeface="Wingdings" panose="05000000000000000000" pitchFamily="2" charset="2"/>
              <a:buChar char="Ø"/>
            </a:pPr>
            <a:r>
              <a:rPr lang="ja-JP" altLang="en-US" dirty="0"/>
              <a:t>当事者の破産手続開始決定による失効（改正</a:t>
            </a:r>
            <a:r>
              <a:rPr lang="en-US" altLang="ja-JP" dirty="0"/>
              <a:t>587</a:t>
            </a:r>
            <a:r>
              <a:rPr lang="ja-JP" altLang="en-US" dirty="0"/>
              <a:t>条の２第３項）</a:t>
            </a:r>
          </a:p>
          <a:p>
            <a:r>
              <a:rPr lang="ja-JP" altLang="en-US" dirty="0"/>
              <a:t>利息</a:t>
            </a:r>
          </a:p>
          <a:p>
            <a:pPr marL="533400">
              <a:buFont typeface="Wingdings" panose="05000000000000000000" pitchFamily="2" charset="2"/>
              <a:buChar char="Ø"/>
            </a:pPr>
            <a:r>
              <a:rPr lang="ja-JP" altLang="en-US" dirty="0" smtClean="0"/>
              <a:t>利息</a:t>
            </a:r>
            <a:r>
              <a:rPr lang="ja-JP" altLang="en-US" dirty="0"/>
              <a:t>請求にかかる特約要件（改正</a:t>
            </a:r>
            <a:r>
              <a:rPr lang="en-US" altLang="ja-JP" dirty="0"/>
              <a:t>589</a:t>
            </a:r>
            <a:r>
              <a:rPr lang="ja-JP" altLang="en-US" dirty="0"/>
              <a:t>条）</a:t>
            </a:r>
          </a:p>
          <a:p>
            <a:endParaRPr kumimoji="1" lang="ja-JP" altLang="en-US" dirty="0"/>
          </a:p>
        </p:txBody>
      </p:sp>
      <p:sp>
        <p:nvSpPr>
          <p:cNvPr id="3" name="タイトル 2"/>
          <p:cNvSpPr>
            <a:spLocks noGrp="1"/>
          </p:cNvSpPr>
          <p:nvPr>
            <p:ph type="title"/>
          </p:nvPr>
        </p:nvSpPr>
        <p:spPr/>
        <p:txBody>
          <a:bodyPr/>
          <a:lstStyle/>
          <a:p>
            <a:r>
              <a:rPr lang="ja-JP" altLang="en-US" dirty="0" smtClean="0"/>
              <a:t>２－３　債権法</a:t>
            </a:r>
            <a:r>
              <a:rPr lang="ja-JP" altLang="en-US" dirty="0"/>
              <a:t>改正法案における消費貸借</a:t>
            </a:r>
            <a:endParaRPr kumimoji="1" lang="ja-JP" altLang="en-US" dirty="0"/>
          </a:p>
        </p:txBody>
      </p:sp>
    </p:spTree>
    <p:extLst>
      <p:ext uri="{BB962C8B-B14F-4D97-AF65-F5344CB8AC3E}">
        <p14:creationId xmlns:p14="http://schemas.microsoft.com/office/powerpoint/2010/main" val="13210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論点</a:t>
            </a:r>
          </a:p>
          <a:p>
            <a:pPr marL="622300">
              <a:buFont typeface="Wingdings" panose="05000000000000000000" pitchFamily="2" charset="2"/>
              <a:buChar char="Ø"/>
            </a:pPr>
            <a:r>
              <a:rPr lang="ja-JP" altLang="en-US" dirty="0" smtClean="0"/>
              <a:t>諾</a:t>
            </a:r>
            <a:r>
              <a:rPr lang="ja-JP" altLang="en-US" dirty="0"/>
              <a:t>成的消費貸借契約の成立の容易化？ </a:t>
            </a:r>
          </a:p>
          <a:p>
            <a:pPr marL="0" indent="0">
              <a:buNone/>
            </a:pPr>
            <a:r>
              <a:rPr lang="ja-JP" altLang="en-US" dirty="0" smtClean="0"/>
              <a:t>　　　　</a:t>
            </a:r>
            <a:r>
              <a:rPr lang="ja-JP" altLang="en-US" dirty="0"/>
              <a:t>　⇒　書面・電磁的記録対応</a:t>
            </a:r>
          </a:p>
          <a:p>
            <a:pPr marL="622300">
              <a:buFont typeface="Wingdings" panose="05000000000000000000" pitchFamily="2" charset="2"/>
              <a:buChar char="Ø"/>
            </a:pPr>
            <a:r>
              <a:rPr lang="ja-JP" altLang="en-US" dirty="0"/>
              <a:t>貸主の貸す義務・借主の借りる権利</a:t>
            </a:r>
          </a:p>
          <a:p>
            <a:pPr marL="0" indent="0">
              <a:buNone/>
            </a:pPr>
            <a:r>
              <a:rPr lang="ja-JP" altLang="en-US" dirty="0" smtClean="0"/>
              <a:t>　　　　</a:t>
            </a:r>
            <a:r>
              <a:rPr lang="ja-JP" altLang="en-US" dirty="0"/>
              <a:t>　⇒　融資実行の拒絶の可否</a:t>
            </a:r>
          </a:p>
          <a:p>
            <a:pPr marL="622300">
              <a:buFont typeface="Wingdings" panose="05000000000000000000" pitchFamily="2" charset="2"/>
              <a:buChar char="Ø"/>
            </a:pPr>
            <a:r>
              <a:rPr lang="ja-JP" altLang="en-US" dirty="0" smtClean="0"/>
              <a:t>貸主</a:t>
            </a:r>
            <a:r>
              <a:rPr lang="ja-JP" altLang="en-US" dirty="0"/>
              <a:t>に生じた損害（実行前解除）</a:t>
            </a:r>
          </a:p>
          <a:p>
            <a:pPr marL="0" indent="0">
              <a:buNone/>
            </a:pPr>
            <a:r>
              <a:rPr lang="ja-JP" altLang="en-US" dirty="0" smtClean="0"/>
              <a:t>　　　　</a:t>
            </a:r>
            <a:r>
              <a:rPr lang="ja-JP" altLang="en-US" dirty="0"/>
              <a:t>　⇒　ブレークファンディングコスト（清算金）？</a:t>
            </a:r>
          </a:p>
          <a:p>
            <a:pPr marL="0" indent="0">
              <a:buNone/>
            </a:pPr>
            <a:r>
              <a:rPr lang="en-US" altLang="ja-JP" dirty="0"/>
              <a:t>【</a:t>
            </a:r>
            <a:r>
              <a:rPr lang="ja-JP" altLang="en-US" dirty="0"/>
              <a:t>参考</a:t>
            </a:r>
            <a:r>
              <a:rPr lang="en-US" altLang="ja-JP" dirty="0"/>
              <a:t>】</a:t>
            </a:r>
            <a:r>
              <a:rPr lang="ja-JP" altLang="en-US" dirty="0"/>
              <a:t>法定利率</a:t>
            </a:r>
          </a:p>
          <a:p>
            <a:pPr marL="0" indent="0">
              <a:buNone/>
            </a:pPr>
            <a:r>
              <a:rPr lang="ja-JP" altLang="en-US" dirty="0"/>
              <a:t>　　変動制の導入（改正</a:t>
            </a:r>
            <a:r>
              <a:rPr lang="en-US" altLang="ja-JP" dirty="0"/>
              <a:t>404</a:t>
            </a:r>
            <a:r>
              <a:rPr lang="ja-JP" altLang="en-US" dirty="0"/>
              <a:t>条）</a:t>
            </a:r>
          </a:p>
          <a:p>
            <a:endParaRPr kumimoji="1"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3591122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約款とは何か？</a:t>
            </a:r>
            <a:endParaRPr kumimoji="1" lang="en-US" altLang="ja-JP" dirty="0" smtClean="0"/>
          </a:p>
          <a:p>
            <a:pPr marL="0" indent="0">
              <a:buNone/>
            </a:pPr>
            <a:r>
              <a:rPr lang="ja-JP" altLang="en-US" dirty="0"/>
              <a:t>　</a:t>
            </a:r>
            <a:r>
              <a:rPr lang="ja-JP" altLang="en-US" dirty="0" smtClean="0"/>
              <a:t>　どのような取引に約款は利用されているか？</a:t>
            </a:r>
            <a:endParaRPr lang="en-US" altLang="ja-JP" dirty="0" smtClean="0"/>
          </a:p>
          <a:p>
            <a:pPr marL="0" indent="0">
              <a:buNone/>
            </a:pPr>
            <a:r>
              <a:rPr kumimoji="1" lang="ja-JP" altLang="en-US" dirty="0"/>
              <a:t>　</a:t>
            </a:r>
            <a:r>
              <a:rPr kumimoji="1" lang="ja-JP" altLang="en-US" dirty="0" smtClean="0"/>
              <a:t>　約款は契約なのか？</a:t>
            </a:r>
            <a:endParaRPr lang="en-US" altLang="ja-JP" dirty="0"/>
          </a:p>
          <a:p>
            <a:pPr marL="0" indent="0">
              <a:buNone/>
            </a:pPr>
            <a:r>
              <a:rPr kumimoji="1" lang="ja-JP" altLang="en-US" dirty="0" smtClean="0"/>
              <a:t>　　　　⇒　約款が契約であるためには？（契約として有効か？）</a:t>
            </a:r>
            <a:endParaRPr kumimoji="1" lang="en-US" altLang="ja-JP" dirty="0" smtClean="0"/>
          </a:p>
          <a:p>
            <a:r>
              <a:rPr kumimoji="1" lang="ja-JP" altLang="en-US" dirty="0" smtClean="0"/>
              <a:t>銀行取引における約款の利用場面</a:t>
            </a:r>
            <a:endParaRPr kumimoji="1" lang="en-US" altLang="ja-JP" dirty="0" smtClean="0"/>
          </a:p>
          <a:p>
            <a:pPr marL="0" indent="0">
              <a:buNone/>
            </a:pPr>
            <a:r>
              <a:rPr lang="ja-JP" altLang="en-US" dirty="0"/>
              <a:t>　</a:t>
            </a:r>
            <a:r>
              <a:rPr lang="ja-JP" altLang="en-US" dirty="0" smtClean="0"/>
              <a:t>　多数の顧客に対し定型的な金融商品・サービスを提供する場合</a:t>
            </a:r>
            <a:endParaRPr lang="en-US" altLang="ja-JP" dirty="0" smtClean="0"/>
          </a:p>
          <a:p>
            <a:pPr marL="0" indent="0">
              <a:buNone/>
            </a:pPr>
            <a:r>
              <a:rPr kumimoji="1" lang="ja-JP" altLang="en-US" dirty="0"/>
              <a:t>　</a:t>
            </a:r>
            <a:r>
              <a:rPr kumimoji="1" lang="ja-JP" altLang="en-US" dirty="0" smtClean="0"/>
              <a:t>　　　⇒　預金</a:t>
            </a:r>
            <a:r>
              <a:rPr kumimoji="1" lang="en-US" altLang="ja-JP" dirty="0" smtClean="0"/>
              <a:t>:</a:t>
            </a:r>
            <a:r>
              <a:rPr kumimoji="1" lang="ja-JP" altLang="en-US" dirty="0" smtClean="0"/>
              <a:t>預金規定、振込：振込規定　等</a:t>
            </a:r>
            <a:endParaRPr kumimoji="1" lang="en-US" altLang="ja-JP" dirty="0" smtClean="0"/>
          </a:p>
          <a:p>
            <a:pPr marL="0" indent="0">
              <a:buNone/>
            </a:pPr>
            <a:r>
              <a:rPr lang="ja-JP" altLang="en-US" dirty="0"/>
              <a:t>　</a:t>
            </a:r>
            <a:r>
              <a:rPr lang="ja-JP" altLang="en-US" dirty="0" smtClean="0"/>
              <a:t>　　　⇒　融資契約では？</a:t>
            </a:r>
            <a:endParaRPr lang="en-US" altLang="ja-JP" dirty="0" smtClean="0"/>
          </a:p>
          <a:p>
            <a:pPr marL="0" indent="0">
              <a:buNone/>
            </a:pPr>
            <a:r>
              <a:rPr kumimoji="1" lang="ja-JP" altLang="en-US" dirty="0"/>
              <a:t>　</a:t>
            </a:r>
            <a:r>
              <a:rPr kumimoji="1" lang="ja-JP" altLang="en-US" dirty="0" smtClean="0"/>
              <a:t>　　　　　消費者ローン、住宅ローン</a:t>
            </a:r>
            <a:endParaRPr kumimoji="1" lang="en-US" altLang="ja-JP" dirty="0" smtClean="0"/>
          </a:p>
          <a:p>
            <a:pPr marL="0" indent="0">
              <a:buNone/>
            </a:pPr>
            <a:r>
              <a:rPr lang="ja-JP" altLang="en-US" dirty="0"/>
              <a:t>　</a:t>
            </a:r>
            <a:r>
              <a:rPr lang="ja-JP" altLang="en-US" dirty="0" smtClean="0"/>
              <a:t>　　　　　銀行取引約定書</a:t>
            </a:r>
            <a:endParaRPr kumimoji="1" lang="ja-JP" altLang="en-US" dirty="0"/>
          </a:p>
        </p:txBody>
      </p:sp>
      <p:sp>
        <p:nvSpPr>
          <p:cNvPr id="3" name="タイトル 2"/>
          <p:cNvSpPr>
            <a:spLocks noGrp="1"/>
          </p:cNvSpPr>
          <p:nvPr>
            <p:ph type="title"/>
          </p:nvPr>
        </p:nvSpPr>
        <p:spPr/>
        <p:txBody>
          <a:bodyPr/>
          <a:lstStyle/>
          <a:p>
            <a:r>
              <a:rPr kumimoji="1" lang="ja-JP" altLang="en-US" dirty="0" smtClean="0"/>
              <a:t>３－１　銀行取引と約款</a:t>
            </a:r>
            <a:endParaRPr kumimoji="1" lang="ja-JP" altLang="en-US" dirty="0"/>
          </a:p>
        </p:txBody>
      </p:sp>
    </p:spTree>
    <p:extLst>
      <p:ext uri="{BB962C8B-B14F-4D97-AF65-F5344CB8AC3E}">
        <p14:creationId xmlns:p14="http://schemas.microsoft.com/office/powerpoint/2010/main" val="1257992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約款に関する</a:t>
            </a:r>
            <a:r>
              <a:rPr lang="ja-JP" altLang="en-US" dirty="0" smtClean="0"/>
              <a:t>規律</a:t>
            </a:r>
            <a:endParaRPr lang="ja-JP" altLang="en-US" dirty="0"/>
          </a:p>
          <a:p>
            <a:pPr marL="622300">
              <a:buFont typeface="Wingdings" panose="05000000000000000000" pitchFamily="2" charset="2"/>
              <a:buChar char="Ø"/>
            </a:pPr>
            <a:r>
              <a:rPr lang="ja-JP" altLang="en-US" dirty="0" smtClean="0"/>
              <a:t>約款</a:t>
            </a:r>
            <a:r>
              <a:rPr lang="ja-JP" altLang="en-US" dirty="0"/>
              <a:t>の組入要件に関する規定の要否、組入要件の</a:t>
            </a:r>
            <a:r>
              <a:rPr lang="ja-JP" altLang="en-US" dirty="0" smtClean="0"/>
              <a:t>内容</a:t>
            </a:r>
            <a:endParaRPr lang="ja-JP" altLang="en-US" dirty="0"/>
          </a:p>
          <a:p>
            <a:pPr marL="0" indent="0">
              <a:buNone/>
            </a:pPr>
            <a:r>
              <a:rPr lang="ja-JP" altLang="en-US" dirty="0" smtClean="0"/>
              <a:t>　　　　⇒</a:t>
            </a:r>
            <a:r>
              <a:rPr lang="ja-JP" altLang="en-US" dirty="0"/>
              <a:t>　約款を契約内容とするための要件：</a:t>
            </a:r>
            <a:r>
              <a:rPr lang="en-US" altLang="ja-JP" dirty="0"/>
              <a:t>ex.</a:t>
            </a:r>
            <a:r>
              <a:rPr lang="ja-JP" altLang="en-US" dirty="0"/>
              <a:t>事前開示</a:t>
            </a:r>
            <a:r>
              <a:rPr lang="ja-JP" altLang="en-US" dirty="0" smtClean="0"/>
              <a:t>など。</a:t>
            </a:r>
            <a:endParaRPr lang="ja-JP" altLang="en-US" dirty="0"/>
          </a:p>
          <a:p>
            <a:pPr marL="622300">
              <a:buFont typeface="Wingdings" panose="05000000000000000000" pitchFamily="2" charset="2"/>
              <a:buChar char="Ø"/>
            </a:pPr>
            <a:r>
              <a:rPr lang="ja-JP" altLang="en-US" dirty="0" smtClean="0"/>
              <a:t>約款</a:t>
            </a:r>
            <a:r>
              <a:rPr lang="ja-JP" altLang="en-US" dirty="0"/>
              <a:t>の</a:t>
            </a:r>
            <a:r>
              <a:rPr lang="ja-JP" altLang="en-US" dirty="0" smtClean="0"/>
              <a:t>定義</a:t>
            </a:r>
          </a:p>
          <a:p>
            <a:pPr marL="1168400" indent="-1168400">
              <a:buNone/>
            </a:pPr>
            <a:r>
              <a:rPr lang="ja-JP" altLang="en-US" dirty="0" smtClean="0"/>
              <a:t>　　　　⇒　</a:t>
            </a:r>
            <a:r>
              <a:rPr lang="en-US" altLang="ja-JP" dirty="0" smtClean="0"/>
              <a:t>ex.</a:t>
            </a:r>
            <a:r>
              <a:rPr lang="ja-JP" altLang="en-US" dirty="0" smtClean="0"/>
              <a:t>「多数の契約に用いるためにあらかじめ定式化された契約条項の総体」。</a:t>
            </a:r>
          </a:p>
          <a:p>
            <a:pPr marL="622300">
              <a:buFont typeface="Wingdings" panose="05000000000000000000" pitchFamily="2" charset="2"/>
              <a:buChar char="Ø"/>
            </a:pPr>
            <a:r>
              <a:rPr lang="ja-JP" altLang="en-US" dirty="0" smtClean="0"/>
              <a:t>約款</a:t>
            </a:r>
            <a:r>
              <a:rPr lang="ja-JP" altLang="en-US" dirty="0"/>
              <a:t>の</a:t>
            </a:r>
            <a:r>
              <a:rPr lang="ja-JP" altLang="en-US" dirty="0" smtClean="0"/>
              <a:t>変更</a:t>
            </a:r>
            <a:r>
              <a:rPr lang="ja-JP" altLang="en-US" dirty="0"/>
              <a:t>　</a:t>
            </a:r>
          </a:p>
          <a:p>
            <a:pPr marL="0" indent="0">
              <a:buNone/>
            </a:pPr>
            <a:r>
              <a:rPr lang="ja-JP" altLang="en-US" dirty="0" smtClean="0"/>
              <a:t>　　　　⇒</a:t>
            </a:r>
            <a:r>
              <a:rPr lang="ja-JP" altLang="en-US" dirty="0"/>
              <a:t>　変更に関する要件等の明文化。</a:t>
            </a:r>
          </a:p>
          <a:p>
            <a:pPr marL="622300">
              <a:buFont typeface="Wingdings" panose="05000000000000000000" pitchFamily="2" charset="2"/>
              <a:buChar char="Ø"/>
            </a:pPr>
            <a:r>
              <a:rPr lang="ja-JP" altLang="en-US" dirty="0" smtClean="0"/>
              <a:t>不当</a:t>
            </a:r>
            <a:r>
              <a:rPr lang="ja-JP" altLang="en-US" dirty="0"/>
              <a:t>条項</a:t>
            </a:r>
            <a:r>
              <a:rPr lang="ja-JP" altLang="en-US" dirty="0" smtClean="0"/>
              <a:t>規制</a:t>
            </a:r>
            <a:endParaRPr lang="ja-JP" altLang="en-US" dirty="0"/>
          </a:p>
          <a:p>
            <a:pPr marL="0" indent="0">
              <a:buNone/>
            </a:pPr>
            <a:r>
              <a:rPr lang="ja-JP" altLang="en-US" dirty="0" smtClean="0"/>
              <a:t>　　　　⇒</a:t>
            </a:r>
            <a:r>
              <a:rPr lang="ja-JP" altLang="en-US" dirty="0"/>
              <a:t>　不当条項規制の一般化（消費者契約法の一般化）。</a:t>
            </a:r>
          </a:p>
          <a:p>
            <a:endParaRPr kumimoji="1" lang="ja-JP" altLang="en-US" dirty="0"/>
          </a:p>
        </p:txBody>
      </p:sp>
      <p:sp>
        <p:nvSpPr>
          <p:cNvPr id="3" name="タイトル 2"/>
          <p:cNvSpPr>
            <a:spLocks noGrp="1"/>
          </p:cNvSpPr>
          <p:nvPr>
            <p:ph type="title"/>
          </p:nvPr>
        </p:nvSpPr>
        <p:spPr/>
        <p:txBody>
          <a:bodyPr/>
          <a:lstStyle/>
          <a:p>
            <a:r>
              <a:rPr lang="ja-JP" altLang="en-US" dirty="0" smtClean="0"/>
              <a:t>３－２　債権法</a:t>
            </a:r>
            <a:r>
              <a:rPr lang="ja-JP" altLang="en-US" dirty="0"/>
              <a:t>改正に</a:t>
            </a:r>
            <a:r>
              <a:rPr lang="ja-JP" altLang="en-US" dirty="0" smtClean="0"/>
              <a:t>おける約款の</a:t>
            </a:r>
            <a:r>
              <a:rPr lang="ja-JP" altLang="en-US" dirty="0"/>
              <a:t>論点</a:t>
            </a:r>
            <a:endParaRPr kumimoji="1" lang="ja-JP" altLang="en-US" dirty="0"/>
          </a:p>
        </p:txBody>
      </p:sp>
    </p:spTree>
    <p:extLst>
      <p:ext uri="{BB962C8B-B14F-4D97-AF65-F5344CB8AC3E}">
        <p14:creationId xmlns:p14="http://schemas.microsoft.com/office/powerpoint/2010/main" val="1068054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lang="ja-JP" altLang="en-US" dirty="0"/>
              <a:t>「定型約款」の定義（</a:t>
            </a:r>
            <a:r>
              <a:rPr lang="ja-JP" altLang="en-US" dirty="0" smtClean="0"/>
              <a:t>改正</a:t>
            </a:r>
            <a:r>
              <a:rPr lang="en-US" altLang="ja-JP" dirty="0" smtClean="0"/>
              <a:t>548</a:t>
            </a:r>
            <a:r>
              <a:rPr lang="ja-JP" altLang="en-US" dirty="0"/>
              <a:t>条の２第１項）</a:t>
            </a:r>
          </a:p>
          <a:p>
            <a:pPr marL="533400" indent="-533400">
              <a:buNone/>
            </a:pPr>
            <a:r>
              <a:rPr lang="ja-JP" altLang="en-US" dirty="0"/>
              <a:t>　①不特定多数の者を相手方として行う取引（相手方の個性に着目せずに行う取引）</a:t>
            </a:r>
          </a:p>
          <a:p>
            <a:pPr marL="533400" indent="-533400">
              <a:buNone/>
            </a:pPr>
            <a:r>
              <a:rPr lang="ja-JP" altLang="en-US" dirty="0"/>
              <a:t>　②当該取引の内容の全部又は一部が画一的であることが両当事者にとって合理的であること</a:t>
            </a:r>
          </a:p>
          <a:p>
            <a:pPr marL="533400" indent="-533400">
              <a:buNone/>
            </a:pPr>
            <a:r>
              <a:rPr lang="ja-JP" altLang="en-US" dirty="0"/>
              <a:t>　③契約の内容とすることを目的として作成された条項の総体であること</a:t>
            </a:r>
          </a:p>
          <a:p>
            <a:r>
              <a:rPr lang="ja-JP" altLang="en-US" dirty="0"/>
              <a:t>「定型約款」のみなし合意</a:t>
            </a:r>
          </a:p>
          <a:p>
            <a:pPr marL="0" indent="0">
              <a:buNone/>
            </a:pPr>
            <a:r>
              <a:rPr lang="ja-JP" altLang="en-US" dirty="0"/>
              <a:t>　</a:t>
            </a:r>
            <a:r>
              <a:rPr lang="en-US" altLang="ja-JP" dirty="0"/>
              <a:t>(a)</a:t>
            </a:r>
            <a:r>
              <a:rPr lang="ja-JP" altLang="en-US" dirty="0"/>
              <a:t>定型約款を契約の内容とする旨の合意をしたとき</a:t>
            </a:r>
          </a:p>
          <a:p>
            <a:pPr marL="533400" indent="-533400">
              <a:buNone/>
            </a:pPr>
            <a:r>
              <a:rPr lang="ja-JP" altLang="en-US" dirty="0"/>
              <a:t>　</a:t>
            </a:r>
            <a:r>
              <a:rPr lang="en-US" altLang="ja-JP" dirty="0"/>
              <a:t>(b)</a:t>
            </a:r>
            <a:r>
              <a:rPr lang="ja-JP" altLang="en-US" dirty="0"/>
              <a:t>定型約款を準備した者（以下「定型約款準備者」という。）があらかじめその定型約款を契約の内容とする旨を相手方に表示していたとき</a:t>
            </a:r>
          </a:p>
          <a:p>
            <a:r>
              <a:rPr lang="ja-JP" altLang="en-US" dirty="0"/>
              <a:t>不当条項規制（</a:t>
            </a:r>
            <a:r>
              <a:rPr lang="ja-JP" altLang="en-US" dirty="0" smtClean="0"/>
              <a:t>改正</a:t>
            </a:r>
            <a:r>
              <a:rPr lang="en-US" altLang="ja-JP" dirty="0" smtClean="0"/>
              <a:t>548</a:t>
            </a:r>
            <a:r>
              <a:rPr lang="ja-JP" altLang="en-US" dirty="0"/>
              <a:t>条の２第２項）</a:t>
            </a:r>
          </a:p>
          <a:p>
            <a:r>
              <a:rPr lang="ja-JP" altLang="en-US" dirty="0"/>
              <a:t>「定型約款」の内容の表示義務（</a:t>
            </a:r>
            <a:r>
              <a:rPr lang="ja-JP" altLang="en-US" dirty="0" smtClean="0"/>
              <a:t>改正</a:t>
            </a:r>
            <a:r>
              <a:rPr lang="en-US" altLang="ja-JP" dirty="0" smtClean="0"/>
              <a:t>548</a:t>
            </a:r>
            <a:r>
              <a:rPr lang="ja-JP" altLang="en-US" dirty="0"/>
              <a:t>条の３）</a:t>
            </a:r>
          </a:p>
          <a:p>
            <a:r>
              <a:rPr lang="ja-JP" altLang="en-US" dirty="0"/>
              <a:t>「定型約款」の変更（</a:t>
            </a:r>
            <a:r>
              <a:rPr lang="ja-JP" altLang="en-US" dirty="0" smtClean="0"/>
              <a:t>改正</a:t>
            </a:r>
            <a:r>
              <a:rPr lang="en-US" altLang="ja-JP" dirty="0" smtClean="0"/>
              <a:t>548</a:t>
            </a:r>
            <a:r>
              <a:rPr lang="ja-JP" altLang="en-US" dirty="0"/>
              <a:t>条の４）　</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３－３　「定型約款」に関する規律の創設　</a:t>
            </a:r>
            <a:endParaRPr kumimoji="1" lang="ja-JP" altLang="en-US" dirty="0"/>
          </a:p>
        </p:txBody>
      </p:sp>
    </p:spTree>
    <p:extLst>
      <p:ext uri="{BB962C8B-B14F-4D97-AF65-F5344CB8AC3E}">
        <p14:creationId xmlns:p14="http://schemas.microsoft.com/office/powerpoint/2010/main" val="3571798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論点</a:t>
            </a:r>
          </a:p>
          <a:p>
            <a:pPr marL="622300">
              <a:buFont typeface="Wingdings" panose="05000000000000000000" pitchFamily="2" charset="2"/>
              <a:buChar char="Ø"/>
            </a:pPr>
            <a:r>
              <a:rPr lang="ja-JP" altLang="en-US" dirty="0" smtClean="0"/>
              <a:t>既存約款の「定型約款」該当性 </a:t>
            </a:r>
            <a:endParaRPr lang="ja-JP" altLang="en-US" dirty="0"/>
          </a:p>
          <a:p>
            <a:pPr marL="0" indent="0">
              <a:buNone/>
            </a:pPr>
            <a:r>
              <a:rPr lang="ja-JP" altLang="en-US" dirty="0" smtClean="0"/>
              <a:t>　　　　</a:t>
            </a:r>
            <a:r>
              <a:rPr lang="ja-JP" altLang="en-US" dirty="0"/>
              <a:t>　⇒　「</a:t>
            </a:r>
            <a:r>
              <a:rPr lang="ja-JP" altLang="en-US" dirty="0" smtClean="0"/>
              <a:t>定型約款」に当たらない約款の規律は？</a:t>
            </a:r>
            <a:endParaRPr lang="ja-JP" altLang="en-US" dirty="0"/>
          </a:p>
          <a:p>
            <a:pPr marL="622300">
              <a:buFont typeface="Wingdings" panose="05000000000000000000" pitchFamily="2" charset="2"/>
              <a:buChar char="Ø"/>
            </a:pPr>
            <a:r>
              <a:rPr lang="ja-JP" altLang="en-US" dirty="0" smtClean="0"/>
              <a:t>事前表示の方法</a:t>
            </a:r>
            <a:endParaRPr lang="ja-JP" altLang="en-US" dirty="0"/>
          </a:p>
          <a:p>
            <a:pPr marL="0" indent="0">
              <a:buNone/>
            </a:pPr>
            <a:r>
              <a:rPr lang="ja-JP" altLang="en-US" dirty="0" smtClean="0"/>
              <a:t>　　　　</a:t>
            </a:r>
            <a:r>
              <a:rPr lang="ja-JP" altLang="en-US" dirty="0"/>
              <a:t>　⇒　</a:t>
            </a:r>
            <a:r>
              <a:rPr lang="ja-JP" altLang="en-US" dirty="0" smtClean="0"/>
              <a:t>みなし合意とされるか否か。</a:t>
            </a:r>
            <a:endParaRPr lang="ja-JP" altLang="en-US" dirty="0"/>
          </a:p>
          <a:p>
            <a:pPr marL="622300">
              <a:buFont typeface="Wingdings" panose="05000000000000000000" pitchFamily="2" charset="2"/>
              <a:buChar char="Ø"/>
            </a:pPr>
            <a:r>
              <a:rPr lang="ja-JP" altLang="en-US" dirty="0" smtClean="0"/>
              <a:t>変更の取扱い</a:t>
            </a:r>
            <a:endParaRPr lang="ja-JP" altLang="en-US" dirty="0"/>
          </a:p>
          <a:p>
            <a:pPr marL="0" indent="0">
              <a:buNone/>
            </a:pPr>
            <a:r>
              <a:rPr lang="ja-JP" altLang="en-US" dirty="0" smtClean="0"/>
              <a:t>　　　　</a:t>
            </a:r>
            <a:r>
              <a:rPr lang="ja-JP" altLang="en-US" dirty="0"/>
              <a:t>　⇒　</a:t>
            </a:r>
            <a:r>
              <a:rPr lang="ja-JP" altLang="en-US" dirty="0" smtClean="0"/>
              <a:t>既存約款にどのように変更規律を適用させるか？</a:t>
            </a:r>
            <a:endParaRPr lang="ja-JP" altLang="en-US" dirty="0"/>
          </a:p>
          <a:p>
            <a:pPr marL="622300">
              <a:buFont typeface="Wingdings" panose="05000000000000000000" pitchFamily="2" charset="2"/>
              <a:buChar char="Ø"/>
            </a:pPr>
            <a:r>
              <a:rPr lang="ja-JP" altLang="en-US" dirty="0" smtClean="0"/>
              <a:t>不当条項規制への対応</a:t>
            </a:r>
            <a:endParaRPr lang="ja-JP" altLang="en-US" dirty="0"/>
          </a:p>
          <a:p>
            <a:pPr marL="0" indent="0">
              <a:buNone/>
            </a:pPr>
            <a:r>
              <a:rPr lang="ja-JP" altLang="en-US" dirty="0"/>
              <a:t>　　　　　⇒　</a:t>
            </a:r>
            <a:r>
              <a:rPr lang="ja-JP" altLang="en-US" dirty="0" smtClean="0"/>
              <a:t>どのような条項が不当条項に当たるのか？</a:t>
            </a:r>
            <a:endParaRPr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1186822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預金取引とは法律的にどのような</a:t>
            </a:r>
            <a:r>
              <a:rPr lang="ja-JP" altLang="en-US" dirty="0" smtClean="0"/>
              <a:t>契約か？</a:t>
            </a:r>
            <a:endParaRPr lang="en-US" altLang="ja-JP" dirty="0" smtClean="0"/>
          </a:p>
          <a:p>
            <a:pPr marL="0" indent="0">
              <a:buNone/>
            </a:pPr>
            <a:r>
              <a:rPr lang="ja-JP" altLang="en-US" dirty="0" smtClean="0"/>
              <a:t>　　⇒　消費寄託（民法６６６条）、委任（民法６４３条～）</a:t>
            </a:r>
            <a:endParaRPr lang="en-US" altLang="ja-JP" dirty="0" smtClean="0"/>
          </a:p>
          <a:p>
            <a:pPr marL="0" indent="0">
              <a:buNone/>
            </a:pPr>
            <a:r>
              <a:rPr lang="ja-JP" altLang="en-US" dirty="0"/>
              <a:t>　</a:t>
            </a:r>
            <a:r>
              <a:rPr lang="ja-JP" altLang="en-US" dirty="0" smtClean="0"/>
              <a:t>　⇒　無名契約</a:t>
            </a:r>
            <a:endParaRPr lang="ja-JP" altLang="en-US" dirty="0"/>
          </a:p>
          <a:p>
            <a:r>
              <a:rPr kumimoji="1" lang="ja-JP" altLang="en-US" dirty="0" smtClean="0"/>
              <a:t>預金契約を定義づける法律は存在しない</a:t>
            </a:r>
            <a:endParaRPr kumimoji="1" lang="en-US" altLang="ja-JP" dirty="0" smtClean="0"/>
          </a:p>
          <a:p>
            <a:pPr marL="0" indent="0">
              <a:buNone/>
            </a:pPr>
            <a:r>
              <a:rPr lang="ja-JP" altLang="en-US" dirty="0"/>
              <a:t>　</a:t>
            </a:r>
            <a:r>
              <a:rPr lang="ja-JP" altLang="en-US" dirty="0" smtClean="0"/>
              <a:t>　⇒　預金商品は多様である</a:t>
            </a:r>
            <a:endParaRPr lang="en-US" altLang="ja-JP" dirty="0" smtClean="0"/>
          </a:p>
          <a:p>
            <a:pPr marL="0" indent="0">
              <a:buNone/>
            </a:pPr>
            <a:r>
              <a:rPr kumimoji="1" lang="ja-JP" altLang="en-US" dirty="0"/>
              <a:t>　</a:t>
            </a:r>
            <a:r>
              <a:rPr kumimoji="1" lang="ja-JP" altLang="en-US" dirty="0" smtClean="0"/>
              <a:t>　⇒　定期預金と流動性預金でも機能がかなり異なる</a:t>
            </a:r>
            <a:endParaRPr kumimoji="1" lang="ja-JP" altLang="en-US" dirty="0"/>
          </a:p>
        </p:txBody>
      </p:sp>
      <p:sp>
        <p:nvSpPr>
          <p:cNvPr id="3" name="タイトル 2"/>
          <p:cNvSpPr>
            <a:spLocks noGrp="1"/>
          </p:cNvSpPr>
          <p:nvPr>
            <p:ph type="title"/>
          </p:nvPr>
        </p:nvSpPr>
        <p:spPr/>
        <p:txBody>
          <a:bodyPr/>
          <a:lstStyle/>
          <a:p>
            <a:r>
              <a:rPr kumimoji="1" lang="ja-JP" altLang="en-US" dirty="0" smtClean="0"/>
              <a:t>４－１　預金取引に係る法律上の規律</a:t>
            </a:r>
            <a:endParaRPr kumimoji="1" lang="ja-JP" altLang="en-US" dirty="0"/>
          </a:p>
        </p:txBody>
      </p:sp>
    </p:spTree>
    <p:extLst>
      <p:ext uri="{BB962C8B-B14F-4D97-AF65-F5344CB8AC3E}">
        <p14:creationId xmlns:p14="http://schemas.microsoft.com/office/powerpoint/2010/main" val="2287257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a:bodyPr>
          <a:lstStyle/>
          <a:p>
            <a:r>
              <a:rPr lang="ja-JP" altLang="en-US" dirty="0"/>
              <a:t>特殊の寄託－流動性預金口座の特則の</a:t>
            </a:r>
            <a:r>
              <a:rPr lang="ja-JP" altLang="en-US" dirty="0" smtClean="0"/>
              <a:t>提案</a:t>
            </a:r>
            <a:endParaRPr lang="en-US" altLang="ja-JP" dirty="0" smtClean="0"/>
          </a:p>
          <a:p>
            <a:pPr marL="622300" indent="-355600">
              <a:buNone/>
            </a:pPr>
            <a:r>
              <a:rPr lang="ja-JP" altLang="en-US" dirty="0"/>
              <a:t>①　流動性預金口座において金銭を受け入れる消費寄託の合意がされた場合において，流動性預金口座への入金や振込みがされたときは，受寄者が当該預金口座に入金記帳（入金記録）を行うことにより，既存の債権の額に当該金額を合計した金額の預金債権が成立する。</a:t>
            </a:r>
          </a:p>
          <a:p>
            <a:pPr marL="622300" indent="-355600">
              <a:buNone/>
            </a:pPr>
            <a:r>
              <a:rPr lang="ja-JP" altLang="en-US" dirty="0"/>
              <a:t>②　金銭債務を負う債務者が債権者の流動性預金口座に金銭を振り込んだときは，債権者の預金口座において当該振込額を加えた預金債権が成立した時点で，当該金銭債務の弁済の効力が生ずる</a:t>
            </a:r>
            <a:r>
              <a:rPr lang="ja-JP" altLang="en-US" dirty="0" smtClean="0"/>
              <a:t>。</a:t>
            </a:r>
            <a:endParaRPr lang="en-US" altLang="ja-JP" dirty="0" smtClean="0"/>
          </a:p>
          <a:p>
            <a:r>
              <a:rPr lang="ja-JP" altLang="en-US" dirty="0" smtClean="0"/>
              <a:t>流動性</a:t>
            </a:r>
            <a:r>
              <a:rPr lang="ja-JP" altLang="en-US" dirty="0"/>
              <a:t>預金口座に存する金銭債権の差押えに関する規律の</a:t>
            </a:r>
            <a:r>
              <a:rPr lang="ja-JP" altLang="en-US" dirty="0" smtClean="0"/>
              <a:t>要否</a:t>
            </a:r>
            <a:endParaRPr lang="en-US" altLang="ja-JP" dirty="0" smtClean="0"/>
          </a:p>
          <a:p>
            <a:pPr marL="723900" indent="-723900">
              <a:buNone/>
            </a:pPr>
            <a:r>
              <a:rPr lang="ja-JP" altLang="en-US" dirty="0"/>
              <a:t>　　⇒　差押時点の残高にかかる金銭債権についてのみ差押えの効力が生ずる</a:t>
            </a:r>
            <a:endParaRPr lang="en-US" altLang="ja-JP" dirty="0" smtClean="0"/>
          </a:p>
          <a:p>
            <a:r>
              <a:rPr lang="ja-JP" altLang="en-US" dirty="0" smtClean="0"/>
              <a:t>流動性</a:t>
            </a:r>
            <a:r>
              <a:rPr lang="ja-JP" altLang="en-US" dirty="0"/>
              <a:t>預金口座に係る預金契約の法的性質に関する規律の</a:t>
            </a:r>
            <a:r>
              <a:rPr lang="ja-JP" altLang="en-US" dirty="0" smtClean="0"/>
              <a:t>要否</a:t>
            </a:r>
            <a:endParaRPr lang="en-US" altLang="ja-JP" dirty="0" smtClean="0"/>
          </a:p>
          <a:p>
            <a:pPr marL="0" indent="0">
              <a:buNone/>
            </a:pPr>
            <a:r>
              <a:rPr lang="ja-JP" altLang="en-US" dirty="0"/>
              <a:t>　　⇒　預金契約の法的性質：消費寄託＋委任の明文化</a:t>
            </a:r>
            <a:endParaRPr lang="en-US" altLang="ja-JP" dirty="0" smtClean="0"/>
          </a:p>
          <a:p>
            <a:endParaRPr kumimoji="1" lang="ja-JP" altLang="en-US" dirty="0"/>
          </a:p>
        </p:txBody>
      </p:sp>
      <p:sp>
        <p:nvSpPr>
          <p:cNvPr id="3" name="タイトル 2"/>
          <p:cNvSpPr>
            <a:spLocks noGrp="1"/>
          </p:cNvSpPr>
          <p:nvPr>
            <p:ph type="title"/>
          </p:nvPr>
        </p:nvSpPr>
        <p:spPr/>
        <p:txBody>
          <a:bodyPr/>
          <a:lstStyle/>
          <a:p>
            <a:r>
              <a:rPr lang="ja-JP" altLang="en-US" dirty="0" smtClean="0"/>
              <a:t>４－２</a:t>
            </a:r>
            <a:r>
              <a:rPr lang="ja-JP" altLang="en-US" dirty="0"/>
              <a:t>　債権法改正に</a:t>
            </a:r>
            <a:r>
              <a:rPr lang="ja-JP" altLang="en-US" dirty="0" smtClean="0"/>
              <a:t>おける預金契約の規律化の提案</a:t>
            </a:r>
            <a:endParaRPr kumimoji="1" lang="ja-JP" altLang="en-US" dirty="0"/>
          </a:p>
        </p:txBody>
      </p:sp>
    </p:spTree>
    <p:extLst>
      <p:ext uri="{BB962C8B-B14F-4D97-AF65-F5344CB8AC3E}">
        <p14:creationId xmlns:p14="http://schemas.microsoft.com/office/powerpoint/2010/main" val="2789807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預貯金債権の譲渡制限特約に係る特例（改正４６６条の５）</a:t>
            </a:r>
            <a:endParaRPr kumimoji="1" lang="en-US" altLang="ja-JP" dirty="0" smtClean="0"/>
          </a:p>
          <a:p>
            <a:pPr marL="533400">
              <a:buFont typeface="Wingdings" panose="05000000000000000000" pitchFamily="2" charset="2"/>
              <a:buChar char="Ø"/>
            </a:pPr>
            <a:r>
              <a:rPr lang="ja-JP" altLang="en-US" dirty="0" smtClean="0"/>
              <a:t>原則：債権譲渡制限特約があっても債権譲渡の効力は妨げられない（改正４６６条２項）</a:t>
            </a:r>
            <a:endParaRPr lang="en-US" altLang="ja-JP" dirty="0" smtClean="0"/>
          </a:p>
          <a:p>
            <a:pPr marL="533400">
              <a:buFont typeface="Wingdings" panose="05000000000000000000" pitchFamily="2" charset="2"/>
              <a:buChar char="Ø"/>
            </a:pPr>
            <a:r>
              <a:rPr lang="ja-JP" altLang="en-US" dirty="0" smtClean="0"/>
              <a:t>預貯金債権の譲渡制限特約は悪意・重過失の第三者に対抗できる</a:t>
            </a:r>
            <a:endParaRPr lang="en-US" altLang="ja-JP" dirty="0" smtClean="0"/>
          </a:p>
          <a:p>
            <a:pPr marL="304800" indent="0">
              <a:buNone/>
            </a:pPr>
            <a:r>
              <a:rPr lang="ja-JP" altLang="en-US" dirty="0"/>
              <a:t>　</a:t>
            </a:r>
            <a:r>
              <a:rPr lang="ja-JP" altLang="en-US" dirty="0" smtClean="0"/>
              <a:t>　⇒　預金は、通常譲渡・質入れを禁止する取扱い</a:t>
            </a:r>
            <a:endParaRPr lang="en-US" altLang="ja-JP" dirty="0" smtClean="0"/>
          </a:p>
          <a:p>
            <a:pPr marL="304800" indent="0">
              <a:buNone/>
            </a:pPr>
            <a:r>
              <a:rPr lang="ja-JP" altLang="en-US" dirty="0"/>
              <a:t>　</a:t>
            </a:r>
            <a:r>
              <a:rPr lang="ja-JP" altLang="en-US" dirty="0" smtClean="0"/>
              <a:t>　⇒　預金の自由な譲渡を認めると管理が困難になる</a:t>
            </a:r>
            <a:endParaRPr lang="en-US" altLang="ja-JP" dirty="0" smtClean="0"/>
          </a:p>
          <a:p>
            <a:pPr marL="622300" indent="-317500">
              <a:buNone/>
            </a:pPr>
            <a:r>
              <a:rPr kumimoji="1" lang="ja-JP" altLang="en-US" dirty="0" smtClean="0"/>
              <a:t>⇒預金に関する規定：「預金口座又は貯金口座に係る預金又は貯金に係る債権（以下「預貯金債権」という。）」</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４－３　債権法改正法案における預金をめぐる３つの規定</a:t>
            </a:r>
            <a:endParaRPr kumimoji="1" lang="ja-JP" altLang="en-US" dirty="0"/>
          </a:p>
        </p:txBody>
      </p:sp>
    </p:spTree>
    <p:extLst>
      <p:ext uri="{BB962C8B-B14F-4D97-AF65-F5344CB8AC3E}">
        <p14:creationId xmlns:p14="http://schemas.microsoft.com/office/powerpoint/2010/main" val="136575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8"/>
          <p:cNvSpPr txBox="1">
            <a:spLocks/>
          </p:cNvSpPr>
          <p:nvPr/>
        </p:nvSpPr>
        <p:spPr>
          <a:xfrm>
            <a:off x="2593974" y="3053026"/>
            <a:ext cx="5466956" cy="624651"/>
          </a:xfrm>
          <a:prstGeom prst="rect">
            <a:avLst/>
          </a:prstGeom>
        </p:spPr>
        <p:txBody>
          <a:bodyPr/>
          <a:lstStyle>
            <a:lvl1pPr algn="l" defTabSz="914400" rtl="0" eaLnBrk="1" latinLnBrk="0" hangingPunct="1">
              <a:lnSpc>
                <a:spcPct val="90000"/>
              </a:lnSpc>
              <a:spcBef>
                <a:spcPct val="0"/>
              </a:spcBef>
              <a:buNone/>
              <a:defRPr kumimoji="1" sz="3000" kern="1200">
                <a:solidFill>
                  <a:srgbClr val="261F1C"/>
                </a:solidFill>
                <a:latin typeface="HGPｺﾞｼｯｸE" panose="020B0900000000000000" pitchFamily="50" charset="-128"/>
                <a:ea typeface="HGPｺﾞｼｯｸE" panose="020B0900000000000000" pitchFamily="50" charset="-128"/>
                <a:cs typeface="+mj-cs"/>
              </a:defRPr>
            </a:lvl1pPr>
          </a:lstStyle>
          <a:p>
            <a:pPr algn="r">
              <a:lnSpc>
                <a:spcPct val="110000"/>
              </a:lnSpc>
            </a:pPr>
            <a:r>
              <a:rPr lang="ja-JP" altLang="en-US" dirty="0" smtClean="0">
                <a:solidFill>
                  <a:schemeClr val="bg1"/>
                </a:solidFill>
              </a:rPr>
              <a:t>プレゼンテーションタイトル </a:t>
            </a:r>
            <a:r>
              <a:rPr lang="en-US" altLang="ja-JP" dirty="0" smtClean="0">
                <a:solidFill>
                  <a:schemeClr val="bg1"/>
                </a:solidFill>
              </a:rPr>
              <a:t>30pt</a:t>
            </a:r>
            <a:endParaRPr lang="ja-JP" altLang="en-US" dirty="0">
              <a:solidFill>
                <a:schemeClr val="bg1"/>
              </a:solidFill>
            </a:endParaRPr>
          </a:p>
        </p:txBody>
      </p:sp>
      <p:sp>
        <p:nvSpPr>
          <p:cNvPr id="4" name="コンテンツ プレースホルダー 3"/>
          <p:cNvSpPr>
            <a:spLocks noGrp="1"/>
          </p:cNvSpPr>
          <p:nvPr>
            <p:ph idx="1"/>
          </p:nvPr>
        </p:nvSpPr>
        <p:spPr/>
        <p:txBody>
          <a:bodyPr/>
          <a:lstStyle/>
          <a:p>
            <a:r>
              <a:rPr lang="ja-JP" altLang="en-US" dirty="0" smtClean="0"/>
              <a:t>１　民法（債権関係）改正の経緯、目的等</a:t>
            </a:r>
            <a:endParaRPr lang="en-US" altLang="ja-JP" dirty="0" smtClean="0"/>
          </a:p>
          <a:p>
            <a:pPr marL="0" indent="0">
              <a:buNone/>
            </a:pPr>
            <a:endParaRPr lang="ja-JP" altLang="en-US" dirty="0"/>
          </a:p>
          <a:p>
            <a:r>
              <a:rPr lang="ja-JP" altLang="en-US" dirty="0" smtClean="0"/>
              <a:t>２　融資契約と債権法改正－消費貸借</a:t>
            </a:r>
            <a:endParaRPr lang="en-US" altLang="ja-JP" dirty="0" smtClean="0"/>
          </a:p>
          <a:p>
            <a:pPr marL="0" indent="0">
              <a:buNone/>
            </a:pPr>
            <a:endParaRPr lang="ja-JP" altLang="en-US" dirty="0"/>
          </a:p>
          <a:p>
            <a:r>
              <a:rPr lang="ja-JP" altLang="en-US" dirty="0" smtClean="0"/>
              <a:t>３　約款規制－「定型約款」</a:t>
            </a:r>
            <a:endParaRPr lang="en-US" altLang="ja-JP" dirty="0" smtClean="0"/>
          </a:p>
          <a:p>
            <a:pPr marL="0" indent="0">
              <a:buNone/>
            </a:pPr>
            <a:endParaRPr lang="ja-JP" altLang="en-US" dirty="0"/>
          </a:p>
          <a:p>
            <a:r>
              <a:rPr lang="ja-JP" altLang="en-US" dirty="0" smtClean="0"/>
              <a:t>４　預金取引と債権法改正</a:t>
            </a:r>
            <a:endParaRPr lang="en-US" altLang="ja-JP" dirty="0" smtClean="0"/>
          </a:p>
          <a:p>
            <a:pPr marL="0" indent="0">
              <a:buNone/>
            </a:pPr>
            <a:endParaRPr lang="en-US" altLang="ja-JP" dirty="0" smtClean="0"/>
          </a:p>
          <a:p>
            <a:r>
              <a:rPr lang="ja-JP" altLang="en-US" dirty="0" smtClean="0"/>
              <a:t>５　保証と債権法改正</a:t>
            </a:r>
            <a:endParaRPr lang="ja-JP" altLang="en-US" dirty="0"/>
          </a:p>
        </p:txBody>
      </p:sp>
      <p:sp>
        <p:nvSpPr>
          <p:cNvPr id="2" name="タイトル 1"/>
          <p:cNvSpPr>
            <a:spLocks noGrp="1"/>
          </p:cNvSpPr>
          <p:nvPr>
            <p:ph type="title"/>
          </p:nvPr>
        </p:nvSpPr>
        <p:spPr/>
        <p:txBody>
          <a:bodyPr/>
          <a:lstStyle/>
          <a:p>
            <a:r>
              <a:rPr lang="ja-JP" altLang="en-US" dirty="0"/>
              <a:t>本日の講義内容</a:t>
            </a:r>
            <a:endParaRPr kumimoji="1" lang="ja-JP" altLang="en-US" dirty="0"/>
          </a:p>
        </p:txBody>
      </p:sp>
    </p:spTree>
    <p:extLst>
      <p:ext uri="{BB962C8B-B14F-4D97-AF65-F5344CB8AC3E}">
        <p14:creationId xmlns:p14="http://schemas.microsoft.com/office/powerpoint/2010/main" val="3137612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預貯金口座に対する払込による弁済（改正４７７条）</a:t>
            </a:r>
            <a:endParaRPr kumimoji="1" lang="en-US" altLang="ja-JP" dirty="0" smtClean="0"/>
          </a:p>
          <a:p>
            <a:pPr marL="355600" indent="-355600">
              <a:buNone/>
            </a:pPr>
            <a:r>
              <a:rPr lang="ja-JP" altLang="en-US" dirty="0"/>
              <a:t>　</a:t>
            </a:r>
            <a:r>
              <a:rPr lang="ja-JP" altLang="en-US" dirty="0" smtClean="0"/>
              <a:t>「債権者の預金又は貯金の口座に対する払込みによってする弁済は、債権者がその預金又は貯金に係る債権の債務者に対してその払込みに係る金額の払戻しを請求する権利を取得した時に、その効力を生ずる。」</a:t>
            </a:r>
            <a:endParaRPr lang="en-US" altLang="ja-JP" dirty="0" smtClean="0"/>
          </a:p>
          <a:p>
            <a:pPr marL="355600" indent="-355600">
              <a:buNone/>
            </a:pPr>
            <a:r>
              <a:rPr kumimoji="1" lang="ja-JP" altLang="en-US" dirty="0" smtClean="0"/>
              <a:t>　　⇒　預金口座への振込による弁済</a:t>
            </a:r>
            <a:endParaRPr kumimoji="1" lang="en-US" altLang="ja-JP" dirty="0" smtClean="0"/>
          </a:p>
          <a:p>
            <a:pPr marL="355600" indent="-355600">
              <a:buNone/>
            </a:pPr>
            <a:r>
              <a:rPr lang="ja-JP" altLang="en-US" dirty="0"/>
              <a:t>　</a:t>
            </a:r>
            <a:r>
              <a:rPr lang="ja-JP" altLang="en-US" dirty="0" smtClean="0"/>
              <a:t>　⇒　銀行に対する預金の払戻請求権を取得した時</a:t>
            </a:r>
            <a:endParaRPr kumimoji="1"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3032257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a:bodyPr>
          <a:lstStyle/>
          <a:p>
            <a:r>
              <a:rPr kumimoji="1" lang="ja-JP" altLang="en-US" dirty="0" smtClean="0"/>
              <a:t>消費寄託の寄託物の返還時期に関する預貯金契約の特則（改正６６６条３項）</a:t>
            </a:r>
            <a:endParaRPr kumimoji="1" lang="en-US" altLang="ja-JP" dirty="0" smtClean="0"/>
          </a:p>
          <a:p>
            <a:r>
              <a:rPr lang="ja-JP" altLang="en-US" dirty="0"/>
              <a:t>消費</a:t>
            </a:r>
            <a:r>
              <a:rPr lang="ja-JP" altLang="en-US" dirty="0" smtClean="0"/>
              <a:t>寄託</a:t>
            </a:r>
            <a:r>
              <a:rPr lang="ja-JP" altLang="en-US" dirty="0"/>
              <a:t>の</a:t>
            </a:r>
            <a:r>
              <a:rPr lang="ja-JP" altLang="en-US" dirty="0" smtClean="0"/>
              <a:t>原則的取扱い</a:t>
            </a:r>
            <a:endParaRPr lang="en-US" altLang="ja-JP" dirty="0" smtClean="0"/>
          </a:p>
          <a:p>
            <a:pPr marL="0" indent="0">
              <a:buNone/>
            </a:pPr>
            <a:r>
              <a:rPr kumimoji="1" lang="ja-JP" altLang="en-US" dirty="0"/>
              <a:t>　</a:t>
            </a:r>
            <a:r>
              <a:rPr kumimoji="1" lang="ja-JP" altLang="en-US" dirty="0" smtClean="0"/>
              <a:t>　⇒　寄託と同様：</a:t>
            </a:r>
            <a:endParaRPr kumimoji="1" lang="en-US" altLang="ja-JP" dirty="0" smtClean="0"/>
          </a:p>
          <a:p>
            <a:pPr marL="0" indent="0">
              <a:buNone/>
            </a:pPr>
            <a:r>
              <a:rPr lang="ja-JP" altLang="en-US" dirty="0"/>
              <a:t>　</a:t>
            </a:r>
            <a:r>
              <a:rPr lang="ja-JP" altLang="en-US" dirty="0" smtClean="0"/>
              <a:t>　　　　　①返還時期の定めなし</a:t>
            </a:r>
            <a:r>
              <a:rPr lang="en-US" altLang="ja-JP" dirty="0" smtClean="0"/>
              <a:t>:</a:t>
            </a:r>
            <a:r>
              <a:rPr lang="ja-JP" altLang="en-US" dirty="0" smtClean="0"/>
              <a:t>いつでも返還可（民法６１３条１項）</a:t>
            </a:r>
            <a:endParaRPr lang="en-US" altLang="ja-JP" dirty="0" smtClean="0"/>
          </a:p>
          <a:p>
            <a:pPr marL="1524000" indent="-1524000">
              <a:buNone/>
            </a:pPr>
            <a:r>
              <a:rPr kumimoji="1" lang="ja-JP" altLang="en-US" dirty="0"/>
              <a:t>　</a:t>
            </a:r>
            <a:r>
              <a:rPr kumimoji="1" lang="ja-JP" altLang="en-US" dirty="0" smtClean="0"/>
              <a:t>　　　　　②返還時期の定めあり：期限前返還を認めない（同条２項）</a:t>
            </a:r>
            <a:endParaRPr kumimoji="1" lang="en-US" altLang="ja-JP" dirty="0" smtClean="0"/>
          </a:p>
          <a:p>
            <a:pPr marL="1524000" indent="-1524000">
              <a:buNone/>
            </a:pPr>
            <a:r>
              <a:rPr lang="ja-JP" altLang="en-US" dirty="0"/>
              <a:t>　</a:t>
            </a:r>
            <a:r>
              <a:rPr lang="ja-JP" altLang="en-US" dirty="0" smtClean="0"/>
              <a:t>　⇒　預金又は貯金に係る契約により金銭を寄託した場合：</a:t>
            </a:r>
            <a:endParaRPr lang="en-US" altLang="ja-JP" dirty="0" smtClean="0"/>
          </a:p>
          <a:p>
            <a:pPr marL="1524000" indent="-1524000">
              <a:buNone/>
            </a:pPr>
            <a:r>
              <a:rPr kumimoji="1" lang="ja-JP" altLang="en-US" dirty="0"/>
              <a:t>　</a:t>
            </a:r>
            <a:r>
              <a:rPr kumimoji="1" lang="ja-JP" altLang="en-US" dirty="0" smtClean="0"/>
              <a:t>　　　　　①返還時期の定めにかかわらずいつでも返還可（消費貸借にかかる改正５９１条２項）</a:t>
            </a:r>
            <a:endParaRPr kumimoji="1" lang="en-US" altLang="ja-JP" dirty="0" smtClean="0"/>
          </a:p>
          <a:p>
            <a:pPr marL="1524000" indent="-1524000">
              <a:buNone/>
            </a:pPr>
            <a:r>
              <a:rPr lang="ja-JP" altLang="en-US" dirty="0"/>
              <a:t>　</a:t>
            </a:r>
            <a:r>
              <a:rPr lang="ja-JP" altLang="en-US" dirty="0" smtClean="0"/>
              <a:t>　　　　　　　　</a:t>
            </a:r>
            <a:r>
              <a:rPr lang="en-US" altLang="ja-JP" dirty="0" smtClean="0"/>
              <a:t>※</a:t>
            </a:r>
            <a:r>
              <a:rPr lang="ja-JP" altLang="en-US" dirty="0" smtClean="0"/>
              <a:t>預金はいつでも返還できる：預金の相殺場面を想定</a:t>
            </a:r>
            <a:endParaRPr kumimoji="1" lang="en-US" altLang="ja-JP" dirty="0" smtClean="0"/>
          </a:p>
          <a:p>
            <a:pPr marL="1524000" indent="-1524000">
              <a:buNone/>
            </a:pPr>
            <a:r>
              <a:rPr lang="ja-JP" altLang="en-US" dirty="0"/>
              <a:t>　</a:t>
            </a:r>
            <a:r>
              <a:rPr lang="ja-JP" altLang="en-US" dirty="0" smtClean="0"/>
              <a:t>　　　　　②返還時期の定めあり：期限返還により受託者が損害を被ったときは賠償請求可（同２項）</a:t>
            </a:r>
            <a:endParaRPr kumimoji="1" lang="en-US" altLang="ja-JP" dirty="0" smtClean="0"/>
          </a:p>
          <a:p>
            <a:endParaRPr kumimoji="1" lang="ja-JP" altLang="en-US" dirty="0"/>
          </a:p>
        </p:txBody>
      </p:sp>
      <p:sp>
        <p:nvSpPr>
          <p:cNvPr id="3" name="タイトル 2"/>
          <p:cNvSpPr>
            <a:spLocks noGrp="1"/>
          </p:cNvSpPr>
          <p:nvPr>
            <p:ph type="title"/>
          </p:nvPr>
        </p:nvSpPr>
        <p:spPr/>
        <p:txBody>
          <a:bodyPr/>
          <a:lstStyle/>
          <a:p>
            <a:endParaRPr kumimoji="1" lang="ja-JP" altLang="en-US" dirty="0"/>
          </a:p>
        </p:txBody>
      </p:sp>
    </p:spTree>
    <p:extLst>
      <p:ext uri="{BB962C8B-B14F-4D97-AF65-F5344CB8AC3E}">
        <p14:creationId xmlns:p14="http://schemas.microsoft.com/office/powerpoint/2010/main" val="74592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３つの預金に関する規定は同じことを意味するか</a:t>
            </a:r>
            <a:endParaRPr kumimoji="1" lang="en-US" altLang="ja-JP" dirty="0" smtClean="0"/>
          </a:p>
          <a:p>
            <a:pPr marL="533400" indent="-533400">
              <a:buNone/>
            </a:pPr>
            <a:r>
              <a:rPr lang="ja-JP" altLang="en-US" dirty="0"/>
              <a:t>　</a:t>
            </a:r>
            <a:r>
              <a:rPr lang="ja-JP" altLang="en-US" dirty="0" smtClean="0"/>
              <a:t>①　「</a:t>
            </a:r>
            <a:r>
              <a:rPr lang="ja-JP" altLang="en-US" dirty="0"/>
              <a:t>預金口座又は貯金口座に係る預金又は貯金に係る債権（以下「預貯金債権」という。）</a:t>
            </a:r>
            <a:r>
              <a:rPr lang="ja-JP" altLang="en-US" dirty="0" smtClean="0"/>
              <a:t>」（債権譲渡（</a:t>
            </a:r>
            <a:r>
              <a:rPr lang="ja-JP" altLang="en-US" dirty="0"/>
              <a:t>改正４６６条の５</a:t>
            </a:r>
            <a:r>
              <a:rPr lang="ja-JP" altLang="en-US" dirty="0" smtClean="0"/>
              <a:t>））</a:t>
            </a:r>
            <a:endParaRPr lang="en-US" altLang="ja-JP" dirty="0" smtClean="0"/>
          </a:p>
          <a:p>
            <a:pPr marL="533400" indent="-533400">
              <a:buNone/>
            </a:pPr>
            <a:r>
              <a:rPr lang="ja-JP" altLang="en-US" dirty="0"/>
              <a:t>　</a:t>
            </a:r>
            <a:r>
              <a:rPr lang="ja-JP" altLang="en-US" dirty="0" smtClean="0"/>
              <a:t>②</a:t>
            </a:r>
            <a:r>
              <a:rPr lang="ja-JP" altLang="en-US" dirty="0"/>
              <a:t>　</a:t>
            </a:r>
            <a:r>
              <a:rPr lang="ja-JP" altLang="en-US" dirty="0" smtClean="0"/>
              <a:t>「債権者</a:t>
            </a:r>
            <a:r>
              <a:rPr lang="ja-JP" altLang="en-US" dirty="0"/>
              <a:t>の預金又は貯金の</a:t>
            </a:r>
            <a:r>
              <a:rPr lang="ja-JP" altLang="en-US" dirty="0" smtClean="0"/>
              <a:t>口座」「その</a:t>
            </a:r>
            <a:r>
              <a:rPr lang="ja-JP" altLang="en-US" dirty="0"/>
              <a:t>預金又は貯金に係る</a:t>
            </a:r>
            <a:r>
              <a:rPr lang="ja-JP" altLang="en-US" dirty="0" smtClean="0"/>
              <a:t>債権」（弁済（改正４７７条））</a:t>
            </a:r>
            <a:endParaRPr lang="en-US" altLang="ja-JP" dirty="0" smtClean="0"/>
          </a:p>
          <a:p>
            <a:pPr marL="533400" indent="-533400">
              <a:buNone/>
            </a:pPr>
            <a:r>
              <a:rPr lang="ja-JP" altLang="en-US" dirty="0"/>
              <a:t>　</a:t>
            </a:r>
            <a:r>
              <a:rPr lang="ja-JP" altLang="en-US" dirty="0" smtClean="0"/>
              <a:t>③</a:t>
            </a:r>
            <a:r>
              <a:rPr lang="ja-JP" altLang="en-US" dirty="0"/>
              <a:t>　「預金又は貯金に係る</a:t>
            </a:r>
            <a:r>
              <a:rPr lang="ja-JP" altLang="en-US" dirty="0" smtClean="0"/>
              <a:t>契約」（消費寄託（改正６６６条３項））</a:t>
            </a:r>
            <a:endParaRPr kumimoji="1" lang="en-US" altLang="ja-JP" dirty="0" smtClean="0"/>
          </a:p>
          <a:p>
            <a:r>
              <a:rPr kumimoji="1" lang="ja-JP" altLang="en-US" dirty="0" smtClean="0"/>
              <a:t>①・③は定期預金、流動性預金いずれも含む？②は流動性預金のみ？</a:t>
            </a:r>
            <a:endParaRPr kumimoji="1"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1736024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人的担保の機能－物的担保との比較</a:t>
            </a:r>
          </a:p>
          <a:p>
            <a:pPr marL="0" indent="0">
              <a:buNone/>
            </a:pPr>
            <a:r>
              <a:rPr lang="ja-JP" altLang="en-US" dirty="0"/>
              <a:t>　</a:t>
            </a:r>
            <a:r>
              <a:rPr lang="ja-JP" altLang="en-US" dirty="0" smtClean="0"/>
              <a:t>　①</a:t>
            </a:r>
            <a:r>
              <a:rPr lang="ja-JP" altLang="en-US" dirty="0"/>
              <a:t>　債務者以外の者が主たる債務を担保する。</a:t>
            </a:r>
          </a:p>
          <a:p>
            <a:pPr marL="723900" indent="-723900">
              <a:buNone/>
            </a:pPr>
            <a:r>
              <a:rPr lang="ja-JP" altLang="en-US" dirty="0"/>
              <a:t>　</a:t>
            </a:r>
            <a:r>
              <a:rPr lang="ja-JP" altLang="en-US" dirty="0" smtClean="0"/>
              <a:t>　②</a:t>
            </a:r>
            <a:r>
              <a:rPr lang="ja-JP" altLang="en-US" dirty="0"/>
              <a:t>　主たる債務に関する「責任」＋保障債務という「債務」。　</a:t>
            </a:r>
            <a:endParaRPr lang="en-US" altLang="ja-JP" dirty="0" smtClean="0"/>
          </a:p>
          <a:p>
            <a:pPr marL="723900" indent="-723900">
              <a:buNone/>
            </a:pPr>
            <a:r>
              <a:rPr lang="ja-JP" altLang="en-US" dirty="0"/>
              <a:t>　</a:t>
            </a:r>
            <a:r>
              <a:rPr lang="ja-JP" altLang="en-US" dirty="0" smtClean="0"/>
              <a:t>　　　　　←</a:t>
            </a:r>
            <a:r>
              <a:rPr lang="ja-JP" altLang="en-US" dirty="0"/>
              <a:t>　物上保証における「責任」のみ。</a:t>
            </a:r>
          </a:p>
          <a:p>
            <a:pPr marL="0" indent="0">
              <a:buNone/>
            </a:pPr>
            <a:r>
              <a:rPr lang="ja-JP" altLang="en-US" dirty="0"/>
              <a:t>　</a:t>
            </a:r>
            <a:r>
              <a:rPr lang="ja-JP" altLang="en-US" dirty="0" smtClean="0"/>
              <a:t>　③</a:t>
            </a:r>
            <a:r>
              <a:rPr lang="ja-JP" altLang="en-US" dirty="0"/>
              <a:t>　保証人の無限責任。</a:t>
            </a:r>
          </a:p>
          <a:p>
            <a:pPr marL="0" indent="0">
              <a:buNone/>
            </a:pPr>
            <a:r>
              <a:rPr lang="ja-JP" altLang="en-US" dirty="0"/>
              <a:t>　</a:t>
            </a:r>
            <a:r>
              <a:rPr lang="ja-JP" altLang="en-US" dirty="0" smtClean="0"/>
              <a:t>　④</a:t>
            </a:r>
            <a:r>
              <a:rPr lang="ja-JP" altLang="en-US" dirty="0"/>
              <a:t>　設定手続、執行の容易性。</a:t>
            </a:r>
          </a:p>
          <a:p>
            <a:pPr marL="0" indent="0">
              <a:buNone/>
            </a:pPr>
            <a:r>
              <a:rPr lang="ja-JP" altLang="en-US" dirty="0"/>
              <a:t>　</a:t>
            </a:r>
            <a:r>
              <a:rPr lang="ja-JP" altLang="en-US" dirty="0" smtClean="0"/>
              <a:t>　⑤</a:t>
            </a:r>
            <a:r>
              <a:rPr lang="ja-JP" altLang="en-US" dirty="0"/>
              <a:t>　保証人の資力に依存した確実性の問題。</a:t>
            </a:r>
          </a:p>
          <a:p>
            <a:endParaRPr kumimoji="1" lang="ja-JP" altLang="en-US" dirty="0"/>
          </a:p>
        </p:txBody>
      </p:sp>
      <p:sp>
        <p:nvSpPr>
          <p:cNvPr id="3" name="タイトル 2"/>
          <p:cNvSpPr>
            <a:spLocks noGrp="1"/>
          </p:cNvSpPr>
          <p:nvPr>
            <p:ph type="title"/>
          </p:nvPr>
        </p:nvSpPr>
        <p:spPr/>
        <p:txBody>
          <a:bodyPr/>
          <a:lstStyle/>
          <a:p>
            <a:r>
              <a:rPr lang="ja-JP" altLang="en-US" dirty="0" smtClean="0"/>
              <a:t>５－１　保証</a:t>
            </a:r>
            <a:r>
              <a:rPr lang="ja-JP" altLang="en-US" dirty="0"/>
              <a:t>の機能</a:t>
            </a:r>
            <a:endParaRPr kumimoji="1" lang="ja-JP" altLang="en-US" dirty="0"/>
          </a:p>
        </p:txBody>
      </p:sp>
    </p:spTree>
    <p:extLst>
      <p:ext uri="{BB962C8B-B14F-4D97-AF65-F5344CB8AC3E}">
        <p14:creationId xmlns:p14="http://schemas.microsoft.com/office/powerpoint/2010/main" val="3326945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5300" y="1701800"/>
            <a:ext cx="8915400" cy="4565650"/>
          </a:xfrm>
        </p:spPr>
        <p:txBody>
          <a:bodyPr>
            <a:noAutofit/>
          </a:bodyPr>
          <a:lstStyle/>
          <a:p>
            <a:pPr>
              <a:lnSpc>
                <a:spcPts val="3000"/>
              </a:lnSpc>
            </a:pPr>
            <a:r>
              <a:rPr lang="ja-JP" altLang="en-US" dirty="0"/>
              <a:t>民法４６６条１項</a:t>
            </a:r>
          </a:p>
          <a:p>
            <a:pPr marL="812800" indent="-368300">
              <a:lnSpc>
                <a:spcPts val="3000"/>
              </a:lnSpc>
              <a:buNone/>
            </a:pPr>
            <a:r>
              <a:rPr lang="ja-JP" altLang="en-US" dirty="0"/>
              <a:t>　「保証人は、主たる債務者がその債務を履行しないときに、その履行する責任を負う。」</a:t>
            </a:r>
          </a:p>
          <a:p>
            <a:pPr>
              <a:lnSpc>
                <a:spcPts val="3000"/>
              </a:lnSpc>
            </a:pPr>
            <a:endParaRPr lang="ja-JP" altLang="en-US" dirty="0"/>
          </a:p>
          <a:p>
            <a:pPr>
              <a:lnSpc>
                <a:spcPts val="3000"/>
              </a:lnSpc>
            </a:pPr>
            <a:r>
              <a:rPr lang="ja-JP" altLang="en-US" dirty="0"/>
              <a:t>書面要件（民法４６６条２項）</a:t>
            </a:r>
          </a:p>
          <a:p>
            <a:pPr>
              <a:lnSpc>
                <a:spcPts val="3000"/>
              </a:lnSpc>
            </a:pPr>
            <a:endParaRPr lang="ja-JP" altLang="en-US" dirty="0"/>
          </a:p>
          <a:p>
            <a:pPr>
              <a:lnSpc>
                <a:spcPts val="3000"/>
              </a:lnSpc>
            </a:pPr>
            <a:r>
              <a:rPr lang="ja-JP" altLang="en-US" dirty="0"/>
              <a:t>付従性・補充性</a:t>
            </a:r>
          </a:p>
        </p:txBody>
      </p:sp>
      <p:sp>
        <p:nvSpPr>
          <p:cNvPr id="3" name="タイトル 2"/>
          <p:cNvSpPr>
            <a:spLocks noGrp="1"/>
          </p:cNvSpPr>
          <p:nvPr>
            <p:ph type="title"/>
          </p:nvPr>
        </p:nvSpPr>
        <p:spPr/>
        <p:txBody>
          <a:bodyPr/>
          <a:lstStyle/>
          <a:p>
            <a:r>
              <a:rPr lang="ja-JP" altLang="en-US" sz="3200" dirty="0" smtClean="0"/>
              <a:t>５－２　保証</a:t>
            </a:r>
            <a:r>
              <a:rPr lang="ja-JP" altLang="en-US" sz="3200" dirty="0"/>
              <a:t>の法的意義</a:t>
            </a:r>
            <a:endParaRPr kumimoji="1" lang="ja-JP" altLang="en-US" sz="3200" dirty="0"/>
          </a:p>
        </p:txBody>
      </p:sp>
    </p:spTree>
    <p:extLst>
      <p:ext uri="{BB962C8B-B14F-4D97-AF65-F5344CB8AC3E}">
        <p14:creationId xmlns:p14="http://schemas.microsoft.com/office/powerpoint/2010/main" val="2180919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5300" y="1701800"/>
            <a:ext cx="8915400" cy="4565650"/>
          </a:xfrm>
        </p:spPr>
        <p:txBody>
          <a:bodyPr>
            <a:noAutofit/>
          </a:bodyPr>
          <a:lstStyle/>
          <a:p>
            <a:pPr>
              <a:lnSpc>
                <a:spcPts val="3000"/>
              </a:lnSpc>
            </a:pPr>
            <a:r>
              <a:rPr lang="ja-JP" altLang="en-US" dirty="0"/>
              <a:t>個人保証</a:t>
            </a:r>
          </a:p>
          <a:p>
            <a:pPr marL="0" indent="0">
              <a:lnSpc>
                <a:spcPts val="3000"/>
              </a:lnSpc>
              <a:buNone/>
            </a:pPr>
            <a:r>
              <a:rPr lang="ja-JP" altLang="en-US" dirty="0"/>
              <a:t>　</a:t>
            </a:r>
            <a:r>
              <a:rPr lang="ja-JP" altLang="en-US" dirty="0" smtClean="0"/>
              <a:t>　①　伝来型</a:t>
            </a:r>
            <a:r>
              <a:rPr lang="ja-JP" altLang="en-US" dirty="0"/>
              <a:t>：利他性、無償性、情義性、軽率性等。</a:t>
            </a:r>
          </a:p>
          <a:p>
            <a:pPr marL="0" indent="0">
              <a:lnSpc>
                <a:spcPts val="3000"/>
              </a:lnSpc>
              <a:buNone/>
            </a:pPr>
            <a:r>
              <a:rPr lang="ja-JP" altLang="en-US" dirty="0"/>
              <a:t>　</a:t>
            </a:r>
            <a:r>
              <a:rPr lang="ja-JP" altLang="en-US" dirty="0" smtClean="0"/>
              <a:t>　②　主</a:t>
            </a:r>
            <a:r>
              <a:rPr lang="ja-JP" altLang="en-US" dirty="0"/>
              <a:t>債務型：経営者・オーナー保証。</a:t>
            </a:r>
          </a:p>
          <a:p>
            <a:pPr marL="0" indent="0">
              <a:lnSpc>
                <a:spcPts val="3000"/>
              </a:lnSpc>
              <a:buNone/>
            </a:pPr>
            <a:r>
              <a:rPr lang="ja-JP" altLang="en-US" dirty="0" smtClean="0"/>
              <a:t>　　③　中間型</a:t>
            </a:r>
            <a:r>
              <a:rPr lang="ja-JP" altLang="en-US" dirty="0"/>
              <a:t>：役員保証、配偶者保証。</a:t>
            </a:r>
          </a:p>
          <a:p>
            <a:pPr>
              <a:lnSpc>
                <a:spcPts val="3000"/>
              </a:lnSpc>
            </a:pPr>
            <a:r>
              <a:rPr lang="ja-JP" altLang="en-US" dirty="0"/>
              <a:t>法人保証</a:t>
            </a:r>
          </a:p>
          <a:p>
            <a:pPr marL="0" indent="0">
              <a:lnSpc>
                <a:spcPts val="3000"/>
              </a:lnSpc>
              <a:buNone/>
            </a:pPr>
            <a:r>
              <a:rPr lang="ja-JP" altLang="en-US" dirty="0" smtClean="0"/>
              <a:t>　　④　協会</a:t>
            </a:r>
            <a:r>
              <a:rPr lang="ja-JP" altLang="en-US" dirty="0"/>
              <a:t>保証：信用保証協会。</a:t>
            </a:r>
          </a:p>
          <a:p>
            <a:pPr marL="0" indent="0">
              <a:lnSpc>
                <a:spcPts val="3000"/>
              </a:lnSpc>
              <a:buNone/>
            </a:pPr>
            <a:r>
              <a:rPr lang="ja-JP" altLang="en-US" dirty="0" smtClean="0"/>
              <a:t>　　⑤　企業</a:t>
            </a:r>
            <a:r>
              <a:rPr lang="ja-JP" altLang="en-US" dirty="0"/>
              <a:t>保証：銀行保証等。</a:t>
            </a:r>
          </a:p>
        </p:txBody>
      </p:sp>
      <p:sp>
        <p:nvSpPr>
          <p:cNvPr id="3" name="タイトル 2"/>
          <p:cNvSpPr>
            <a:spLocks noGrp="1"/>
          </p:cNvSpPr>
          <p:nvPr>
            <p:ph type="title"/>
          </p:nvPr>
        </p:nvSpPr>
        <p:spPr/>
        <p:txBody>
          <a:bodyPr/>
          <a:lstStyle/>
          <a:p>
            <a:r>
              <a:rPr lang="ja-JP" altLang="en-US" sz="3200" dirty="0" smtClean="0"/>
              <a:t>５－３　保証</a:t>
            </a:r>
            <a:r>
              <a:rPr lang="ja-JP" altLang="en-US" sz="3200" dirty="0"/>
              <a:t>の種類・類型</a:t>
            </a:r>
            <a:endParaRPr kumimoji="1" lang="ja-JP" altLang="en-US" sz="3200" dirty="0"/>
          </a:p>
        </p:txBody>
      </p:sp>
    </p:spTree>
    <p:extLst>
      <p:ext uri="{BB962C8B-B14F-4D97-AF65-F5344CB8AC3E}">
        <p14:creationId xmlns:p14="http://schemas.microsoft.com/office/powerpoint/2010/main" val="3809168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ja-JP" altLang="en-US" dirty="0"/>
              <a:t>日弁連アンケート（２０１２年版）</a:t>
            </a:r>
          </a:p>
          <a:p>
            <a:pPr marL="0" indent="0">
              <a:buNone/>
            </a:pPr>
            <a:r>
              <a:rPr lang="ja-JP" altLang="en-US" dirty="0" smtClean="0"/>
              <a:t>　　①　保証</a:t>
            </a:r>
            <a:r>
              <a:rPr lang="ja-JP" altLang="en-US" dirty="0"/>
              <a:t>が破産や個人再生の原因となっていること。</a:t>
            </a:r>
          </a:p>
          <a:p>
            <a:pPr marL="0" indent="0">
              <a:buNone/>
            </a:pPr>
            <a:r>
              <a:rPr lang="ja-JP" altLang="en-US" dirty="0" smtClean="0"/>
              <a:t>　　②　保証</a:t>
            </a:r>
            <a:r>
              <a:rPr lang="ja-JP" altLang="en-US" dirty="0"/>
              <a:t>が自殺等の原因となっていること。</a:t>
            </a:r>
          </a:p>
          <a:p>
            <a:pPr marL="0" indent="0">
              <a:buNone/>
            </a:pPr>
            <a:r>
              <a:rPr lang="ja-JP" altLang="en-US" dirty="0" smtClean="0"/>
              <a:t>　　③　保証</a:t>
            </a:r>
            <a:r>
              <a:rPr lang="ja-JP" altLang="en-US" dirty="0"/>
              <a:t>が再チャレンジの阻害要因となっていること。</a:t>
            </a:r>
          </a:p>
          <a:p>
            <a:pPr marL="0" indent="0">
              <a:buNone/>
            </a:pPr>
            <a:r>
              <a:rPr lang="ja-JP" altLang="en-US" dirty="0" smtClean="0"/>
              <a:t>　</a:t>
            </a:r>
            <a:r>
              <a:rPr lang="ja-JP" altLang="en-US" dirty="0"/>
              <a:t>　</a:t>
            </a:r>
            <a:r>
              <a:rPr lang="ja-JP" altLang="en-US" dirty="0" smtClean="0"/>
              <a:t>④　契約</a:t>
            </a:r>
            <a:r>
              <a:rPr lang="ja-JP" altLang="en-US" dirty="0"/>
              <a:t>締結時の説明に問題があること。</a:t>
            </a:r>
          </a:p>
          <a:p>
            <a:pPr marL="723900" indent="-723900">
              <a:buNone/>
            </a:pPr>
            <a:r>
              <a:rPr lang="ja-JP" altLang="en-US" dirty="0"/>
              <a:t>　</a:t>
            </a:r>
            <a:r>
              <a:rPr lang="ja-JP" altLang="en-US" dirty="0" smtClean="0"/>
              <a:t>　⑤　保証人</a:t>
            </a:r>
            <a:r>
              <a:rPr lang="ja-JP" altLang="en-US" dirty="0"/>
              <a:t>の収入資産に見合わない過大な保証が横行していること。</a:t>
            </a:r>
          </a:p>
          <a:p>
            <a:pPr marL="723900" indent="-723900">
              <a:buNone/>
            </a:pPr>
            <a:r>
              <a:rPr lang="ja-JP" altLang="en-US" dirty="0" smtClean="0"/>
              <a:t>　　⑥　相続人</a:t>
            </a:r>
            <a:r>
              <a:rPr lang="ja-JP" altLang="en-US" dirty="0"/>
              <a:t>や離婚後の配偶者などが高額な請求を受けるという事例も多いこと。</a:t>
            </a:r>
          </a:p>
          <a:p>
            <a:pPr marL="723900" indent="-723900">
              <a:buNone/>
            </a:pPr>
            <a:r>
              <a:rPr lang="ja-JP" altLang="en-US" dirty="0" smtClean="0"/>
              <a:t>　　⑦　債権者</a:t>
            </a:r>
            <a:r>
              <a:rPr lang="ja-JP" altLang="en-US" dirty="0"/>
              <a:t>からの請求が遅れたり、分割払いに応じないなどの事例もあること。</a:t>
            </a:r>
          </a:p>
          <a:p>
            <a:pPr marL="723900" indent="-723900">
              <a:buNone/>
            </a:pPr>
            <a:r>
              <a:rPr lang="ja-JP" altLang="en-US" dirty="0" smtClean="0"/>
              <a:t>　　⑧　貸金</a:t>
            </a:r>
            <a:r>
              <a:rPr lang="ja-JP" altLang="en-US" dirty="0"/>
              <a:t>債務以外にも被害事例が多いこと</a:t>
            </a:r>
            <a:r>
              <a:rPr lang="ja-JP" altLang="en-US" dirty="0" smtClean="0"/>
              <a:t>。</a:t>
            </a:r>
            <a:endParaRPr lang="ja-JP" altLang="en-US" dirty="0"/>
          </a:p>
        </p:txBody>
      </p:sp>
      <p:sp>
        <p:nvSpPr>
          <p:cNvPr id="3" name="タイトル 2"/>
          <p:cNvSpPr>
            <a:spLocks noGrp="1"/>
          </p:cNvSpPr>
          <p:nvPr>
            <p:ph type="title"/>
          </p:nvPr>
        </p:nvSpPr>
        <p:spPr/>
        <p:txBody>
          <a:bodyPr/>
          <a:lstStyle/>
          <a:p>
            <a:r>
              <a:rPr lang="ja-JP" altLang="en-US" dirty="0"/>
              <a:t>保証被害－特に個人保証</a:t>
            </a:r>
            <a:endParaRPr kumimoji="1" lang="ja-JP" altLang="en-US" dirty="0"/>
          </a:p>
        </p:txBody>
      </p:sp>
    </p:spTree>
    <p:extLst>
      <p:ext uri="{BB962C8B-B14F-4D97-AF65-F5344CB8AC3E}">
        <p14:creationId xmlns:p14="http://schemas.microsoft.com/office/powerpoint/2010/main" val="2048848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平成１６年民法改正</a:t>
            </a:r>
          </a:p>
          <a:p>
            <a:pPr marL="0" indent="0">
              <a:buNone/>
            </a:pPr>
            <a:r>
              <a:rPr lang="ja-JP" altLang="en-US" dirty="0" smtClean="0"/>
              <a:t>　　貸金</a:t>
            </a:r>
            <a:r>
              <a:rPr lang="ja-JP" altLang="en-US" dirty="0"/>
              <a:t>等債務について個人保証人による包括根保証を制限。</a:t>
            </a:r>
          </a:p>
          <a:p>
            <a:pPr marL="0" indent="0">
              <a:buNone/>
            </a:pPr>
            <a:endParaRPr lang="ja-JP" altLang="en-US" dirty="0"/>
          </a:p>
          <a:p>
            <a:r>
              <a:rPr lang="ja-JP" altLang="en-US" dirty="0"/>
              <a:t>改正</a:t>
            </a:r>
            <a:r>
              <a:rPr lang="ja-JP" altLang="en-US" dirty="0" smtClean="0"/>
              <a:t>債権</a:t>
            </a:r>
            <a:r>
              <a:rPr lang="ja-JP" altLang="en-US" dirty="0" smtClean="0"/>
              <a:t>法案</a:t>
            </a:r>
          </a:p>
          <a:p>
            <a:pPr marL="0" indent="0">
              <a:buNone/>
            </a:pPr>
            <a:r>
              <a:rPr lang="ja-JP" altLang="en-US" dirty="0" smtClean="0"/>
              <a:t>　　保証人保護の施策</a:t>
            </a:r>
          </a:p>
          <a:p>
            <a:pPr marL="3048000" indent="-3048000">
              <a:buNone/>
            </a:pPr>
            <a:r>
              <a:rPr lang="ja-JP" altLang="en-US" dirty="0" smtClean="0"/>
              <a:t>　</a:t>
            </a:r>
            <a:r>
              <a:rPr lang="ja-JP" altLang="en-US" dirty="0"/>
              <a:t>　　①個人保証の制限</a:t>
            </a:r>
            <a:r>
              <a:rPr lang="ja-JP" altLang="en-US" dirty="0" smtClean="0"/>
              <a:t>：公正証書によることを要件これに反する</a:t>
            </a:r>
            <a:r>
              <a:rPr lang="ja-JP" altLang="en-US" dirty="0"/>
              <a:t>個人</a:t>
            </a:r>
            <a:r>
              <a:rPr lang="ja-JP" altLang="en-US" dirty="0" smtClean="0"/>
              <a:t>保証は無効</a:t>
            </a:r>
            <a:r>
              <a:rPr lang="ja-JP" altLang="en-US" dirty="0"/>
              <a:t>。</a:t>
            </a:r>
            <a:r>
              <a:rPr lang="ja-JP" altLang="en-US" dirty="0" smtClean="0"/>
              <a:t>⇒経営者保証は例外。</a:t>
            </a:r>
            <a:endParaRPr lang="ja-JP" altLang="en-US" dirty="0"/>
          </a:p>
          <a:p>
            <a:pPr marL="0" indent="0">
              <a:buNone/>
            </a:pPr>
            <a:r>
              <a:rPr lang="ja-JP" altLang="en-US" dirty="0" smtClean="0"/>
              <a:t>　</a:t>
            </a:r>
            <a:r>
              <a:rPr lang="ja-JP" altLang="en-US" dirty="0"/>
              <a:t>　　②契約締結時の説明義務、情報提供義務。</a:t>
            </a:r>
          </a:p>
          <a:p>
            <a:pPr marL="0" indent="0">
              <a:buNone/>
            </a:pPr>
            <a:r>
              <a:rPr lang="ja-JP" altLang="en-US" dirty="0" smtClean="0"/>
              <a:t>　</a:t>
            </a:r>
            <a:r>
              <a:rPr lang="ja-JP" altLang="en-US" dirty="0"/>
              <a:t>　　③主たる債務者の履行状況に関する情報提供義務</a:t>
            </a:r>
            <a:r>
              <a:rPr lang="ja-JP" altLang="en-US" dirty="0" smtClean="0"/>
              <a:t>。</a:t>
            </a:r>
            <a:endParaRPr lang="ja-JP" altLang="en-US" dirty="0"/>
          </a:p>
        </p:txBody>
      </p:sp>
      <p:sp>
        <p:nvSpPr>
          <p:cNvPr id="3" name="タイトル 2"/>
          <p:cNvSpPr>
            <a:spLocks noGrp="1"/>
          </p:cNvSpPr>
          <p:nvPr>
            <p:ph type="title"/>
          </p:nvPr>
        </p:nvSpPr>
        <p:spPr/>
        <p:txBody>
          <a:bodyPr/>
          <a:lstStyle/>
          <a:p>
            <a:r>
              <a:rPr lang="ja-JP" altLang="en-US" dirty="0" smtClean="0"/>
              <a:t>５－３　個人</a:t>
            </a:r>
            <a:r>
              <a:rPr lang="ja-JP" altLang="en-US" dirty="0"/>
              <a:t>保証をめぐる法制度上の対応</a:t>
            </a:r>
            <a:endParaRPr kumimoji="1" lang="ja-JP" altLang="en-US" dirty="0"/>
          </a:p>
        </p:txBody>
      </p:sp>
    </p:spTree>
    <p:extLst>
      <p:ext uri="{BB962C8B-B14F-4D97-AF65-F5344CB8AC3E}">
        <p14:creationId xmlns:p14="http://schemas.microsoft.com/office/powerpoint/2010/main" val="1240122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中小企業における個人保証の意義</a:t>
            </a:r>
          </a:p>
          <a:p>
            <a:pPr marL="622300" indent="-266700">
              <a:buNone/>
            </a:pPr>
            <a:r>
              <a:rPr lang="ja-JP" altLang="en-US" dirty="0" smtClean="0"/>
              <a:t>①</a:t>
            </a:r>
            <a:r>
              <a:rPr lang="ja-JP" altLang="en-US" dirty="0"/>
              <a:t>法人個人の一体性における経営者の規律付けによるガバナンスの強化の必要性。</a:t>
            </a:r>
          </a:p>
          <a:p>
            <a:pPr marL="622300" indent="-266700">
              <a:buNone/>
            </a:pPr>
            <a:r>
              <a:rPr lang="ja-JP" altLang="en-US" dirty="0" smtClean="0"/>
              <a:t>②</a:t>
            </a:r>
            <a:r>
              <a:rPr lang="ja-JP" altLang="en-US" dirty="0"/>
              <a:t>企業の信用力補完の必要性。</a:t>
            </a:r>
          </a:p>
          <a:p>
            <a:pPr marL="622300" indent="-266700">
              <a:buNone/>
            </a:pPr>
            <a:r>
              <a:rPr lang="ja-JP" altLang="en-US" dirty="0" smtClean="0"/>
              <a:t>③</a:t>
            </a:r>
            <a:r>
              <a:rPr lang="ja-JP" altLang="en-US" dirty="0"/>
              <a:t>情報不足等に伴う債権保全の必要性。</a:t>
            </a:r>
          </a:p>
          <a:p>
            <a:r>
              <a:rPr lang="ja-JP" altLang="en-US" dirty="0"/>
              <a:t>弊害</a:t>
            </a:r>
          </a:p>
          <a:p>
            <a:pPr marL="622300" indent="-266700">
              <a:buNone/>
            </a:pPr>
            <a:r>
              <a:rPr lang="ja-JP" altLang="en-US" dirty="0" smtClean="0"/>
              <a:t>①</a:t>
            </a:r>
            <a:r>
              <a:rPr lang="ja-JP" altLang="en-US" dirty="0"/>
              <a:t>安易な個人保証契約の締結依存による健全な事業経営や健全な融資慣行構築の阻害。</a:t>
            </a:r>
          </a:p>
          <a:p>
            <a:pPr marL="622300" indent="-266700">
              <a:buNone/>
            </a:pPr>
            <a:r>
              <a:rPr lang="ja-JP" altLang="en-US" dirty="0" smtClean="0"/>
              <a:t>②</a:t>
            </a:r>
            <a:r>
              <a:rPr lang="ja-JP" altLang="en-US" dirty="0"/>
              <a:t>説明不足、過大な債務負担の要求など。</a:t>
            </a:r>
          </a:p>
          <a:p>
            <a:pPr marL="622300" indent="-266700">
              <a:buNone/>
            </a:pPr>
            <a:r>
              <a:rPr lang="ja-JP" altLang="en-US" dirty="0" smtClean="0"/>
              <a:t>③</a:t>
            </a:r>
            <a:r>
              <a:rPr lang="ja-JP" altLang="en-US" dirty="0"/>
              <a:t>中小企業の負担増、成長・再生等の取組み意欲を阻害</a:t>
            </a:r>
            <a:r>
              <a:rPr lang="ja-JP" altLang="en-US" dirty="0" smtClean="0"/>
              <a:t>。</a:t>
            </a:r>
            <a:endParaRPr lang="ja-JP" altLang="en-US" dirty="0"/>
          </a:p>
        </p:txBody>
      </p:sp>
      <p:sp>
        <p:nvSpPr>
          <p:cNvPr id="3" name="タイトル 2"/>
          <p:cNvSpPr>
            <a:spLocks noGrp="1"/>
          </p:cNvSpPr>
          <p:nvPr>
            <p:ph type="title"/>
          </p:nvPr>
        </p:nvSpPr>
        <p:spPr/>
        <p:txBody>
          <a:bodyPr/>
          <a:lstStyle/>
          <a:p>
            <a:r>
              <a:rPr lang="ja-JP" altLang="en-US" dirty="0" smtClean="0"/>
              <a:t>５－４　中</a:t>
            </a:r>
            <a:r>
              <a:rPr lang="ja-JP" altLang="en-US" dirty="0"/>
              <a:t>小企業における個人保証</a:t>
            </a:r>
            <a:endParaRPr kumimoji="1" lang="ja-JP" altLang="en-US" dirty="0"/>
          </a:p>
        </p:txBody>
      </p:sp>
    </p:spTree>
    <p:extLst>
      <p:ext uri="{BB962C8B-B14F-4D97-AF65-F5344CB8AC3E}">
        <p14:creationId xmlns:p14="http://schemas.microsoft.com/office/powerpoint/2010/main" val="583936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ja-JP" altLang="en-US" dirty="0" smtClean="0"/>
              <a:t>保証契約締結時の対応</a:t>
            </a:r>
            <a:endParaRPr kumimoji="1" lang="en-US" altLang="ja-JP" dirty="0" smtClean="0"/>
          </a:p>
          <a:p>
            <a:pPr marL="0" indent="0">
              <a:buNone/>
            </a:pPr>
            <a:r>
              <a:rPr kumimoji="1" lang="ja-JP" altLang="en-US" dirty="0" smtClean="0"/>
              <a:t>　１．経営者保証に依存しない融資の一層の促進</a:t>
            </a:r>
            <a:endParaRPr kumimoji="1" lang="en-US" altLang="ja-JP" dirty="0" smtClean="0"/>
          </a:p>
          <a:p>
            <a:pPr marL="444500" indent="0">
              <a:buNone/>
            </a:pPr>
            <a:r>
              <a:rPr lang="ja-JP" altLang="en-US" dirty="0"/>
              <a:t>　</a:t>
            </a:r>
            <a:r>
              <a:rPr lang="ja-JP" altLang="en-US" dirty="0" smtClean="0"/>
              <a:t>保証契約の主たる債務者において、</a:t>
            </a:r>
            <a:r>
              <a:rPr kumimoji="1" lang="ja-JP" altLang="en-US" dirty="0" smtClean="0"/>
              <a:t>法人・個人の一体性の解消と体制整備、財務基盤の強化、財務状況の適時適切な情報開示等による透明性の確保に努めること、等。</a:t>
            </a:r>
            <a:endParaRPr kumimoji="1" lang="en-US" altLang="ja-JP" dirty="0" smtClean="0"/>
          </a:p>
          <a:p>
            <a:pPr marL="0" indent="0">
              <a:buNone/>
            </a:pPr>
            <a:r>
              <a:rPr lang="ja-JP" altLang="en-US" dirty="0"/>
              <a:t>　</a:t>
            </a:r>
            <a:r>
              <a:rPr lang="ja-JP" altLang="en-US" dirty="0" smtClean="0"/>
              <a:t>２．経営者法相の契約時の対象債権者の対応</a:t>
            </a:r>
            <a:endParaRPr lang="en-US" altLang="ja-JP" dirty="0" smtClean="0"/>
          </a:p>
          <a:p>
            <a:pPr marL="444500" indent="0">
              <a:buNone/>
            </a:pPr>
            <a:r>
              <a:rPr kumimoji="1" lang="ja-JP" altLang="en-US" dirty="0"/>
              <a:t>　</a:t>
            </a:r>
            <a:r>
              <a:rPr kumimoji="1" lang="ja-JP" altLang="en-US" dirty="0" smtClean="0"/>
              <a:t>経営者保証を求めざるを得ないと判断した先には、必要性等を丁寧かつ具体的に説明、等。</a:t>
            </a:r>
            <a:endParaRPr kumimoji="1" lang="en-US" altLang="ja-JP" dirty="0" smtClean="0"/>
          </a:p>
          <a:p>
            <a:r>
              <a:rPr kumimoji="1" lang="ja-JP" altLang="en-US" dirty="0" smtClean="0"/>
              <a:t>保証債務履行時の対応</a:t>
            </a:r>
            <a:endParaRPr kumimoji="1" lang="en-US" altLang="ja-JP" dirty="0" smtClean="0"/>
          </a:p>
          <a:p>
            <a:pPr marL="0" indent="0">
              <a:buNone/>
            </a:pPr>
            <a:r>
              <a:rPr lang="ja-JP" altLang="en-US" dirty="0"/>
              <a:t>　</a:t>
            </a:r>
            <a:r>
              <a:rPr lang="ja-JP" altLang="en-US" dirty="0" smtClean="0"/>
              <a:t>３．保証債務履行時の課題への対応（残存債務の範囲）</a:t>
            </a:r>
            <a:endParaRPr lang="en-US" altLang="ja-JP" dirty="0" smtClean="0"/>
          </a:p>
          <a:p>
            <a:pPr marL="444500" indent="-444500">
              <a:buNone/>
            </a:pPr>
            <a:r>
              <a:rPr kumimoji="1" lang="ja-JP" altLang="en-US" dirty="0"/>
              <a:t>　</a:t>
            </a:r>
            <a:r>
              <a:rPr kumimoji="1" lang="ja-JP" altLang="en-US" dirty="0" smtClean="0"/>
              <a:t>　　破産法上の自由財産＋経営者の安定した事業継続等のための資産確保。</a:t>
            </a:r>
            <a:endParaRPr kumimoji="1" lang="ja-JP" altLang="en-US" dirty="0"/>
          </a:p>
        </p:txBody>
      </p:sp>
      <p:sp>
        <p:nvSpPr>
          <p:cNvPr id="3" name="タイトル 2"/>
          <p:cNvSpPr>
            <a:spLocks noGrp="1"/>
          </p:cNvSpPr>
          <p:nvPr>
            <p:ph type="title"/>
          </p:nvPr>
        </p:nvSpPr>
        <p:spPr/>
        <p:txBody>
          <a:bodyPr/>
          <a:lstStyle/>
          <a:p>
            <a:r>
              <a:rPr lang="ja-JP" altLang="en-US" dirty="0" smtClean="0"/>
              <a:t>５－５　経営者</a:t>
            </a:r>
            <a:r>
              <a:rPr lang="ja-JP" altLang="en-US" dirty="0" smtClean="0"/>
              <a:t>保証</a:t>
            </a:r>
            <a:r>
              <a:rPr lang="ja-JP" altLang="en-US" dirty="0"/>
              <a:t>に</a:t>
            </a:r>
            <a:r>
              <a:rPr lang="ja-JP" altLang="en-US" dirty="0" smtClean="0"/>
              <a:t>関するガイドライン（</a:t>
            </a:r>
            <a:r>
              <a:rPr lang="en-US" altLang="ja-JP" dirty="0" smtClean="0"/>
              <a:t>2013</a:t>
            </a:r>
            <a:r>
              <a:rPr lang="ja-JP" altLang="en-US" dirty="0" smtClean="0"/>
              <a:t>年</a:t>
            </a:r>
            <a:r>
              <a:rPr lang="en-US" altLang="ja-JP" dirty="0" smtClean="0"/>
              <a:t>12</a:t>
            </a:r>
            <a:r>
              <a:rPr lang="ja-JP" altLang="en-US" dirty="0" smtClean="0"/>
              <a:t>月）</a:t>
            </a:r>
            <a:endParaRPr kumimoji="1" lang="ja-JP" altLang="en-US" dirty="0"/>
          </a:p>
        </p:txBody>
      </p:sp>
    </p:spTree>
    <p:extLst>
      <p:ext uri="{BB962C8B-B14F-4D97-AF65-F5344CB8AC3E}">
        <p14:creationId xmlns:p14="http://schemas.microsoft.com/office/powerpoint/2010/main" val="501551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平成</a:t>
            </a:r>
            <a:r>
              <a:rPr lang="en-US" altLang="ja-JP" dirty="0"/>
              <a:t>21</a:t>
            </a:r>
            <a:r>
              <a:rPr lang="ja-JP" altLang="en-US" dirty="0"/>
              <a:t>年</a:t>
            </a:r>
            <a:r>
              <a:rPr lang="en-US" altLang="ja-JP" dirty="0"/>
              <a:t>10</a:t>
            </a:r>
            <a:r>
              <a:rPr lang="ja-JP" altLang="en-US" dirty="0"/>
              <a:t>月　法務大臣より法制審に債権法改正の諮問。</a:t>
            </a:r>
          </a:p>
          <a:p>
            <a:r>
              <a:rPr lang="ja-JP" altLang="en-US" dirty="0" smtClean="0"/>
              <a:t>平成</a:t>
            </a:r>
            <a:r>
              <a:rPr lang="en-US" altLang="ja-JP" dirty="0"/>
              <a:t>21</a:t>
            </a:r>
            <a:r>
              <a:rPr lang="ja-JP" altLang="en-US" dirty="0"/>
              <a:t>年</a:t>
            </a:r>
            <a:r>
              <a:rPr lang="en-US" altLang="ja-JP" dirty="0"/>
              <a:t>11</a:t>
            </a:r>
            <a:r>
              <a:rPr lang="ja-JP" altLang="en-US" dirty="0" smtClean="0"/>
              <a:t>月</a:t>
            </a:r>
            <a:r>
              <a:rPr lang="ja-JP" altLang="en-US" dirty="0" smtClean="0"/>
              <a:t>～平成</a:t>
            </a:r>
            <a:r>
              <a:rPr lang="en-US" altLang="ja-JP" dirty="0" smtClean="0"/>
              <a:t>27</a:t>
            </a:r>
            <a:r>
              <a:rPr lang="ja-JP" altLang="en-US" dirty="0" smtClean="0"/>
              <a:t>年</a:t>
            </a:r>
            <a:r>
              <a:rPr lang="en-US" altLang="ja-JP" dirty="0" smtClean="0"/>
              <a:t>2</a:t>
            </a:r>
            <a:r>
              <a:rPr lang="ja-JP" altLang="en-US" dirty="0" smtClean="0"/>
              <a:t>月</a:t>
            </a:r>
            <a:r>
              <a:rPr lang="ja-JP" altLang="en-US" dirty="0"/>
              <a:t>　法制審</a:t>
            </a:r>
            <a:r>
              <a:rPr lang="ja-JP" altLang="en-US" dirty="0" smtClean="0"/>
              <a:t>民法（債権関係）部会</a:t>
            </a:r>
            <a:r>
              <a:rPr lang="ja-JP" altLang="en-US" dirty="0"/>
              <a:t>審議開始</a:t>
            </a:r>
            <a:r>
              <a:rPr lang="ja-JP" altLang="en-US" dirty="0" smtClean="0"/>
              <a:t>（部会開催</a:t>
            </a:r>
            <a:r>
              <a:rPr lang="en-US" altLang="ja-JP" dirty="0" smtClean="0"/>
              <a:t>99</a:t>
            </a:r>
            <a:r>
              <a:rPr lang="ja-JP" altLang="en-US" dirty="0" smtClean="0"/>
              <a:t>回、分科会</a:t>
            </a:r>
            <a:r>
              <a:rPr lang="en-US" altLang="ja-JP" dirty="0" smtClean="0"/>
              <a:t>18</a:t>
            </a:r>
            <a:r>
              <a:rPr lang="ja-JP" altLang="en-US" dirty="0" smtClean="0"/>
              <a:t>回）</a:t>
            </a:r>
            <a:r>
              <a:rPr lang="ja-JP" altLang="en-US" dirty="0"/>
              <a:t>。</a:t>
            </a:r>
          </a:p>
          <a:p>
            <a:r>
              <a:rPr lang="ja-JP" altLang="en-US" dirty="0" smtClean="0"/>
              <a:t>平成</a:t>
            </a:r>
            <a:r>
              <a:rPr lang="en-US" altLang="ja-JP" dirty="0" smtClean="0"/>
              <a:t>27</a:t>
            </a:r>
            <a:r>
              <a:rPr lang="ja-JP" altLang="en-US" dirty="0" smtClean="0"/>
              <a:t>年</a:t>
            </a:r>
            <a:r>
              <a:rPr lang="en-US" altLang="ja-JP" dirty="0"/>
              <a:t>2</a:t>
            </a:r>
            <a:r>
              <a:rPr lang="ja-JP" altLang="en-US" dirty="0" smtClean="0"/>
              <a:t>月</a:t>
            </a:r>
            <a:r>
              <a:rPr lang="ja-JP" altLang="en-US" dirty="0"/>
              <a:t>　</a:t>
            </a:r>
            <a:r>
              <a:rPr lang="ja-JP" altLang="en-US" dirty="0"/>
              <a:t>法制審議会</a:t>
            </a:r>
            <a:r>
              <a:rPr lang="ja-JP" altLang="en-US" dirty="0" smtClean="0"/>
              <a:t>「民法</a:t>
            </a:r>
            <a:r>
              <a:rPr lang="ja-JP" altLang="en-US" dirty="0"/>
              <a:t>（債権関係）の改正に関する</a:t>
            </a:r>
            <a:r>
              <a:rPr lang="ja-JP" altLang="en-US" dirty="0" smtClean="0"/>
              <a:t>要綱」を法務大臣に答申。</a:t>
            </a:r>
            <a:endParaRPr lang="ja-JP" altLang="en-US" dirty="0"/>
          </a:p>
          <a:p>
            <a:r>
              <a:rPr lang="ja-JP" altLang="en-US" dirty="0" smtClean="0"/>
              <a:t>平成</a:t>
            </a:r>
            <a:r>
              <a:rPr lang="en-US" altLang="ja-JP" dirty="0" smtClean="0"/>
              <a:t>27</a:t>
            </a:r>
            <a:r>
              <a:rPr lang="ja-JP" altLang="en-US" dirty="0" smtClean="0"/>
              <a:t>年</a:t>
            </a:r>
            <a:r>
              <a:rPr lang="en-US" altLang="ja-JP" dirty="0"/>
              <a:t>3</a:t>
            </a:r>
            <a:r>
              <a:rPr lang="ja-JP" altLang="en-US" dirty="0" smtClean="0"/>
              <a:t>月</a:t>
            </a:r>
            <a:r>
              <a:rPr lang="ja-JP" altLang="en-US" dirty="0"/>
              <a:t>　</a:t>
            </a:r>
            <a:r>
              <a:rPr lang="ja-JP" altLang="en-US" dirty="0" smtClean="0"/>
              <a:t>民法の一部を改正する法律案、国会提出。</a:t>
            </a:r>
            <a:endParaRPr lang="en-US" altLang="ja-JP" dirty="0" smtClean="0"/>
          </a:p>
          <a:p>
            <a:r>
              <a:rPr lang="ja-JP" altLang="en-US" dirty="0" smtClean="0"/>
              <a:t>平成</a:t>
            </a:r>
            <a:r>
              <a:rPr lang="en-US" altLang="ja-JP" dirty="0" smtClean="0"/>
              <a:t>28</a:t>
            </a:r>
            <a:r>
              <a:rPr lang="ja-JP" altLang="en-US" dirty="0" smtClean="0"/>
              <a:t>年</a:t>
            </a:r>
            <a:r>
              <a:rPr lang="en-US" altLang="ja-JP" dirty="0" smtClean="0"/>
              <a:t>11</a:t>
            </a:r>
            <a:r>
              <a:rPr lang="ja-JP" altLang="en-US" dirty="0" smtClean="0"/>
              <a:t>月　国会審議開始</a:t>
            </a:r>
            <a:endParaRPr lang="en-US" altLang="ja-JP" dirty="0" smtClean="0"/>
          </a:p>
          <a:p>
            <a:r>
              <a:rPr lang="ja-JP" altLang="en-US" dirty="0" smtClean="0"/>
              <a:t>成立</a:t>
            </a:r>
            <a:r>
              <a:rPr lang="ja-JP" altLang="en-US" dirty="0"/>
              <a:t>？</a:t>
            </a:r>
            <a:endParaRPr lang="ja-JP" altLang="en-US" dirty="0"/>
          </a:p>
          <a:p>
            <a:endParaRPr kumimoji="1" lang="ja-JP" altLang="en-US" dirty="0"/>
          </a:p>
        </p:txBody>
      </p:sp>
      <p:sp>
        <p:nvSpPr>
          <p:cNvPr id="3" name="タイトル 2"/>
          <p:cNvSpPr>
            <a:spLocks noGrp="1"/>
          </p:cNvSpPr>
          <p:nvPr>
            <p:ph type="title"/>
          </p:nvPr>
        </p:nvSpPr>
        <p:spPr>
          <a:xfrm>
            <a:off x="503918" y="909379"/>
            <a:ext cx="8970282" cy="552673"/>
          </a:xfrm>
        </p:spPr>
        <p:txBody>
          <a:bodyPr/>
          <a:lstStyle/>
          <a:p>
            <a:r>
              <a:rPr lang="ja-JP" altLang="en-US" dirty="0" smtClean="0"/>
              <a:t>１－１　</a:t>
            </a:r>
            <a:r>
              <a:rPr lang="ja-JP" altLang="en-US" dirty="0" smtClean="0"/>
              <a:t>民法</a:t>
            </a:r>
            <a:r>
              <a:rPr lang="ja-JP" altLang="en-US" dirty="0" smtClean="0"/>
              <a:t>（債権関係）改正</a:t>
            </a:r>
            <a:r>
              <a:rPr lang="ja-JP" altLang="en-US" dirty="0"/>
              <a:t>検討を</a:t>
            </a:r>
            <a:r>
              <a:rPr lang="ja-JP" altLang="en-US" dirty="0" smtClean="0"/>
              <a:t>めぐるこれ</a:t>
            </a:r>
            <a:r>
              <a:rPr lang="ja-JP" altLang="en-US" dirty="0"/>
              <a:t>までの経緯</a:t>
            </a:r>
            <a:endParaRPr kumimoji="1" lang="ja-JP" altLang="en-US" dirty="0"/>
          </a:p>
        </p:txBody>
      </p:sp>
    </p:spTree>
    <p:extLst>
      <p:ext uri="{BB962C8B-B14F-4D97-AF65-F5344CB8AC3E}">
        <p14:creationId xmlns:p14="http://schemas.microsoft.com/office/powerpoint/2010/main" val="133779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経営者</a:t>
            </a:r>
            <a:r>
              <a:rPr lang="ja-JP" altLang="en-US" dirty="0" smtClean="0"/>
              <a:t>保証</a:t>
            </a:r>
            <a:r>
              <a:rPr lang="ja-JP" altLang="en-US" dirty="0"/>
              <a:t>が</a:t>
            </a:r>
            <a:r>
              <a:rPr lang="ja-JP" altLang="en-US" dirty="0" smtClean="0"/>
              <a:t>ガイドライン</a:t>
            </a:r>
            <a:r>
              <a:rPr lang="ja-JP" altLang="en-US" dirty="0"/>
              <a:t>に沿った</a:t>
            </a:r>
            <a:r>
              <a:rPr lang="ja-JP" altLang="en-US" dirty="0" smtClean="0"/>
              <a:t>取扱い。</a:t>
            </a:r>
            <a:endParaRPr lang="en-US" altLang="ja-JP" dirty="0" smtClean="0"/>
          </a:p>
          <a:p>
            <a:r>
              <a:rPr lang="ja-JP" altLang="en-US" dirty="0" smtClean="0"/>
              <a:t>現在</a:t>
            </a:r>
            <a:r>
              <a:rPr lang="ja-JP" altLang="en-US" dirty="0"/>
              <a:t>の実務では、以下の例外を除き、原則、第三者の保証を求めていない。</a:t>
            </a:r>
          </a:p>
          <a:p>
            <a:pPr marL="0" indent="0">
              <a:buNone/>
            </a:pPr>
            <a:r>
              <a:rPr lang="en-US" altLang="ja-JP" dirty="0"/>
              <a:t>&lt;</a:t>
            </a:r>
            <a:r>
              <a:rPr lang="ja-JP" altLang="en-US" dirty="0"/>
              <a:t>監督指針における第三者保証の例外</a:t>
            </a:r>
            <a:r>
              <a:rPr lang="en-US" altLang="ja-JP" dirty="0"/>
              <a:t>&gt;</a:t>
            </a:r>
          </a:p>
          <a:p>
            <a:pPr>
              <a:buFont typeface="Wingdings" panose="05000000000000000000" pitchFamily="2" charset="2"/>
              <a:buChar char="Ø"/>
            </a:pPr>
            <a:r>
              <a:rPr lang="en-US" altLang="ja-JP" dirty="0"/>
              <a:t> </a:t>
            </a:r>
            <a:r>
              <a:rPr lang="ja-JP" altLang="en-US" dirty="0"/>
              <a:t>実質的な経営権を有している者、営業許可名義人または経営者本人の配偶者。</a:t>
            </a:r>
          </a:p>
          <a:p>
            <a:pPr>
              <a:buFont typeface="Wingdings" panose="05000000000000000000" pitchFamily="2" charset="2"/>
              <a:buChar char="Ø"/>
            </a:pPr>
            <a:r>
              <a:rPr lang="ja-JP" altLang="en-US" dirty="0"/>
              <a:t>経営者本人の健康上の理由のため、事業承継予定者が連帯保証人となる場合。</a:t>
            </a:r>
          </a:p>
          <a:p>
            <a:pPr>
              <a:buFont typeface="Wingdings" panose="05000000000000000000" pitchFamily="2" charset="2"/>
              <a:buChar char="Ø"/>
            </a:pPr>
            <a:r>
              <a:rPr lang="ja-JP" altLang="en-US" dirty="0"/>
              <a:t>当該事業の協力者や支援者から積極的に連帯保証の申し出があった場合（協力者等が自発的に申し出を行ったことが客観的に認められる場合に限る）。</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５－５　銀行</a:t>
            </a:r>
            <a:r>
              <a:rPr kumimoji="1" lang="ja-JP" altLang="en-US" dirty="0" smtClean="0"/>
              <a:t>実務上の取扱い</a:t>
            </a:r>
            <a:endParaRPr kumimoji="1" lang="ja-JP" altLang="en-US" dirty="0"/>
          </a:p>
        </p:txBody>
      </p:sp>
    </p:spTree>
    <p:extLst>
      <p:ext uri="{BB962C8B-B14F-4D97-AF65-F5344CB8AC3E}">
        <p14:creationId xmlns:p14="http://schemas.microsoft.com/office/powerpoint/2010/main" val="3224567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保証意思確認</a:t>
            </a:r>
          </a:p>
          <a:p>
            <a:endParaRPr lang="ja-JP" altLang="en-US" dirty="0"/>
          </a:p>
          <a:p>
            <a:r>
              <a:rPr lang="ja-JP" altLang="en-US" dirty="0"/>
              <a:t>近時の裁判例</a:t>
            </a:r>
          </a:p>
          <a:p>
            <a:pPr marL="355600" indent="0">
              <a:buNone/>
            </a:pPr>
            <a:r>
              <a:rPr lang="ja-JP" altLang="en-US" dirty="0"/>
              <a:t>　債務者が反社会的勢力の場合の保証人による錯誤無効の主張の</a:t>
            </a:r>
            <a:r>
              <a:rPr lang="ja-JP" altLang="en-US" dirty="0" smtClean="0"/>
              <a:t>可否（最高裁判決）。</a:t>
            </a:r>
            <a:endParaRPr lang="ja-JP" altLang="en-US" dirty="0"/>
          </a:p>
          <a:p>
            <a:pPr marL="1079500" indent="-457200">
              <a:buNone/>
            </a:pPr>
            <a:r>
              <a:rPr lang="ja-JP" altLang="en-US" dirty="0"/>
              <a:t>　⇒　保証人の契約締結時におけるリスク認識（どこまで認識していたことが必要か？）（個人保証と法人保証の相違）</a:t>
            </a:r>
          </a:p>
          <a:p>
            <a:endParaRPr kumimoji="1" lang="ja-JP" altLang="en-US" dirty="0"/>
          </a:p>
        </p:txBody>
      </p:sp>
      <p:sp>
        <p:nvSpPr>
          <p:cNvPr id="3" name="タイトル 2"/>
          <p:cNvSpPr>
            <a:spLocks noGrp="1"/>
          </p:cNvSpPr>
          <p:nvPr>
            <p:ph type="title"/>
          </p:nvPr>
        </p:nvSpPr>
        <p:spPr/>
        <p:txBody>
          <a:bodyPr/>
          <a:lstStyle/>
          <a:p>
            <a:r>
              <a:rPr lang="ja-JP" altLang="en-US" dirty="0" smtClean="0"/>
              <a:t>５－６　保証</a:t>
            </a:r>
            <a:r>
              <a:rPr lang="ja-JP" altLang="en-US" dirty="0"/>
              <a:t>をめぐる判例</a:t>
            </a:r>
            <a:endParaRPr kumimoji="1" lang="ja-JP" altLang="en-US" dirty="0"/>
          </a:p>
        </p:txBody>
      </p:sp>
    </p:spTree>
    <p:extLst>
      <p:ext uri="{BB962C8B-B14F-4D97-AF65-F5344CB8AC3E}">
        <p14:creationId xmlns:p14="http://schemas.microsoft.com/office/powerpoint/2010/main" val="100596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保証は悪か？</a:t>
            </a:r>
          </a:p>
          <a:p>
            <a:pPr marL="0" indent="0">
              <a:buNone/>
            </a:pPr>
            <a:r>
              <a:rPr lang="ja-JP" altLang="en-US" dirty="0" smtClean="0"/>
              <a:t>　　保証</a:t>
            </a:r>
            <a:r>
              <a:rPr lang="ja-JP" altLang="en-US" dirty="0"/>
              <a:t>の信用補完機能の重要性</a:t>
            </a:r>
          </a:p>
          <a:p>
            <a:pPr marL="177800" indent="-177800">
              <a:buNone/>
            </a:pPr>
            <a:r>
              <a:rPr lang="ja-JP" altLang="en-US" dirty="0" smtClean="0"/>
              <a:t>　　資力</a:t>
            </a:r>
            <a:r>
              <a:rPr lang="ja-JP" altLang="en-US" dirty="0"/>
              <a:t>のないリスク許容者と資力のあるリスク回避者を結びつけてファイナンスを行う機能。</a:t>
            </a:r>
          </a:p>
          <a:p>
            <a:endParaRPr lang="ja-JP" altLang="en-US" dirty="0"/>
          </a:p>
          <a:p>
            <a:r>
              <a:rPr lang="ja-JP" altLang="en-US" dirty="0"/>
              <a:t>保証人のリスク許容度に応じた保証債務の負担を可能とするルールの必要性</a:t>
            </a:r>
          </a:p>
          <a:p>
            <a:pPr marL="0" indent="0">
              <a:buNone/>
            </a:pPr>
            <a:r>
              <a:rPr lang="ja-JP" altLang="en-US" dirty="0" smtClean="0"/>
              <a:t>　　⇒</a:t>
            </a:r>
            <a:r>
              <a:rPr lang="ja-JP" altLang="en-US" dirty="0"/>
              <a:t>　実効性をどのように担保するか？</a:t>
            </a:r>
          </a:p>
          <a:p>
            <a:endParaRPr kumimoji="1" lang="ja-JP" altLang="en-US" dirty="0"/>
          </a:p>
        </p:txBody>
      </p:sp>
      <p:sp>
        <p:nvSpPr>
          <p:cNvPr id="3" name="タイトル 2"/>
          <p:cNvSpPr>
            <a:spLocks noGrp="1"/>
          </p:cNvSpPr>
          <p:nvPr>
            <p:ph type="title"/>
          </p:nvPr>
        </p:nvSpPr>
        <p:spPr/>
        <p:txBody>
          <a:bodyPr/>
          <a:lstStyle/>
          <a:p>
            <a:r>
              <a:rPr lang="ja-JP" altLang="en-US" dirty="0" smtClean="0"/>
              <a:t>５－７　保証</a:t>
            </a:r>
            <a:r>
              <a:rPr lang="ja-JP" altLang="en-US" dirty="0"/>
              <a:t>制度の今後</a:t>
            </a:r>
            <a:endParaRPr kumimoji="1" lang="ja-JP" altLang="en-US" dirty="0"/>
          </a:p>
        </p:txBody>
      </p:sp>
    </p:spTree>
    <p:extLst>
      <p:ext uri="{BB962C8B-B14F-4D97-AF65-F5344CB8AC3E}">
        <p14:creationId xmlns:p14="http://schemas.microsoft.com/office/powerpoint/2010/main" val="9261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ご清聴ありがとうございました。</a:t>
            </a:r>
          </a:p>
          <a:p>
            <a:pPr marL="0" indent="0">
              <a:buNone/>
            </a:pPr>
            <a:endParaRPr kumimoji="1" lang="ja-JP" altLang="en-US" dirty="0"/>
          </a:p>
        </p:txBody>
      </p:sp>
      <p:sp>
        <p:nvSpPr>
          <p:cNvPr id="3" name="タイトル 2"/>
          <p:cNvSpPr>
            <a:spLocks noGrp="1"/>
          </p:cNvSpPr>
          <p:nvPr>
            <p:ph type="title"/>
          </p:nvPr>
        </p:nvSpPr>
        <p:spPr/>
        <p:txBody>
          <a:bodyPr/>
          <a:lstStyle/>
          <a:p>
            <a:endParaRPr kumimoji="1" lang="ja-JP" altLang="en-US"/>
          </a:p>
        </p:txBody>
      </p:sp>
      <p:pic>
        <p:nvPicPr>
          <p:cNvPr id="4" name="図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99406" y="2984517"/>
            <a:ext cx="4629944" cy="1122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7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１－２　</a:t>
            </a:r>
            <a:r>
              <a:rPr lang="zh-TW" altLang="en-US" dirty="0" smtClean="0"/>
              <a:t>諮問</a:t>
            </a:r>
            <a:r>
              <a:rPr lang="zh-TW" altLang="en-US" dirty="0"/>
              <a:t>第８８号（平成２１年１０月）</a:t>
            </a:r>
            <a:endParaRPr kumimoji="1" lang="ja-JP" altLang="en-US" dirty="0"/>
          </a:p>
        </p:txBody>
      </p:sp>
      <p:sp>
        <p:nvSpPr>
          <p:cNvPr id="4" name="Rectangle 3"/>
          <p:cNvSpPr txBox="1">
            <a:spLocks noChangeArrowheads="1"/>
          </p:cNvSpPr>
          <p:nvPr/>
        </p:nvSpPr>
        <p:spPr>
          <a:xfrm>
            <a:off x="741231" y="1773239"/>
            <a:ext cx="8268758" cy="2595561"/>
          </a:xfrm>
          <a:prstGeom prst="rect">
            <a:avLst/>
          </a:prstGeom>
          <a:noFill/>
          <a:ln>
            <a:solidFill>
              <a:schemeClr val="tx1"/>
            </a:solidFill>
            <a:miter lim="800000"/>
            <a:headEnd/>
            <a:tailEnd/>
          </a:ln>
          <a:effectLst>
            <a:outerShdw blurRad="50800" dir="2700000" algn="tl" rotWithShape="0">
              <a:prstClr val="black">
                <a:alpha val="40000"/>
              </a:prstClr>
            </a:outerShdw>
          </a:effectLst>
        </p:spPr>
        <p:txBody>
          <a:bodyPr>
            <a:normAutofit/>
          </a:bodyPr>
          <a:lstStyle>
            <a:lvl1pPr marL="228600" indent="-228600" algn="l" defTabSz="914400" rtl="0" eaLnBrk="1" latinLnBrk="0" hangingPunct="1">
              <a:lnSpc>
                <a:spcPct val="90000"/>
              </a:lnSpc>
              <a:spcBef>
                <a:spcPts val="1000"/>
              </a:spcBef>
              <a:buFontTx/>
              <a:buBlip>
                <a:blip r:embed="rId2"/>
              </a:buBlip>
              <a:defRPr kumimoji="1" sz="2400" b="1" kern="1200">
                <a:solidFill>
                  <a:schemeClr val="tx1"/>
                </a:solidFill>
                <a:latin typeface="+mn-ea"/>
                <a:ea typeface="+mn-ea"/>
                <a:cs typeface="Meiryo UI" panose="020B0604030504040204" pitchFamily="50" charset="-128"/>
              </a:defRPr>
            </a:lvl1pPr>
            <a:lvl2pPr marL="685800" indent="-228600" algn="l" defTabSz="914400" rtl="0" eaLnBrk="1" latinLnBrk="0" hangingPunct="1">
              <a:lnSpc>
                <a:spcPct val="90000"/>
              </a:lnSpc>
              <a:spcBef>
                <a:spcPts val="500"/>
              </a:spcBef>
              <a:buFontTx/>
              <a:buBlip>
                <a:blip r:embed="rId3"/>
              </a:buBlip>
              <a:defRPr kumimoji="1" sz="2000" b="1" kern="1200">
                <a:solidFill>
                  <a:schemeClr val="tx1"/>
                </a:solidFill>
                <a:latin typeface="+mn-ea"/>
                <a:ea typeface="+mn-ea"/>
                <a:cs typeface="Meiryo UI" panose="020B0604030504040204" pitchFamily="50" charset="-128"/>
              </a:defRPr>
            </a:lvl2pPr>
            <a:lvl3pPr marL="1143000" indent="-228600" algn="l" defTabSz="914400" rtl="0" eaLnBrk="1" latinLnBrk="0" hangingPunct="1">
              <a:lnSpc>
                <a:spcPct val="90000"/>
              </a:lnSpc>
              <a:spcBef>
                <a:spcPts val="500"/>
              </a:spcBef>
              <a:buFontTx/>
              <a:buBlip>
                <a:blip r:embed="rId4"/>
              </a:buBlip>
              <a:defRPr kumimoji="1" sz="1800" b="1" kern="1200">
                <a:solidFill>
                  <a:schemeClr val="tx1"/>
                </a:solidFill>
                <a:latin typeface="+mn-ea"/>
                <a:ea typeface="+mn-ea"/>
                <a:cs typeface="Meiryo UI" panose="020B0604030504040204" pitchFamily="50" charset="-128"/>
              </a:defRPr>
            </a:lvl3pPr>
            <a:lvl4pPr marL="1600200" indent="-228600" algn="l" defTabSz="914400" rtl="0" eaLnBrk="1" latinLnBrk="0" hangingPunct="1">
              <a:lnSpc>
                <a:spcPct val="90000"/>
              </a:lnSpc>
              <a:spcBef>
                <a:spcPts val="500"/>
              </a:spcBef>
              <a:buFontTx/>
              <a:buBlip>
                <a:blip r:embed="rId5"/>
              </a:buBlip>
              <a:defRPr kumimoji="1" sz="1600" b="1" kern="1200">
                <a:solidFill>
                  <a:schemeClr val="tx1"/>
                </a:solidFill>
                <a:latin typeface="+mn-ea"/>
                <a:ea typeface="+mn-ea"/>
                <a:cs typeface="Meiryo UI" panose="020B0604030504040204" pitchFamily="50" charset="-128"/>
              </a:defRPr>
            </a:lvl4pPr>
            <a:lvl5pPr marL="2057400" indent="-228600" algn="l" defTabSz="914400" rtl="0" eaLnBrk="1" latinLnBrk="0" hangingPunct="1">
              <a:lnSpc>
                <a:spcPct val="90000"/>
              </a:lnSpc>
              <a:spcBef>
                <a:spcPts val="500"/>
              </a:spcBef>
              <a:buFontTx/>
              <a:buBlip>
                <a:blip r:embed="rId6"/>
              </a:buBlip>
              <a:defRPr kumimoji="1" sz="1600" b="1" kern="1200">
                <a:solidFill>
                  <a:schemeClr val="tx1"/>
                </a:solidFill>
                <a:latin typeface="+mn-ea"/>
                <a:ea typeface="+mn-ea"/>
                <a:cs typeface="Meiryo UI"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Wingdings" pitchFamily="2" charset="2"/>
              <a:buNone/>
            </a:pPr>
            <a:r>
              <a:rPr lang="ja-JP" altLang="en-US" smtClean="0"/>
              <a:t>民事基本法典である民法のうち債権関係の規定について、同法制定以来の社会・経済の変化への対応を図り、国民一般に分かりやすいものとする等の観点から、国民の日常生活や経済活動にかかわりの深い契約に関する規定を中心に見直しを行う必要があると思われるので、その要綱を示されたい。</a:t>
            </a:r>
            <a:endParaRPr lang="ja-JP" altLang="en-US" dirty="0"/>
          </a:p>
        </p:txBody>
      </p:sp>
    </p:spTree>
    <p:extLst>
      <p:ext uri="{BB962C8B-B14F-4D97-AF65-F5344CB8AC3E}">
        <p14:creationId xmlns:p14="http://schemas.microsoft.com/office/powerpoint/2010/main" val="249958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12800" y="1552353"/>
            <a:ext cx="8597900" cy="4696047"/>
          </a:xfrm>
        </p:spPr>
        <p:txBody>
          <a:bodyPr/>
          <a:lstStyle/>
          <a:p>
            <a:r>
              <a:rPr lang="ja-JP" altLang="en-US" dirty="0" smtClean="0"/>
              <a:t>市民</a:t>
            </a:r>
            <a:r>
              <a:rPr lang="ja-JP" altLang="en-US" dirty="0"/>
              <a:t>のための民法の必要性</a:t>
            </a:r>
          </a:p>
          <a:p>
            <a:pPr marL="0" indent="0">
              <a:buNone/>
            </a:pPr>
            <a:r>
              <a:rPr lang="ja-JP" altLang="en-US" dirty="0"/>
              <a:t>　　わかりやすさ：少ない条文数、多くの特別法、判例の蓄積。</a:t>
            </a:r>
          </a:p>
          <a:p>
            <a:r>
              <a:rPr lang="ja-JP" altLang="en-US" dirty="0" smtClean="0"/>
              <a:t>再法典化</a:t>
            </a:r>
            <a:r>
              <a:rPr lang="ja-JP" altLang="en-US" dirty="0"/>
              <a:t>：民法典を使える法典に</a:t>
            </a:r>
          </a:p>
          <a:p>
            <a:pPr marL="0" indent="0">
              <a:buNone/>
            </a:pPr>
            <a:r>
              <a:rPr lang="ja-JP" altLang="en-US" dirty="0"/>
              <a:t>　　人概念の拡張：消費者、事業者。</a:t>
            </a:r>
          </a:p>
          <a:p>
            <a:pPr marL="0" indent="0">
              <a:buNone/>
            </a:pPr>
            <a:r>
              <a:rPr lang="ja-JP" altLang="en-US" dirty="0"/>
              <a:t>　　新種の取引の典型契約化（リース契約）</a:t>
            </a:r>
          </a:p>
          <a:p>
            <a:r>
              <a:rPr lang="ja-JP" altLang="en-US" dirty="0" smtClean="0"/>
              <a:t>契約法</a:t>
            </a:r>
            <a:r>
              <a:rPr lang="ja-JP" altLang="en-US" dirty="0"/>
              <a:t>の統一とアジアからの発信</a:t>
            </a:r>
          </a:p>
          <a:p>
            <a:pPr marL="0" indent="0">
              <a:buNone/>
            </a:pPr>
            <a:r>
              <a:rPr lang="ja-JP" altLang="en-US" dirty="0" smtClean="0"/>
              <a:t>  </a:t>
            </a:r>
            <a:r>
              <a:rPr lang="ja-JP" altLang="en-US" dirty="0"/>
              <a:t>　各国における債権法、契約法の改正の進展。</a:t>
            </a:r>
          </a:p>
          <a:p>
            <a:pPr marL="0" indent="0">
              <a:buNone/>
            </a:pPr>
            <a:r>
              <a:rPr lang="ja-JP" altLang="en-US" dirty="0"/>
              <a:t>　　日本としてのプレゼンスを高める。</a:t>
            </a:r>
            <a:endParaRPr kumimoji="1" lang="ja-JP" altLang="en-US" dirty="0"/>
          </a:p>
        </p:txBody>
      </p:sp>
      <p:sp>
        <p:nvSpPr>
          <p:cNvPr id="3" name="タイトル 2"/>
          <p:cNvSpPr>
            <a:spLocks noGrp="1"/>
          </p:cNvSpPr>
          <p:nvPr>
            <p:ph type="title"/>
          </p:nvPr>
        </p:nvSpPr>
        <p:spPr/>
        <p:txBody>
          <a:bodyPr/>
          <a:lstStyle/>
          <a:p>
            <a:r>
              <a:rPr lang="ja-JP" altLang="en-US" dirty="0" smtClean="0"/>
              <a:t>１－３　債権法</a:t>
            </a:r>
            <a:r>
              <a:rPr lang="ja-JP" altLang="en-US" dirty="0"/>
              <a:t>改正検討の積極理由</a:t>
            </a:r>
            <a:endParaRPr kumimoji="1" lang="ja-JP" altLang="en-US" dirty="0"/>
          </a:p>
        </p:txBody>
      </p:sp>
    </p:spTree>
    <p:extLst>
      <p:ext uri="{BB962C8B-B14F-4D97-AF65-F5344CB8AC3E}">
        <p14:creationId xmlns:p14="http://schemas.microsoft.com/office/powerpoint/2010/main" val="214089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民法債権法の銀行取引における位置付け</a:t>
            </a:r>
          </a:p>
          <a:p>
            <a:pPr marL="0" indent="0">
              <a:buNone/>
            </a:pPr>
            <a:r>
              <a:rPr lang="ja-JP" altLang="en-US" dirty="0"/>
              <a:t>　　⇒　民法は</a:t>
            </a:r>
            <a:r>
              <a:rPr lang="ja-JP" altLang="en-US" dirty="0" smtClean="0"/>
              <a:t>銀行</a:t>
            </a:r>
            <a:r>
              <a:rPr lang="ja-JP" altLang="en-US" dirty="0"/>
              <a:t>取引の主要ルール</a:t>
            </a:r>
          </a:p>
          <a:p>
            <a:pPr marL="0" indent="0">
              <a:buNone/>
            </a:pPr>
            <a:r>
              <a:rPr lang="ja-JP" altLang="en-US" dirty="0"/>
              <a:t>　　　　⇒　銀行業は民法債権法の主要ユーザー</a:t>
            </a:r>
          </a:p>
          <a:p>
            <a:r>
              <a:rPr lang="ja-JP" altLang="en-US" dirty="0"/>
              <a:t>民法債権法における銀行</a:t>
            </a:r>
            <a:r>
              <a:rPr lang="ja-JP" altLang="en-US" dirty="0" smtClean="0"/>
              <a:t>取引</a:t>
            </a:r>
            <a:endParaRPr lang="ja-JP" altLang="en-US" dirty="0"/>
          </a:p>
          <a:p>
            <a:pPr marL="0" indent="0">
              <a:buNone/>
            </a:pPr>
            <a:r>
              <a:rPr lang="ja-JP" altLang="en-US" dirty="0"/>
              <a:t>　　⇒　銀行取引を中心に解釈・判例が展開される条文が少なくない</a:t>
            </a:r>
          </a:p>
          <a:p>
            <a:pPr marL="0" indent="0">
              <a:buNone/>
            </a:pPr>
            <a:r>
              <a:rPr lang="ja-JP" altLang="en-US" dirty="0"/>
              <a:t>　　　　</a:t>
            </a:r>
            <a:r>
              <a:rPr lang="en-US" altLang="ja-JP" dirty="0"/>
              <a:t>ex.</a:t>
            </a:r>
            <a:r>
              <a:rPr lang="ja-JP" altLang="en-US" dirty="0"/>
              <a:t>民法</a:t>
            </a:r>
            <a:r>
              <a:rPr lang="en-US" altLang="ja-JP" dirty="0"/>
              <a:t>478</a:t>
            </a:r>
            <a:r>
              <a:rPr lang="ja-JP" altLang="en-US" dirty="0"/>
              <a:t>条　債権の準占有者への弁済と預金払戻し</a:t>
            </a:r>
          </a:p>
          <a:p>
            <a:pPr marL="0" indent="0">
              <a:buNone/>
            </a:pPr>
            <a:r>
              <a:rPr lang="ja-JP" altLang="en-US" dirty="0"/>
              <a:t>　　　　</a:t>
            </a:r>
            <a:r>
              <a:rPr lang="en-US" altLang="ja-JP" dirty="0"/>
              <a:t>ex.</a:t>
            </a:r>
            <a:r>
              <a:rPr lang="ja-JP" altLang="en-US" dirty="0"/>
              <a:t>民法</a:t>
            </a:r>
            <a:r>
              <a:rPr lang="en-US" altLang="ja-JP" dirty="0"/>
              <a:t>511</a:t>
            </a:r>
            <a:r>
              <a:rPr lang="ja-JP" altLang="en-US" dirty="0"/>
              <a:t>条　法定相殺と差押え</a:t>
            </a:r>
          </a:p>
          <a:p>
            <a:r>
              <a:rPr kumimoji="1" lang="ja-JP" altLang="en-US" dirty="0" smtClean="0"/>
              <a:t>債権法改正は銀行取引に係るルールの重大な変更</a:t>
            </a:r>
            <a:endParaRPr kumimoji="1" lang="en-US" altLang="ja-JP" dirty="0" smtClean="0"/>
          </a:p>
          <a:p>
            <a:pPr marL="0" indent="0">
              <a:buNone/>
            </a:pPr>
            <a:r>
              <a:rPr lang="ja-JP" altLang="en-US" dirty="0"/>
              <a:t>　</a:t>
            </a:r>
            <a:r>
              <a:rPr lang="ja-JP" altLang="en-US" dirty="0" smtClean="0"/>
              <a:t>　⇒　銀行実務への影響が大きい</a:t>
            </a:r>
            <a:endParaRPr lang="en-US" altLang="ja-JP" dirty="0" smtClean="0"/>
          </a:p>
          <a:p>
            <a:pPr marL="723900" indent="-723900">
              <a:buNone/>
            </a:pPr>
            <a:r>
              <a:rPr kumimoji="1" lang="ja-JP" altLang="en-US" dirty="0"/>
              <a:t>　</a:t>
            </a:r>
            <a:r>
              <a:rPr kumimoji="1" lang="ja-JP" altLang="en-US" dirty="0" smtClean="0"/>
              <a:t>　⇒　改正論点とされるものには銀行実務をターゲットとして議論されるものが存在する（保証、相殺、債権譲渡ｅｔｃ．）</a:t>
            </a:r>
            <a:endParaRPr kumimoji="1" lang="ja-JP" altLang="en-US" dirty="0"/>
          </a:p>
        </p:txBody>
      </p:sp>
      <p:sp>
        <p:nvSpPr>
          <p:cNvPr id="3" name="タイトル 2"/>
          <p:cNvSpPr>
            <a:spLocks noGrp="1"/>
          </p:cNvSpPr>
          <p:nvPr>
            <p:ph type="title"/>
          </p:nvPr>
        </p:nvSpPr>
        <p:spPr/>
        <p:txBody>
          <a:bodyPr/>
          <a:lstStyle/>
          <a:p>
            <a:r>
              <a:rPr lang="ja-JP" altLang="en-US" dirty="0" smtClean="0"/>
              <a:t>１－４　債権法</a:t>
            </a:r>
            <a:r>
              <a:rPr lang="ja-JP" altLang="en-US" dirty="0"/>
              <a:t>改正に</a:t>
            </a:r>
            <a:r>
              <a:rPr lang="ja-JP" altLang="en-US" dirty="0" smtClean="0"/>
              <a:t>おける銀行</a:t>
            </a:r>
            <a:r>
              <a:rPr lang="ja-JP" altLang="en-US" dirty="0"/>
              <a:t>取引への影響・意義</a:t>
            </a:r>
            <a:endParaRPr kumimoji="1" lang="ja-JP" altLang="en-US" dirty="0"/>
          </a:p>
        </p:txBody>
      </p:sp>
    </p:spTree>
    <p:extLst>
      <p:ext uri="{BB962C8B-B14F-4D97-AF65-F5344CB8AC3E}">
        <p14:creationId xmlns:p14="http://schemas.microsoft.com/office/powerpoint/2010/main" val="63771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融資契約の法的性質</a:t>
            </a:r>
            <a:endParaRPr kumimoji="1" lang="en-US" altLang="ja-JP" dirty="0" smtClean="0"/>
          </a:p>
          <a:p>
            <a:pPr marL="0" indent="0">
              <a:buNone/>
            </a:pPr>
            <a:r>
              <a:rPr lang="ja-JP" altLang="en-US" dirty="0"/>
              <a:t>　</a:t>
            </a:r>
            <a:r>
              <a:rPr lang="ja-JP" altLang="en-US" dirty="0" smtClean="0"/>
              <a:t>　⇒　消費貸借（民法</a:t>
            </a:r>
            <a:r>
              <a:rPr lang="en-US" altLang="ja-JP" dirty="0" smtClean="0"/>
              <a:t>587</a:t>
            </a:r>
            <a:r>
              <a:rPr lang="ja-JP" altLang="en-US" dirty="0" smtClean="0"/>
              <a:t>条～）</a:t>
            </a:r>
            <a:endParaRPr kumimoji="1" lang="en-US" altLang="ja-JP" dirty="0" smtClean="0"/>
          </a:p>
          <a:p>
            <a:r>
              <a:rPr kumimoji="1" lang="ja-JP" altLang="en-US" dirty="0" smtClean="0"/>
              <a:t>消費貸借とは？</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smtClean="0"/>
          </a:p>
          <a:p>
            <a:r>
              <a:rPr kumimoji="1" lang="ja-JP" altLang="en-US" dirty="0" smtClean="0"/>
              <a:t>消費貸借の成立要件</a:t>
            </a:r>
            <a:endParaRPr kumimoji="1" lang="en-US" altLang="ja-JP" dirty="0" smtClean="0"/>
          </a:p>
          <a:p>
            <a:pPr marL="0" indent="0">
              <a:buNone/>
            </a:pPr>
            <a:endParaRPr kumimoji="1" lang="en-US" altLang="ja-JP" dirty="0" smtClean="0"/>
          </a:p>
          <a:p>
            <a:pPr marL="0" indent="0">
              <a:buNone/>
            </a:pPr>
            <a:endParaRPr lang="en-US" altLang="ja-JP" dirty="0" smtClean="0"/>
          </a:p>
        </p:txBody>
      </p:sp>
      <p:sp>
        <p:nvSpPr>
          <p:cNvPr id="3" name="タイトル 2"/>
          <p:cNvSpPr>
            <a:spLocks noGrp="1"/>
          </p:cNvSpPr>
          <p:nvPr>
            <p:ph type="title"/>
          </p:nvPr>
        </p:nvSpPr>
        <p:spPr/>
        <p:txBody>
          <a:bodyPr/>
          <a:lstStyle/>
          <a:p>
            <a:r>
              <a:rPr kumimoji="1" lang="ja-JP" altLang="en-US" dirty="0" smtClean="0"/>
              <a:t>２－１　銀行の融資契約</a:t>
            </a:r>
            <a:endParaRPr kumimoji="1" lang="ja-JP" altLang="en-US" dirty="0"/>
          </a:p>
        </p:txBody>
      </p:sp>
      <p:sp>
        <p:nvSpPr>
          <p:cNvPr id="4" name="正方形/長方形 3"/>
          <p:cNvSpPr/>
          <p:nvPr/>
        </p:nvSpPr>
        <p:spPr>
          <a:xfrm>
            <a:off x="977899" y="2996826"/>
            <a:ext cx="8369300" cy="927100"/>
          </a:xfrm>
          <a:prstGeom prst="rect">
            <a:avLst/>
          </a:prstGeom>
          <a:solidFill>
            <a:schemeClr val="bg1"/>
          </a:solidFill>
          <a:ln>
            <a:solidFill>
              <a:schemeClr val="accent1"/>
            </a:solidFill>
          </a:ln>
          <a:effectLst>
            <a:outerShdw blurRad="50800" dist="88900" dir="39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消費貸借は、当事者の一方が種類、品質及び数量の同じ物をもって返還をすることを約して相手方から金銭その他の物を受け取ることによって、その効力を生ずる。 </a:t>
            </a:r>
            <a:endParaRPr kumimoji="1" lang="ja-JP" altLang="en-US" dirty="0">
              <a:solidFill>
                <a:schemeClr val="tx1"/>
              </a:solidFill>
            </a:endParaRPr>
          </a:p>
        </p:txBody>
      </p:sp>
      <p:sp>
        <p:nvSpPr>
          <p:cNvPr id="5" name="角丸四角形 4"/>
          <p:cNvSpPr/>
          <p:nvPr/>
        </p:nvSpPr>
        <p:spPr>
          <a:xfrm>
            <a:off x="1103499" y="4800600"/>
            <a:ext cx="1468726" cy="460188"/>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000" dirty="0">
                <a:latin typeface="+mj-ea"/>
                <a:ea typeface="+mj-ea"/>
              </a:rPr>
              <a:t>合　意</a:t>
            </a:r>
          </a:p>
        </p:txBody>
      </p:sp>
      <p:sp>
        <p:nvSpPr>
          <p:cNvPr id="6" name="角丸四角形 5"/>
          <p:cNvSpPr/>
          <p:nvPr/>
        </p:nvSpPr>
        <p:spPr>
          <a:xfrm>
            <a:off x="3174998" y="4828988"/>
            <a:ext cx="2984499" cy="46018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000" dirty="0">
                <a:latin typeface="+mj-ea"/>
                <a:ea typeface="+mj-ea"/>
              </a:rPr>
              <a:t>金銭その他の物の授受</a:t>
            </a:r>
          </a:p>
        </p:txBody>
      </p:sp>
      <p:sp>
        <p:nvSpPr>
          <p:cNvPr id="7" name="正方形/長方形 6"/>
          <p:cNvSpPr/>
          <p:nvPr/>
        </p:nvSpPr>
        <p:spPr>
          <a:xfrm>
            <a:off x="2724625" y="4800600"/>
            <a:ext cx="348774" cy="368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latin typeface="+mj-lt"/>
              </a:rPr>
              <a:t>＋</a:t>
            </a:r>
            <a:endParaRPr kumimoji="1" lang="ja-JP" altLang="en-US">
              <a:solidFill>
                <a:schemeClr val="tx1"/>
              </a:solidFill>
              <a:latin typeface="+mj-lt"/>
            </a:endParaRPr>
          </a:p>
        </p:txBody>
      </p:sp>
    </p:spTree>
    <p:extLst>
      <p:ext uri="{BB962C8B-B14F-4D97-AF65-F5344CB8AC3E}">
        <p14:creationId xmlns:p14="http://schemas.microsoft.com/office/powerpoint/2010/main" val="51560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a:t>
            </a:r>
            <a:r>
              <a:rPr lang="ja-JP" altLang="en-US" dirty="0"/>
              <a:t>要物性」　どのような意味があるのか？</a:t>
            </a:r>
          </a:p>
          <a:p>
            <a:pPr marL="0" indent="0">
              <a:buNone/>
            </a:pPr>
            <a:r>
              <a:rPr lang="ja-JP" altLang="en-US" dirty="0" smtClean="0"/>
              <a:t>　</a:t>
            </a:r>
            <a:r>
              <a:rPr lang="ja-JP" altLang="en-US" dirty="0"/>
              <a:t>　　　実務上の運用</a:t>
            </a:r>
          </a:p>
          <a:p>
            <a:pPr marL="0" indent="0">
              <a:buNone/>
            </a:pPr>
            <a:r>
              <a:rPr lang="ja-JP" altLang="en-US" dirty="0" smtClean="0"/>
              <a:t>　</a:t>
            </a:r>
            <a:r>
              <a:rPr lang="ja-JP" altLang="en-US" dirty="0"/>
              <a:t>　　　公正証書の作成と抵当権設定</a:t>
            </a:r>
            <a:r>
              <a:rPr lang="ja-JP" altLang="en-US" dirty="0" smtClean="0"/>
              <a:t>登記</a:t>
            </a:r>
            <a:endParaRPr lang="ja-JP" altLang="en-US" dirty="0"/>
          </a:p>
          <a:p>
            <a:r>
              <a:rPr lang="ja-JP" altLang="en-US" dirty="0" smtClean="0"/>
              <a:t>諾</a:t>
            </a:r>
            <a:r>
              <a:rPr lang="ja-JP" altLang="en-US" dirty="0"/>
              <a:t>成的消費貸借の是非</a:t>
            </a:r>
          </a:p>
          <a:p>
            <a:pPr marL="0" indent="0">
              <a:buNone/>
            </a:pPr>
            <a:r>
              <a:rPr lang="ja-JP" altLang="en-US" dirty="0" smtClean="0"/>
              <a:t>　</a:t>
            </a:r>
            <a:r>
              <a:rPr lang="ja-JP" altLang="en-US" dirty="0"/>
              <a:t>　消費貸借の予約（民法５８９条）</a:t>
            </a:r>
          </a:p>
          <a:p>
            <a:pPr marL="0" indent="0">
              <a:buNone/>
            </a:pPr>
            <a:r>
              <a:rPr lang="ja-JP" altLang="en-US" dirty="0" smtClean="0"/>
              <a:t>　</a:t>
            </a:r>
            <a:r>
              <a:rPr lang="ja-JP" altLang="en-US" dirty="0"/>
              <a:t>　</a:t>
            </a:r>
            <a:r>
              <a:rPr lang="ja-JP" altLang="en-US" dirty="0" smtClean="0"/>
              <a:t>コミットメントライン（特定融資枠契約法）</a:t>
            </a:r>
            <a:endParaRPr kumimoji="1" lang="ja-JP" altLang="en-US" dirty="0"/>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229645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lang="ja-JP" altLang="en-US" dirty="0"/>
              <a:t>要物性の見直し：諾成契約化</a:t>
            </a:r>
          </a:p>
          <a:p>
            <a:r>
              <a:rPr lang="ja-JP" altLang="en-US" dirty="0" smtClean="0"/>
              <a:t>諾</a:t>
            </a:r>
            <a:r>
              <a:rPr lang="ja-JP" altLang="en-US" dirty="0"/>
              <a:t>成化</a:t>
            </a:r>
          </a:p>
          <a:p>
            <a:pPr marL="812800" indent="-812800">
              <a:buNone/>
            </a:pPr>
            <a:r>
              <a:rPr lang="ja-JP" altLang="en-US" dirty="0"/>
              <a:t>     </a:t>
            </a:r>
            <a:r>
              <a:rPr lang="ja-JP" altLang="en-US" dirty="0" smtClean="0"/>
              <a:t> </a:t>
            </a:r>
            <a:r>
              <a:rPr lang="ja-JP" altLang="en-US" dirty="0"/>
              <a:t>⇒　実行前の貸主の「貸す義務」、借主の</a:t>
            </a:r>
            <a:r>
              <a:rPr lang="en-US" altLang="ja-JP" dirty="0"/>
              <a:t>｢</a:t>
            </a:r>
            <a:r>
              <a:rPr lang="ja-JP" altLang="en-US" dirty="0"/>
              <a:t>借りる権利」をどう考えるか。</a:t>
            </a:r>
          </a:p>
          <a:p>
            <a:pPr marL="812800" indent="-812800">
              <a:buNone/>
            </a:pPr>
            <a:r>
              <a:rPr lang="ja-JP" altLang="en-US" dirty="0" smtClean="0"/>
              <a:t>　    ⇒</a:t>
            </a:r>
            <a:r>
              <a:rPr lang="ja-JP" altLang="en-US" dirty="0"/>
              <a:t>　実行前の「借りる権利」の譲渡、差押え（譲渡、差押えができない規律の要否等）。</a:t>
            </a:r>
          </a:p>
          <a:p>
            <a:r>
              <a:rPr lang="ja-JP" altLang="en-US" dirty="0" smtClean="0"/>
              <a:t>実行前</a:t>
            </a:r>
            <a:r>
              <a:rPr lang="ja-JP" altLang="en-US" dirty="0"/>
              <a:t>の消費者借主の</a:t>
            </a:r>
            <a:r>
              <a:rPr lang="ja-JP" altLang="en-US" dirty="0" smtClean="0"/>
              <a:t>解除権</a:t>
            </a:r>
            <a:endParaRPr lang="en-US" altLang="ja-JP" dirty="0" smtClean="0"/>
          </a:p>
          <a:p>
            <a:pPr marL="812800" indent="-812800">
              <a:buNone/>
            </a:pPr>
            <a:r>
              <a:rPr lang="ja-JP" altLang="en-US" dirty="0" smtClean="0"/>
              <a:t>      </a:t>
            </a:r>
            <a:r>
              <a:rPr lang="ja-JP" altLang="en-US" dirty="0"/>
              <a:t>⇒　諾成化を前提に、消費者借主について実行前の一方的解除を可能とする特則の要否（貸主側の損害を賠償せず（コスト負担せず）に解除可能）</a:t>
            </a:r>
            <a:r>
              <a:rPr lang="ja-JP" altLang="en-US" dirty="0" smtClean="0"/>
              <a:t>。</a:t>
            </a:r>
            <a:endParaRPr lang="en-US" altLang="ja-JP" dirty="0" smtClean="0"/>
          </a:p>
          <a:p>
            <a:pPr marL="812800" indent="-812800">
              <a:buNone/>
            </a:pPr>
            <a:r>
              <a:rPr lang="ja-JP" altLang="en-US" dirty="0" smtClean="0"/>
              <a:t>       </a:t>
            </a:r>
            <a:r>
              <a:rPr lang="ja-JP" altLang="en-US" dirty="0"/>
              <a:t>⇒　中小企業者借主も対象とする意見。</a:t>
            </a:r>
          </a:p>
          <a:p>
            <a:r>
              <a:rPr lang="ja-JP" altLang="en-US" dirty="0" smtClean="0"/>
              <a:t>目的物</a:t>
            </a:r>
            <a:r>
              <a:rPr lang="ja-JP" altLang="en-US" dirty="0"/>
              <a:t>の引渡前の当事者の一方についての破産手続開始</a:t>
            </a:r>
          </a:p>
          <a:p>
            <a:pPr marL="812800" indent="-812800">
              <a:buNone/>
            </a:pPr>
            <a:r>
              <a:rPr lang="ja-JP" altLang="en-US" dirty="0" smtClean="0"/>
              <a:t>       </a:t>
            </a:r>
            <a:r>
              <a:rPr lang="ja-JP" altLang="en-US" dirty="0"/>
              <a:t>⇒　目的物交付前に一方当事者が破産手続開始決定を受けたとき消費貸借契約は失効。</a:t>
            </a:r>
          </a:p>
          <a:p>
            <a:endParaRPr kumimoji="1" lang="ja-JP" altLang="en-US" dirty="0"/>
          </a:p>
        </p:txBody>
      </p:sp>
      <p:sp>
        <p:nvSpPr>
          <p:cNvPr id="3" name="タイトル 2"/>
          <p:cNvSpPr>
            <a:spLocks noGrp="1"/>
          </p:cNvSpPr>
          <p:nvPr>
            <p:ph type="title"/>
          </p:nvPr>
        </p:nvSpPr>
        <p:spPr/>
        <p:txBody>
          <a:bodyPr/>
          <a:lstStyle/>
          <a:p>
            <a:r>
              <a:rPr lang="ja-JP" altLang="en-US" dirty="0" smtClean="0"/>
              <a:t>２－２　債権法</a:t>
            </a:r>
            <a:r>
              <a:rPr lang="ja-JP" altLang="en-US" dirty="0"/>
              <a:t>改正における消費貸借の論点</a:t>
            </a:r>
            <a:endParaRPr kumimoji="1" lang="ja-JP" altLang="en-US" dirty="0"/>
          </a:p>
        </p:txBody>
      </p:sp>
    </p:spTree>
    <p:extLst>
      <p:ext uri="{BB962C8B-B14F-4D97-AF65-F5344CB8AC3E}">
        <p14:creationId xmlns:p14="http://schemas.microsoft.com/office/powerpoint/2010/main" val="2966555241"/>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B2142D"/>
      </a:dk2>
      <a:lt2>
        <a:srgbClr val="3A474F"/>
      </a:lt2>
      <a:accent1>
        <a:srgbClr val="1F497D"/>
      </a:accent1>
      <a:accent2>
        <a:srgbClr val="EEECE1"/>
      </a:accent2>
      <a:accent3>
        <a:srgbClr val="9BBB59"/>
      </a:accent3>
      <a:accent4>
        <a:srgbClr val="8064A2"/>
      </a:accent4>
      <a:accent5>
        <a:srgbClr val="4BACC6"/>
      </a:accent5>
      <a:accent6>
        <a:srgbClr val="F79646"/>
      </a:accent6>
      <a:hlink>
        <a:srgbClr val="0000FF"/>
      </a:hlink>
      <a:folHlink>
        <a:srgbClr val="800080"/>
      </a:folHlink>
    </a:clrScheme>
    <a:fontScheme name="ユーザー定義">
      <a:majorFont>
        <a:latin typeface="HGPｺﾞｼｯｸE"/>
        <a:ea typeface="HGPｺﾞｼｯｸE"/>
        <a:cs typeface=""/>
      </a:majorFont>
      <a:minorFont>
        <a:latin typeface="ＭＳ Ｐゴシック"/>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1764</TotalTime>
  <Words>766</Words>
  <Application>Microsoft Office PowerPoint</Application>
  <PresentationFormat>A4 210 x 297 mm</PresentationFormat>
  <Paragraphs>260</Paragraphs>
  <Slides>33</Slides>
  <Notes>0</Notes>
  <HiddenSlides>0</HiddenSlides>
  <MMClips>0</MMClips>
  <ScaleCrop>false</ScaleCrop>
  <HeadingPairs>
    <vt:vector size="4" baseType="variant">
      <vt:variant>
        <vt:lpstr>テーマ</vt:lpstr>
      </vt:variant>
      <vt:variant>
        <vt:i4>2</vt:i4>
      </vt:variant>
      <vt:variant>
        <vt:lpstr>スライド タイトル</vt:lpstr>
      </vt:variant>
      <vt:variant>
        <vt:i4>33</vt:i4>
      </vt:variant>
    </vt:vector>
  </HeadingPairs>
  <TitlesOfParts>
    <vt:vector size="35" baseType="lpstr">
      <vt:lpstr>Office テーマ</vt:lpstr>
      <vt:lpstr>デザインの設定</vt:lpstr>
      <vt:lpstr>PowerPoint プレゼンテーション</vt:lpstr>
      <vt:lpstr>本日の講義内容</vt:lpstr>
      <vt:lpstr>１－１　民法（債権関係）改正検討をめぐるこれまでの経緯</vt:lpstr>
      <vt:lpstr>１－２　諮問第８８号（平成２１年１０月）</vt:lpstr>
      <vt:lpstr>１－３　債権法改正検討の積極理由</vt:lpstr>
      <vt:lpstr>１－４　債権法改正における銀行取引への影響・意義</vt:lpstr>
      <vt:lpstr>２－１　銀行の融資契約</vt:lpstr>
      <vt:lpstr>PowerPoint プレゼンテーション</vt:lpstr>
      <vt:lpstr>２－２　債権法改正における消費貸借の論点</vt:lpstr>
      <vt:lpstr>PowerPoint プレゼンテーション</vt:lpstr>
      <vt:lpstr>２－３　債権法改正法案における消費貸借</vt:lpstr>
      <vt:lpstr>PowerPoint プレゼンテーション</vt:lpstr>
      <vt:lpstr>３－１　銀行取引と約款</vt:lpstr>
      <vt:lpstr>３－２　債権法改正における約款の論点</vt:lpstr>
      <vt:lpstr>３－３　「定型約款」に関する規律の創設　</vt:lpstr>
      <vt:lpstr>PowerPoint プレゼンテーション</vt:lpstr>
      <vt:lpstr>４－１　預金取引に係る法律上の規律</vt:lpstr>
      <vt:lpstr>４－２　債権法改正における預金契約の規律化の提案</vt:lpstr>
      <vt:lpstr>４－３　債権法改正法案における預金をめぐる３つの規定</vt:lpstr>
      <vt:lpstr>PowerPoint プレゼンテーション</vt:lpstr>
      <vt:lpstr>PowerPoint プレゼンテーション</vt:lpstr>
      <vt:lpstr>PowerPoint プレゼンテーション</vt:lpstr>
      <vt:lpstr>５－１　保証の機能</vt:lpstr>
      <vt:lpstr>５－２　保証の法的意義</vt:lpstr>
      <vt:lpstr>５－３　保証の種類・類型</vt:lpstr>
      <vt:lpstr>保証被害－特に個人保証</vt:lpstr>
      <vt:lpstr>５－３　個人保証をめぐる法制度上の対応</vt:lpstr>
      <vt:lpstr>５－４　中小企業における個人保証</vt:lpstr>
      <vt:lpstr>５－５　経営者保証に関するガイドライン（2013年12月）</vt:lpstr>
      <vt:lpstr>５－５　銀行実務上の取扱い</vt:lpstr>
      <vt:lpstr>５－６　保証をめぐる判例</vt:lpstr>
      <vt:lpstr>５－７　保証制度の今後</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Nakamura</dc:creator>
  <cp:lastModifiedBy>大野 正文</cp:lastModifiedBy>
  <cp:revision>130</cp:revision>
  <cp:lastPrinted>2014-06-13T06:03:28Z</cp:lastPrinted>
  <dcterms:created xsi:type="dcterms:W3CDTF">2014-06-05T03:00:59Z</dcterms:created>
  <dcterms:modified xsi:type="dcterms:W3CDTF">2016-12-02T05:45:43Z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