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68" r:id="rId2"/>
  </p:sldMasterIdLst>
  <p:notesMasterIdLst>
    <p:notesMasterId r:id="rId62"/>
  </p:notesMasterIdLst>
  <p:handoutMasterIdLst>
    <p:handoutMasterId r:id="rId63"/>
  </p:handoutMasterIdLst>
  <p:sldIdLst>
    <p:sldId id="262" r:id="rId3"/>
    <p:sldId id="261" r:id="rId4"/>
    <p:sldId id="345" r:id="rId5"/>
    <p:sldId id="288" r:id="rId6"/>
    <p:sldId id="289" r:id="rId7"/>
    <p:sldId id="292" r:id="rId8"/>
    <p:sldId id="293" r:id="rId9"/>
    <p:sldId id="294" r:id="rId10"/>
    <p:sldId id="296" r:id="rId11"/>
    <p:sldId id="295" r:id="rId12"/>
    <p:sldId id="297" r:id="rId13"/>
    <p:sldId id="298" r:id="rId14"/>
    <p:sldId id="300" r:id="rId15"/>
    <p:sldId id="299" r:id="rId16"/>
    <p:sldId id="301" r:id="rId17"/>
    <p:sldId id="302" r:id="rId18"/>
    <p:sldId id="303" r:id="rId19"/>
    <p:sldId id="304" r:id="rId20"/>
    <p:sldId id="305" r:id="rId21"/>
    <p:sldId id="306" r:id="rId22"/>
    <p:sldId id="307" r:id="rId23"/>
    <p:sldId id="309" r:id="rId24"/>
    <p:sldId id="310" r:id="rId25"/>
    <p:sldId id="311" r:id="rId26"/>
    <p:sldId id="312" r:id="rId27"/>
    <p:sldId id="313" r:id="rId28"/>
    <p:sldId id="314" r:id="rId29"/>
    <p:sldId id="315" r:id="rId30"/>
    <p:sldId id="34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1" r:id="rId55"/>
    <p:sldId id="347" r:id="rId56"/>
    <p:sldId id="342" r:id="rId57"/>
    <p:sldId id="343" r:id="rId58"/>
    <p:sldId id="344" r:id="rId59"/>
    <p:sldId id="348" r:id="rId60"/>
    <p:sldId id="316" r:id="rId61"/>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42D"/>
    <a:srgbClr val="261F1C"/>
    <a:srgbClr val="E1E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71" autoAdjust="0"/>
    <p:restoredTop sz="94687" autoAdjust="0"/>
  </p:normalViewPr>
  <p:slideViewPr>
    <p:cSldViewPr snapToGrid="0">
      <p:cViewPr>
        <p:scale>
          <a:sx n="75" d="100"/>
          <a:sy n="75" d="100"/>
        </p:scale>
        <p:origin x="-900" y="-72"/>
      </p:cViewPr>
      <p:guideLst>
        <p:guide orient="horz" pos="2200"/>
        <p:guide pos="312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904"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F26DD63-6345-4F4B-96B1-1EB9EB85D161}" type="datetimeFigureOut">
              <a:rPr kumimoji="1" lang="ja-JP" altLang="en-US" smtClean="0"/>
              <a:t>2016/12/1</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49C5265-E0F9-4AC7-855A-EB0F5080EE9E}" type="slidenum">
              <a:rPr kumimoji="1" lang="ja-JP" altLang="en-US" smtClean="0"/>
              <a:t>‹#›</a:t>
            </a:fld>
            <a:endParaRPr kumimoji="1" lang="ja-JP" altLang="en-US"/>
          </a:p>
        </p:txBody>
      </p:sp>
    </p:spTree>
    <p:extLst>
      <p:ext uri="{BB962C8B-B14F-4D97-AF65-F5344CB8AC3E}">
        <p14:creationId xmlns:p14="http://schemas.microsoft.com/office/powerpoint/2010/main" val="2769158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59E1412-6E8E-4B5F-8F43-999528E1CCEC}" type="datetimeFigureOut">
              <a:rPr kumimoji="1" lang="ja-JP" altLang="en-US" smtClean="0"/>
              <a:t>2016/12/1</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71E964B-0EED-4DA4-8D54-AFDFDF560C7F}" type="slidenum">
              <a:rPr kumimoji="1" lang="ja-JP" altLang="en-US" smtClean="0"/>
              <a:t>‹#›</a:t>
            </a:fld>
            <a:endParaRPr kumimoji="1" lang="ja-JP" altLang="en-US"/>
          </a:p>
        </p:txBody>
      </p:sp>
    </p:spTree>
    <p:extLst>
      <p:ext uri="{BB962C8B-B14F-4D97-AF65-F5344CB8AC3E}">
        <p14:creationId xmlns:p14="http://schemas.microsoft.com/office/powerpoint/2010/main" val="3733933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3" name="テキスト プレースホルダー 12"/>
          <p:cNvSpPr>
            <a:spLocks noGrp="1"/>
          </p:cNvSpPr>
          <p:nvPr>
            <p:ph type="body" sz="quarter" idx="20" hasCustomPrompt="1"/>
          </p:nvPr>
        </p:nvSpPr>
        <p:spPr>
          <a:xfrm>
            <a:off x="1771485" y="2505347"/>
            <a:ext cx="6291175" cy="825686"/>
          </a:xfrm>
          <a:prstGeom prst="rect">
            <a:avLst/>
          </a:prstGeom>
        </p:spPr>
        <p:txBody>
          <a:bodyPr/>
          <a:lstStyle>
            <a:lvl1pPr marL="0" indent="0" algn="ctr">
              <a:buNone/>
              <a:defRPr kumimoji="1" lang="en-US" altLang="ja-JP" sz="5200" b="1" i="0" u="none" strike="noStrike" kern="1200" baseline="0" dirty="0" smtClean="0">
                <a:solidFill>
                  <a:srgbClr val="0000B3"/>
                </a:solidFill>
                <a:latin typeface="KozGoPro-Bold-90pv-RKSJ-H-Identity-H"/>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ja-JP" altLang="en-US" sz="5200" b="1" i="0" u="none" strike="noStrike" baseline="0" dirty="0" smtClean="0">
                <a:solidFill>
                  <a:srgbClr val="0000B3"/>
                </a:solidFill>
                <a:latin typeface="KozGoPro-Bold-90pv-RKSJ-H-Identity-H"/>
              </a:rPr>
              <a:t>タイトルを入力</a:t>
            </a:r>
            <a:endParaRPr kumimoji="1" lang="en-US" altLang="ja-JP" dirty="0" smtClean="0"/>
          </a:p>
        </p:txBody>
      </p:sp>
      <p:pic>
        <p:nvPicPr>
          <p:cNvPr id="1026" name="Picture 2" descr="D:\Users\ishitaka.ADK\AppData\Local\Microsoft\Windows\Temporary Internet Files\Content.Outlook\LB8XNULL\全銀協テンプレート表紙.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4223" t="77333" r="34267" b="9524"/>
          <a:stretch/>
        </p:blipFill>
        <p:spPr bwMode="auto">
          <a:xfrm>
            <a:off x="3424644" y="5182763"/>
            <a:ext cx="3056710" cy="9013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ishitaka.ADK\AppData\Local\Microsoft\Windows\Temporary Internet Files\Content.Outlook\LB8XNULL\全銀協テンプレート表紙.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033" t="-40" r="-49" b="85305"/>
          <a:stretch/>
        </p:blipFill>
        <p:spPr bwMode="auto">
          <a:xfrm>
            <a:off x="0" y="0"/>
            <a:ext cx="9805736" cy="101065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プレースホルダー 12"/>
          <p:cNvSpPr>
            <a:spLocks noGrp="1"/>
          </p:cNvSpPr>
          <p:nvPr>
            <p:ph type="body" sz="quarter" idx="21" hasCustomPrompt="1"/>
          </p:nvPr>
        </p:nvSpPr>
        <p:spPr>
          <a:xfrm>
            <a:off x="1807411" y="3445421"/>
            <a:ext cx="6291175" cy="412843"/>
          </a:xfrm>
          <a:prstGeom prst="rect">
            <a:avLst/>
          </a:prstGeom>
        </p:spPr>
        <p:txBody>
          <a:bodyPr/>
          <a:lstStyle>
            <a:lvl1pPr marL="0" indent="0" algn="ctr">
              <a:buNone/>
              <a:defRPr lang="ja-JP" altLang="en-US" sz="2900" b="1" i="0" u="none" strike="noStrike" baseline="0" smtClean="0"/>
            </a:lvl1pPr>
          </a:lstStyle>
          <a:p>
            <a:pPr lvl="0"/>
            <a:r>
              <a:rPr lang="ja-JP" altLang="en-US" sz="2900" b="1" i="0" u="none" strike="noStrike" baseline="0" dirty="0" smtClean="0">
                <a:latin typeface="KozGoPro-Bold-90pv-RKSJ-H-Identity-H"/>
              </a:rPr>
              <a:t>サブタイトル</a:t>
            </a:r>
            <a:endParaRPr kumimoji="1" lang="en-US" altLang="ja-JP" dirty="0" smtClean="0"/>
          </a:p>
        </p:txBody>
      </p:sp>
    </p:spTree>
    <p:extLst>
      <p:ext uri="{BB962C8B-B14F-4D97-AF65-F5344CB8AC3E}">
        <p14:creationId xmlns:p14="http://schemas.microsoft.com/office/powerpoint/2010/main" val="3893079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44557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99737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1750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91095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653152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13561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956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1" name="コンテンツ プレースホルダー 2"/>
          <p:cNvSpPr>
            <a:spLocks noGrp="1"/>
          </p:cNvSpPr>
          <p:nvPr>
            <p:ph idx="1"/>
          </p:nvPr>
        </p:nvSpPr>
        <p:spPr>
          <a:xfrm>
            <a:off x="495300" y="1552353"/>
            <a:ext cx="8915400" cy="4862095"/>
          </a:xfrm>
          <a:prstGeom prst="rect">
            <a:avLst/>
          </a:prstGeom>
        </p:spPr>
        <p:txBody>
          <a:bodyPr>
            <a:normAutofit/>
          </a:bodyPr>
          <a:lstStyle>
            <a:lvl1pPr marL="228600" indent="-228600">
              <a:buFontTx/>
              <a:buBlip>
                <a:blip r:embed="rId2"/>
              </a:buBlip>
              <a:defRPr sz="2400" b="1">
                <a:solidFill>
                  <a:schemeClr val="tx1"/>
                </a:solidFill>
                <a:latin typeface="+mn-ea"/>
                <a:ea typeface="+mn-ea"/>
                <a:cs typeface="Meiryo UI" panose="020B0604030504040204" pitchFamily="50" charset="-128"/>
              </a:defRPr>
            </a:lvl1pPr>
            <a:lvl2pPr marL="685800" indent="-228600">
              <a:buFontTx/>
              <a:buBlip>
                <a:blip r:embed="rId3"/>
              </a:buBlip>
              <a:defRPr sz="2000" b="1">
                <a:solidFill>
                  <a:schemeClr val="tx1"/>
                </a:solidFill>
                <a:latin typeface="+mn-ea"/>
                <a:ea typeface="+mn-ea"/>
                <a:cs typeface="Meiryo UI" panose="020B0604030504040204" pitchFamily="50" charset="-128"/>
              </a:defRPr>
            </a:lvl2pPr>
            <a:lvl3pPr marL="1143000" indent="-228600">
              <a:buFontTx/>
              <a:buBlip>
                <a:blip r:embed="rId4"/>
              </a:buBlip>
              <a:defRPr sz="1800" b="1">
                <a:solidFill>
                  <a:schemeClr val="tx1"/>
                </a:solidFill>
                <a:latin typeface="+mn-ea"/>
                <a:ea typeface="+mn-ea"/>
                <a:cs typeface="Meiryo UI" panose="020B0604030504040204" pitchFamily="50" charset="-128"/>
              </a:defRPr>
            </a:lvl3pPr>
            <a:lvl4pPr marL="1600200" indent="-228600">
              <a:buFontTx/>
              <a:buBlip>
                <a:blip r:embed="rId5"/>
              </a:buBlip>
              <a:defRPr sz="1600" b="1">
                <a:solidFill>
                  <a:schemeClr val="tx1"/>
                </a:solidFill>
                <a:latin typeface="+mn-ea"/>
                <a:ea typeface="+mn-ea"/>
                <a:cs typeface="Meiryo UI" panose="020B0604030504040204" pitchFamily="50" charset="-128"/>
              </a:defRPr>
            </a:lvl4pPr>
            <a:lvl5pPr marL="2057400" indent="-228600">
              <a:buFontTx/>
              <a:buBlip>
                <a:blip r:embed="rId6"/>
              </a:buBlip>
              <a:defRPr sz="1600" b="1">
                <a:solidFill>
                  <a:schemeClr val="tx1"/>
                </a:solidFill>
                <a:latin typeface="+mn-ea"/>
                <a:ea typeface="+mn-ea"/>
                <a:cs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pic>
        <p:nvPicPr>
          <p:cNvPr id="2050" name="Picture 2" descr="D:\Users\ishitaka.ADK\AppData\Local\Microsoft\Windows\Temporary Internet Files\Content.Outlook\LB8XNULL\全銀協テンプレート中頁.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86740"/>
          <a:stretch/>
        </p:blipFill>
        <p:spPr bwMode="auto">
          <a:xfrm>
            <a:off x="85060" y="0"/>
            <a:ext cx="9700752" cy="909379"/>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p:cNvSpPr>
            <a:spLocks noGrp="1"/>
          </p:cNvSpPr>
          <p:nvPr>
            <p:ph type="title"/>
          </p:nvPr>
        </p:nvSpPr>
        <p:spPr>
          <a:xfrm>
            <a:off x="503918" y="909379"/>
            <a:ext cx="7947918" cy="552673"/>
          </a:xfrm>
          <a:prstGeom prst="rect">
            <a:avLst/>
          </a:prstGeom>
        </p:spPr>
        <p:txBody>
          <a:bodyPr/>
          <a:lstStyle>
            <a:lvl1pPr>
              <a:defRPr sz="2600" b="1">
                <a:solidFill>
                  <a:schemeClr val="tx1"/>
                </a:solidFill>
                <a:latin typeface="+mn-ea"/>
                <a:ea typeface="+mn-ea"/>
                <a:cs typeface="Meiryo UI" panose="020B0604030504040204" pitchFamily="50" charset="-128"/>
              </a:defRPr>
            </a:lvl1pPr>
          </a:lstStyle>
          <a:p>
            <a:r>
              <a:rPr kumimoji="1" lang="ja-JP" altLang="en-US" dirty="0" smtClean="0"/>
              <a:t>マスター タイトルの書式設定</a:t>
            </a:r>
            <a:endParaRPr kumimoji="1" lang="ja-JP" altLang="en-US" dirty="0"/>
          </a:p>
        </p:txBody>
      </p:sp>
      <p:pic>
        <p:nvPicPr>
          <p:cNvPr id="7" name="Picture 2" descr="D:\Users\ishitaka.ADK\AppData\Local\Microsoft\Windows\Temporary Internet Files\Content.Outlook\LB8XNULL\全銀協テンプレート中頁02.jp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t="91378"/>
          <a:stretch/>
        </p:blipFill>
        <p:spPr bwMode="auto">
          <a:xfrm>
            <a:off x="0" y="6237351"/>
            <a:ext cx="9700752" cy="59131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userDrawn="1"/>
        </p:nvSpPr>
        <p:spPr>
          <a:xfrm>
            <a:off x="227576" y="6319394"/>
            <a:ext cx="3016250" cy="223138"/>
          </a:xfrm>
          <a:prstGeom prst="rect">
            <a:avLst/>
          </a:prstGeom>
          <a:noFill/>
        </p:spPr>
        <p:txBody>
          <a:bodyPr wrap="square" rtlCol="0">
            <a:spAutoFit/>
          </a:bodyPr>
          <a:lstStyle/>
          <a:p>
            <a:r>
              <a:rPr kumimoji="1" lang="en-US" altLang="ja-JP" sz="850" dirty="0" smtClean="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a:t>
            </a:r>
            <a:r>
              <a:rPr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 </a:t>
            </a:r>
            <a:r>
              <a:rPr kumimoji="1" lang="en-US" altLang="ja-JP" sz="850" dirty="0" smtClean="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2015</a:t>
            </a:r>
            <a:r>
              <a:rPr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 </a:t>
            </a:r>
            <a:r>
              <a:rPr kumimoji="1" lang="en-US" altLang="ja-JP" sz="850" dirty="0" smtClean="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JAPANESE</a:t>
            </a:r>
            <a:r>
              <a:rPr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 </a:t>
            </a:r>
            <a:r>
              <a:rPr kumimoji="1" lang="en-US" altLang="ja-JP" sz="850" dirty="0" smtClean="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BANKERS</a:t>
            </a:r>
            <a:r>
              <a:rPr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 </a:t>
            </a:r>
            <a:r>
              <a:rPr kumimoji="1" lang="en-US" altLang="ja-JP" sz="850" dirty="0" smtClean="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rPr>
              <a:t>ASSOCIATION</a:t>
            </a:r>
            <a:endParaRPr kumimoji="1" lang="ja-JP" altLang="en-US" sz="850" dirty="0">
              <a:solidFill>
                <a:schemeClr val="tx1">
                  <a:lumMod val="65000"/>
                  <a:lumOff val="35000"/>
                </a:schemeClr>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9" name="Slide Number Placeholder 5"/>
          <p:cNvSpPr txBox="1">
            <a:spLocks/>
          </p:cNvSpPr>
          <p:nvPr userDrawn="1"/>
        </p:nvSpPr>
        <p:spPr>
          <a:xfrm>
            <a:off x="9069705" y="6294309"/>
            <a:ext cx="557530" cy="211928"/>
          </a:xfrm>
          <a:prstGeom prst="rect">
            <a:avLst/>
          </a:prstGeom>
        </p:spPr>
        <p:txBody>
          <a:bodyPr/>
          <a:lstStyle>
            <a:defPPr>
              <a:defRPr lang="ja-JP"/>
            </a:defPPr>
            <a:lvl1pPr marL="0" algn="l" defTabSz="914400" rtl="0" eaLnBrk="1" latinLnBrk="0" hangingPunct="1">
              <a:defRPr kumimoji="1" sz="8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561C47E-2EEE-4BD4-96DE-56CED0CA4242}" type="slidenum">
              <a:rPr lang="ja-JP" altLang="en-US" sz="1000" smtClean="0">
                <a:solidFill>
                  <a:srgbClr val="261F1C"/>
                </a:solidFill>
              </a:rPr>
              <a:pPr/>
              <a:t>‹#›</a:t>
            </a:fld>
            <a:endParaRPr lang="ja-JP" altLang="en-US" sz="1000" dirty="0">
              <a:solidFill>
                <a:srgbClr val="261F1C"/>
              </a:solidFill>
            </a:endParaRPr>
          </a:p>
        </p:txBody>
      </p:sp>
    </p:spTree>
    <p:extLst>
      <p:ext uri="{BB962C8B-B14F-4D97-AF65-F5344CB8AC3E}">
        <p14:creationId xmlns:p14="http://schemas.microsoft.com/office/powerpoint/2010/main" val="2174919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2721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20396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35842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6238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62562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1FD782B-927F-4D73-BF63-E4F72CF5B777}" type="datetimeFigureOut">
              <a:rPr kumimoji="1" lang="ja-JP" altLang="en-US" smtClean="0"/>
              <a:t>2016/12/1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408173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891276"/>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5" r:id="rId3"/>
    <p:sldLayoutId id="2147483663"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D782B-927F-4D73-BF63-E4F72CF5B777}" type="datetimeFigureOut">
              <a:rPr kumimoji="1" lang="ja-JP" altLang="en-US" smtClean="0"/>
              <a:t>2016/12/1</a:t>
            </a:fld>
            <a:endParaRPr kumimoji="1" lang="ja-JP" altLang="en-US" dirty="0"/>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945293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3.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3.xml"/><Relationship Id="rId5" Type="http://schemas.openxmlformats.org/officeDocument/2006/relationships/image" Target="../media/image17.wmf"/><Relationship Id="rId4" Type="http://schemas.openxmlformats.org/officeDocument/2006/relationships/image" Target="../media/image12.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20"/>
          </p:nvPr>
        </p:nvSpPr>
        <p:spPr>
          <a:xfrm>
            <a:off x="647700" y="1485900"/>
            <a:ext cx="8635999" cy="1492708"/>
          </a:xfrm>
        </p:spPr>
        <p:txBody>
          <a:bodyPr/>
          <a:lstStyle/>
          <a:p>
            <a:r>
              <a:rPr kumimoji="1" lang="ja-JP" altLang="en-US" sz="4800" dirty="0" smtClean="0">
                <a:solidFill>
                  <a:srgbClr val="002060"/>
                </a:solidFill>
              </a:rPr>
              <a:t>金融取引における利用者保護</a:t>
            </a:r>
            <a:endParaRPr kumimoji="1" lang="en-US" altLang="ja-JP" sz="4800" dirty="0" smtClean="0">
              <a:solidFill>
                <a:srgbClr val="002060"/>
              </a:solidFill>
            </a:endParaRPr>
          </a:p>
          <a:p>
            <a:r>
              <a:rPr lang="ja-JP" altLang="en-US" sz="3200" dirty="0">
                <a:solidFill>
                  <a:srgbClr val="002060"/>
                </a:solidFill>
              </a:rPr>
              <a:t>ー</a:t>
            </a:r>
            <a:r>
              <a:rPr lang="ja-JP" altLang="en-US" sz="3200" dirty="0" smtClean="0">
                <a:solidFill>
                  <a:srgbClr val="002060"/>
                </a:solidFill>
              </a:rPr>
              <a:t>金融犯罪、金融商品購入等をめぐって－</a:t>
            </a:r>
            <a:endParaRPr kumimoji="1" lang="ja-JP" altLang="en-US" sz="3200" dirty="0">
              <a:solidFill>
                <a:srgbClr val="002060"/>
              </a:solidFill>
            </a:endParaRPr>
          </a:p>
        </p:txBody>
      </p:sp>
      <p:sp>
        <p:nvSpPr>
          <p:cNvPr id="13" name="テキスト プレースホルダー 12"/>
          <p:cNvSpPr>
            <a:spLocks noGrp="1"/>
          </p:cNvSpPr>
          <p:nvPr>
            <p:ph type="body" sz="quarter" idx="21"/>
          </p:nvPr>
        </p:nvSpPr>
        <p:spPr>
          <a:xfrm>
            <a:off x="1845511" y="3159671"/>
            <a:ext cx="6291175" cy="412843"/>
          </a:xfrm>
        </p:spPr>
        <p:txBody>
          <a:bodyPr/>
          <a:lstStyle/>
          <a:p>
            <a:r>
              <a:rPr lang="zh-CN" altLang="en-US" dirty="0"/>
              <a:t>山梨県立大学 国際政策学部 民法</a:t>
            </a:r>
            <a:r>
              <a:rPr lang="en-US" altLang="zh-CN" dirty="0" smtClean="0"/>
              <a:t>Ⅰ</a:t>
            </a:r>
          </a:p>
          <a:p>
            <a:r>
              <a:rPr lang="ja-JP" altLang="en-US" dirty="0" smtClean="0"/>
              <a:t>平成</a:t>
            </a:r>
            <a:r>
              <a:rPr lang="en-US" altLang="ja-JP" dirty="0" smtClean="0"/>
              <a:t>28</a:t>
            </a:r>
            <a:r>
              <a:rPr lang="ja-JP" altLang="en-US" dirty="0" smtClean="0"/>
              <a:t>年</a:t>
            </a:r>
            <a:r>
              <a:rPr lang="en-US" altLang="ja-JP" dirty="0" smtClean="0"/>
              <a:t>12</a:t>
            </a:r>
            <a:r>
              <a:rPr lang="ja-JP" altLang="en-US" dirty="0" smtClean="0"/>
              <a:t>月</a:t>
            </a:r>
            <a:r>
              <a:rPr lang="en-US" altLang="ja-JP" dirty="0"/>
              <a:t>5</a:t>
            </a:r>
            <a:r>
              <a:rPr lang="ja-JP" altLang="en-US" dirty="0" smtClean="0"/>
              <a:t>日</a:t>
            </a:r>
            <a:endParaRPr lang="en-US" altLang="ja-JP" dirty="0" smtClean="0"/>
          </a:p>
          <a:p>
            <a:r>
              <a:rPr lang="ja-JP" altLang="en-US" sz="2000" dirty="0"/>
              <a:t>全国銀行</a:t>
            </a:r>
            <a:r>
              <a:rPr lang="ja-JP" altLang="en-US" sz="2000" dirty="0" smtClean="0"/>
              <a:t>協会</a:t>
            </a:r>
            <a:r>
              <a:rPr lang="ja-JP" altLang="en-US" sz="2000" dirty="0" smtClean="0"/>
              <a:t>コンプライアンス部</a:t>
            </a:r>
            <a:r>
              <a:rPr lang="ja-JP" altLang="en-US" sz="2000" dirty="0" smtClean="0"/>
              <a:t>　　大</a:t>
            </a:r>
            <a:r>
              <a:rPr lang="ja-JP" altLang="en-US" sz="2000" dirty="0"/>
              <a:t> </a:t>
            </a:r>
            <a:r>
              <a:rPr lang="ja-JP" altLang="en-US" sz="2000" dirty="0" smtClean="0"/>
              <a:t>野</a:t>
            </a:r>
            <a:r>
              <a:rPr lang="ja-JP" altLang="en-US" sz="2000" dirty="0"/>
              <a:t> </a:t>
            </a:r>
            <a:r>
              <a:rPr lang="ja-JP" altLang="en-US" sz="2000" dirty="0" smtClean="0"/>
              <a:t>正</a:t>
            </a:r>
            <a:r>
              <a:rPr lang="ja-JP" altLang="en-US" sz="2000" dirty="0"/>
              <a:t> </a:t>
            </a:r>
            <a:r>
              <a:rPr lang="ja-JP" altLang="en-US" sz="2000" dirty="0" smtClean="0"/>
              <a:t>文</a:t>
            </a:r>
            <a:r>
              <a:rPr lang="en-US" altLang="zh-CN" dirty="0"/>
              <a:t/>
            </a:r>
            <a:br>
              <a:rPr lang="en-US" altLang="zh-CN" dirty="0"/>
            </a:br>
            <a:endParaRPr kumimoji="1" lang="ja-JP" altLang="en-US" dirty="0"/>
          </a:p>
        </p:txBody>
      </p:sp>
    </p:spTree>
    <p:extLst>
      <p:ext uri="{BB962C8B-B14F-4D97-AF65-F5344CB8AC3E}">
        <p14:creationId xmlns:p14="http://schemas.microsoft.com/office/powerpoint/2010/main" val="3703827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2219324"/>
            <a:ext cx="8915400" cy="4048125"/>
          </a:xfrm>
        </p:spPr>
        <p:txBody>
          <a:bodyPr>
            <a:noAutofit/>
          </a:bodyPr>
          <a:lstStyle/>
          <a:p>
            <a:r>
              <a:rPr lang="ja-JP" altLang="en-US" sz="2000" dirty="0" smtClean="0"/>
              <a:t>インターネットショップ</a:t>
            </a:r>
            <a:r>
              <a:rPr lang="ja-JP" altLang="en-US" sz="2000" dirty="0"/>
              <a:t>にて商品を注文し、指定の銀行口座に代金を振り込んだのに商品が届かず、業者と連絡も取れないといった詐欺が発生しています。 </a:t>
            </a:r>
          </a:p>
          <a:p>
            <a:r>
              <a:rPr lang="ja-JP" altLang="en-US" sz="2000" dirty="0"/>
              <a:t>例えば、「他のショップより安いので注文したが商品が届かない」、「他のサイトでは売っていない人気商品なので注文したが届かない」といったケースや、模倣品・全く別の商品が送られてきたといった詐欺被害が発生しています。より悪質なケースでは「時計を注文したのにスーツケースが届いた」という具合に手違いを装い、交換の連絡をしているうちに連絡が取れなくなることもあるようです。 </a:t>
            </a:r>
          </a:p>
          <a:p>
            <a:r>
              <a:rPr lang="ja-JP" altLang="en-US" sz="2000" dirty="0"/>
              <a:t>さらに、本物そっくりなコピーサイトにだまされてしまうケースもあり、「見たことのある有名サイトだから大丈夫」といった先入観から、少々の怪しさを感じても入金してしまい、被害に遭うケースが発生しています。</a:t>
            </a:r>
            <a:endParaRPr lang="ja-JP" altLang="en-US" sz="2000" dirty="0">
              <a:effectLst/>
            </a:endParaRPr>
          </a:p>
        </p:txBody>
      </p:sp>
      <p:sp>
        <p:nvSpPr>
          <p:cNvPr id="3" name="タイトル 2"/>
          <p:cNvSpPr>
            <a:spLocks noGrp="1"/>
          </p:cNvSpPr>
          <p:nvPr>
            <p:ph type="title"/>
          </p:nvPr>
        </p:nvSpPr>
        <p:spPr/>
        <p:txBody>
          <a:bodyPr/>
          <a:lstStyle/>
          <a:p>
            <a:r>
              <a:rPr kumimoji="1" lang="ja-JP" altLang="en-US" sz="3200" dirty="0" smtClean="0"/>
              <a:t>ネットショッピング詐欺</a:t>
            </a:r>
            <a:endParaRPr kumimoji="1" lang="ja-JP" altLang="en-US" sz="3200" dirty="0"/>
          </a:p>
        </p:txBody>
      </p:sp>
      <p:sp>
        <p:nvSpPr>
          <p:cNvPr id="6" name="角丸四角形 5"/>
          <p:cNvSpPr/>
          <p:nvPr/>
        </p:nvSpPr>
        <p:spPr>
          <a:xfrm>
            <a:off x="533400" y="1485900"/>
            <a:ext cx="1885950" cy="504825"/>
          </a:xfrm>
          <a:prstGeom prst="roundRect">
            <a:avLst>
              <a:gd name="adj" fmla="val 27988"/>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bg1"/>
                </a:solidFill>
              </a:rPr>
              <a:t>　手　口　</a:t>
            </a:r>
            <a:endParaRPr kumimoji="1" lang="ja-JP" altLang="en-US" sz="2800" dirty="0">
              <a:solidFill>
                <a:schemeClr val="bg1"/>
              </a:solidFill>
            </a:endParaRPr>
          </a:p>
        </p:txBody>
      </p:sp>
    </p:spTree>
    <p:extLst>
      <p:ext uri="{BB962C8B-B14F-4D97-AF65-F5344CB8AC3E}">
        <p14:creationId xmlns:p14="http://schemas.microsoft.com/office/powerpoint/2010/main" val="188512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4518247"/>
          </a:xfrm>
          <a:solidFill>
            <a:schemeClr val="tx2">
              <a:lumMod val="40000"/>
              <a:lumOff val="60000"/>
            </a:schemeClr>
          </a:solidFill>
        </p:spPr>
        <p:txBody>
          <a:bodyPr>
            <a:noAutofit/>
          </a:bodyPr>
          <a:lstStyle/>
          <a:p>
            <a:pPr>
              <a:lnSpc>
                <a:spcPts val="2000"/>
              </a:lnSpc>
              <a:spcBef>
                <a:spcPts val="600"/>
              </a:spcBef>
            </a:pPr>
            <a:r>
              <a:rPr lang="ja-JP" altLang="en-US" sz="1800" dirty="0"/>
              <a:t>代金の支払方法に銀行振込以外の選択肢がない場合、詐欺の手口として振込で前払いさせられる事例が多いので注意が必要です。</a:t>
            </a:r>
          </a:p>
          <a:p>
            <a:pPr>
              <a:lnSpc>
                <a:spcPts val="2000"/>
              </a:lnSpc>
              <a:spcBef>
                <a:spcPts val="600"/>
              </a:spcBef>
            </a:pPr>
            <a:r>
              <a:rPr lang="ja-JP" altLang="en-US" sz="1800" dirty="0"/>
              <a:t>時には「クレジットカードや代金引換も利用可能」と表記しておきながら、実際に決済手続きに進むと「システムの故障」などとして結局は振込しか選択できないというケースもあります。</a:t>
            </a:r>
          </a:p>
          <a:p>
            <a:pPr>
              <a:lnSpc>
                <a:spcPts val="2000"/>
              </a:lnSpc>
              <a:spcBef>
                <a:spcPts val="600"/>
              </a:spcBef>
            </a:pPr>
            <a:r>
              <a:rPr lang="ja-JP" altLang="en-US" sz="1800" dirty="0"/>
              <a:t>販売会社の住所や電話番号などの連絡先を確認し、記載がない場合は注意が必要です。</a:t>
            </a:r>
          </a:p>
          <a:p>
            <a:pPr>
              <a:lnSpc>
                <a:spcPts val="2000"/>
              </a:lnSpc>
              <a:spcBef>
                <a:spcPts val="600"/>
              </a:spcBef>
            </a:pPr>
            <a:r>
              <a:rPr lang="ja-JP" altLang="en-US" sz="1800" dirty="0"/>
              <a:t>振込先の口座名義が企業名ではなく個人名で、ウェブサイトの会社概要に表示された代表者等とは関係のない名前である場合もご注意ください。振込先として外国人の個人名義の口座が悪用される事例も多く発生しています。</a:t>
            </a:r>
          </a:p>
          <a:p>
            <a:pPr>
              <a:lnSpc>
                <a:spcPts val="2000"/>
              </a:lnSpc>
              <a:spcBef>
                <a:spcPts val="600"/>
              </a:spcBef>
            </a:pPr>
            <a:r>
              <a:rPr lang="ja-JP" altLang="en-US" sz="1800" dirty="0"/>
              <a:t>海外の詐欺グループが機械的に日本語の翻訳をし、偽のショッピングサイトを作っている場合もあります。キャンセルや返品方法の説明などがおかしな文章になっている場合はご注意ください。</a:t>
            </a:r>
          </a:p>
          <a:p>
            <a:pPr>
              <a:lnSpc>
                <a:spcPts val="2000"/>
              </a:lnSpc>
              <a:spcBef>
                <a:spcPts val="600"/>
              </a:spcBef>
            </a:pPr>
            <a:r>
              <a:rPr lang="ja-JP" altLang="en-US" sz="1800" dirty="0"/>
              <a:t>偽のショッピングサイトは年々巧妙になってきています。「怪しい」と思ったら、ウェブサイトに記載されている連絡先に問い合わせてみてください。その際、電話番号が記載されていなかったり、記載されていても全く繋がらなかったり、別の会社の番号である等の場合は注意してください。</a:t>
            </a:r>
            <a:endParaRPr lang="ja-JP" altLang="en-US" sz="1800" dirty="0"/>
          </a:p>
        </p:txBody>
      </p:sp>
      <p:sp>
        <p:nvSpPr>
          <p:cNvPr id="3" name="タイトル 2"/>
          <p:cNvSpPr>
            <a:spLocks noGrp="1"/>
          </p:cNvSpPr>
          <p:nvPr>
            <p:ph type="title"/>
          </p:nvPr>
        </p:nvSpPr>
        <p:spPr/>
        <p:txBody>
          <a:bodyPr/>
          <a:lstStyle/>
          <a:p>
            <a:r>
              <a:rPr kumimoji="1" lang="ja-JP" altLang="en-US" dirty="0" smtClean="0"/>
              <a:t>ネットショッピングへの対策</a:t>
            </a:r>
            <a:endParaRPr kumimoji="1" lang="ja-JP" altLang="en-US" dirty="0"/>
          </a:p>
        </p:txBody>
      </p:sp>
    </p:spTree>
    <p:extLst>
      <p:ext uri="{BB962C8B-B14F-4D97-AF65-F5344CB8AC3E}">
        <p14:creationId xmlns:p14="http://schemas.microsoft.com/office/powerpoint/2010/main" val="401006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299" y="2219324"/>
            <a:ext cx="8934451" cy="4048125"/>
          </a:xfrm>
        </p:spPr>
        <p:txBody>
          <a:bodyPr>
            <a:noAutofit/>
          </a:bodyPr>
          <a:lstStyle/>
          <a:p>
            <a:r>
              <a:rPr lang="ja-JP" altLang="en-US" dirty="0" smtClean="0"/>
              <a:t>キャッシュカードの</a:t>
            </a:r>
            <a:r>
              <a:rPr lang="ja-JP" altLang="en-US" dirty="0"/>
              <a:t>盗難被害としては、空き巣が自宅に入り、通帳・印鑑・</a:t>
            </a:r>
            <a:r>
              <a:rPr lang="ja-JP" altLang="en-US" dirty="0" smtClean="0"/>
              <a:t>キャッシュカード等</a:t>
            </a:r>
            <a:r>
              <a:rPr lang="ja-JP" altLang="en-US" dirty="0"/>
              <a:t>を盗む手口、電車内や駅のホームで居眠りしている間に、カバンや財布ごと</a:t>
            </a:r>
            <a:r>
              <a:rPr lang="ja-JP" altLang="en-US" dirty="0" smtClean="0"/>
              <a:t>キャッシュカード等</a:t>
            </a:r>
            <a:r>
              <a:rPr lang="ja-JP" altLang="en-US" dirty="0"/>
              <a:t>を盗む手口、さらにはスリや車上荒らしなど様々な手口があります。どのような場面でも犯人に狙われているかもしれない、と考えた方が良いでしょう</a:t>
            </a:r>
            <a:r>
              <a:rPr lang="ja-JP" altLang="en-US" dirty="0" smtClean="0"/>
              <a:t>。</a:t>
            </a:r>
            <a:endParaRPr lang="ja-JP" altLang="en-US" dirty="0"/>
          </a:p>
          <a:p>
            <a:r>
              <a:rPr lang="ja-JP" altLang="en-US" dirty="0" smtClean="0"/>
              <a:t>キャッシュカード等</a:t>
            </a:r>
            <a:r>
              <a:rPr lang="ja-JP" altLang="en-US" dirty="0"/>
              <a:t>と一緒に自動車免許証などを盗み、個人情報（生年月日、電話番号など）から暗証番号を察知し、</a:t>
            </a:r>
            <a:r>
              <a:rPr lang="en-US" altLang="ja-JP" dirty="0" smtClean="0"/>
              <a:t>ATM</a:t>
            </a:r>
            <a:r>
              <a:rPr lang="ja-JP" altLang="en-US" dirty="0" smtClean="0"/>
              <a:t>から</a:t>
            </a:r>
            <a:r>
              <a:rPr lang="ja-JP" altLang="en-US" dirty="0"/>
              <a:t>預金が引出される事例も発生しています。また、盗んだキャッシュカードの名義人である被害者に対して、銀行職員や警察官などを装って暗証暗号を聞き出すケースも発生して</a:t>
            </a:r>
            <a:r>
              <a:rPr lang="ja-JP" altLang="en-US" dirty="0" smtClean="0"/>
              <a:t>います。</a:t>
            </a:r>
            <a:endParaRPr lang="en-US" altLang="ja-JP" dirty="0" smtClean="0"/>
          </a:p>
        </p:txBody>
      </p:sp>
      <p:sp>
        <p:nvSpPr>
          <p:cNvPr id="3" name="タイトル 2"/>
          <p:cNvSpPr>
            <a:spLocks noGrp="1"/>
          </p:cNvSpPr>
          <p:nvPr>
            <p:ph type="title"/>
          </p:nvPr>
        </p:nvSpPr>
        <p:spPr/>
        <p:txBody>
          <a:bodyPr/>
          <a:lstStyle/>
          <a:p>
            <a:r>
              <a:rPr lang="ja-JP" altLang="en-US" sz="3200" dirty="0"/>
              <a:t>キャッシュカードの盗難</a:t>
            </a:r>
            <a:r>
              <a:rPr lang="en-US" altLang="ja-JP" sz="3200" dirty="0"/>
              <a:t>/</a:t>
            </a:r>
            <a:r>
              <a:rPr lang="ja-JP" altLang="en-US" sz="3200" dirty="0"/>
              <a:t>偽造</a:t>
            </a:r>
            <a:endParaRPr kumimoji="1" lang="ja-JP" altLang="en-US" sz="3200" dirty="0"/>
          </a:p>
        </p:txBody>
      </p:sp>
      <p:sp>
        <p:nvSpPr>
          <p:cNvPr id="6" name="角丸四角形 5"/>
          <p:cNvSpPr/>
          <p:nvPr/>
        </p:nvSpPr>
        <p:spPr>
          <a:xfrm>
            <a:off x="533400" y="1609725"/>
            <a:ext cx="2657475" cy="504825"/>
          </a:xfrm>
          <a:prstGeom prst="roundRect">
            <a:avLst>
              <a:gd name="adj" fmla="val 27988"/>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bg1"/>
                </a:solidFill>
              </a:rPr>
              <a:t>　手　口　①　</a:t>
            </a:r>
            <a:endParaRPr kumimoji="1" lang="ja-JP" altLang="en-US" sz="2800" dirty="0">
              <a:solidFill>
                <a:schemeClr val="bg1"/>
              </a:solidFill>
            </a:endParaRPr>
          </a:p>
        </p:txBody>
      </p:sp>
    </p:spTree>
    <p:extLst>
      <p:ext uri="{BB962C8B-B14F-4D97-AF65-F5344CB8AC3E}">
        <p14:creationId xmlns:p14="http://schemas.microsoft.com/office/powerpoint/2010/main" val="419046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2286000"/>
            <a:ext cx="8915400" cy="3981450"/>
          </a:xfrm>
        </p:spPr>
        <p:txBody>
          <a:bodyPr>
            <a:noAutofit/>
          </a:bodyPr>
          <a:lstStyle/>
          <a:p>
            <a:pPr>
              <a:lnSpc>
                <a:spcPts val="3000"/>
              </a:lnSpc>
            </a:pPr>
            <a:r>
              <a:rPr lang="ja-JP" altLang="en-US" sz="2000" dirty="0" smtClean="0"/>
              <a:t>キャッシュカードの</a:t>
            </a:r>
            <a:r>
              <a:rPr lang="ja-JP" altLang="en-US" sz="2000" dirty="0"/>
              <a:t>被害は盗難され不正利用されるものだけではありません。</a:t>
            </a:r>
            <a:r>
              <a:rPr lang="ja-JP" altLang="en-US" sz="2000" dirty="0" smtClean="0"/>
              <a:t>キャッシュカードの</a:t>
            </a:r>
            <a:r>
              <a:rPr lang="ja-JP" altLang="en-US" sz="2000" dirty="0"/>
              <a:t>磁気データ等を盗み取るスキミングにより、</a:t>
            </a:r>
            <a:r>
              <a:rPr lang="ja-JP" altLang="en-US" sz="2000" dirty="0" smtClean="0"/>
              <a:t>キャッシュカードを</a:t>
            </a:r>
            <a:r>
              <a:rPr lang="ja-JP" altLang="en-US" sz="2000" dirty="0"/>
              <a:t>偽造し、預金が不正に引き出される犯罪も発生しています。</a:t>
            </a:r>
            <a:r>
              <a:rPr lang="en-US" altLang="ja-JP" sz="2000" dirty="0"/>
              <a:t>ATM</a:t>
            </a:r>
            <a:r>
              <a:rPr lang="ja-JP" altLang="en-US" sz="2000" dirty="0"/>
              <a:t>をご利用の際には、</a:t>
            </a:r>
            <a:r>
              <a:rPr lang="en-US" altLang="ja-JP" sz="2000" dirty="0"/>
              <a:t>ATM</a:t>
            </a:r>
            <a:r>
              <a:rPr lang="ja-JP" altLang="en-US" sz="2000" dirty="0"/>
              <a:t>周辺（特にカード挿入口）の不審な機器にご注意ください。</a:t>
            </a:r>
          </a:p>
          <a:p>
            <a:pPr>
              <a:lnSpc>
                <a:spcPts val="3000"/>
              </a:lnSpc>
            </a:pPr>
            <a:r>
              <a:rPr lang="ja-JP" altLang="en-US" sz="2000" dirty="0"/>
              <a:t>また、ゴルフ場やスーパー銭湯等で貴重品を預けるセーフティボックスなどを利用する際にも、ご注意ください。暗証番号を盗み見され、セーフティボックスから</a:t>
            </a:r>
            <a:r>
              <a:rPr lang="ja-JP" altLang="en-US" sz="2000" dirty="0" smtClean="0"/>
              <a:t>キャッシュカードを</a:t>
            </a:r>
            <a:r>
              <a:rPr lang="ja-JP" altLang="en-US" sz="2000" dirty="0"/>
              <a:t>取り出してスキミングされる手口があります。盗難と異なり、情報だけ盗まれ、</a:t>
            </a:r>
            <a:r>
              <a:rPr lang="ja-JP" altLang="en-US" sz="2000" dirty="0" smtClean="0"/>
              <a:t>キャッシュカードを</a:t>
            </a:r>
            <a:r>
              <a:rPr lang="ja-JP" altLang="en-US" sz="2000" dirty="0"/>
              <a:t>偽造されるため、被害発覚が遅くなりがちです。被害防止のため、セーフティボックス利用時の番号は、</a:t>
            </a:r>
            <a:r>
              <a:rPr lang="ja-JP" altLang="en-US" sz="2000" dirty="0" smtClean="0"/>
              <a:t>キャッシュカードの</a:t>
            </a:r>
            <a:r>
              <a:rPr lang="ja-JP" altLang="en-US" sz="2000" dirty="0"/>
              <a:t>暗証番号とは違う番号にしてください。</a:t>
            </a:r>
          </a:p>
        </p:txBody>
      </p:sp>
      <p:sp>
        <p:nvSpPr>
          <p:cNvPr id="3" name="タイトル 2"/>
          <p:cNvSpPr>
            <a:spLocks noGrp="1"/>
          </p:cNvSpPr>
          <p:nvPr>
            <p:ph type="title"/>
          </p:nvPr>
        </p:nvSpPr>
        <p:spPr/>
        <p:txBody>
          <a:bodyPr/>
          <a:lstStyle/>
          <a:p>
            <a:endParaRPr kumimoji="1" lang="ja-JP" altLang="en-US" sz="3200" dirty="0"/>
          </a:p>
        </p:txBody>
      </p:sp>
      <p:sp>
        <p:nvSpPr>
          <p:cNvPr id="6" name="角丸四角形 5"/>
          <p:cNvSpPr/>
          <p:nvPr/>
        </p:nvSpPr>
        <p:spPr>
          <a:xfrm>
            <a:off x="533400" y="1485900"/>
            <a:ext cx="2609850" cy="504825"/>
          </a:xfrm>
          <a:prstGeom prst="roundRect">
            <a:avLst>
              <a:gd name="adj" fmla="val 27988"/>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bg1"/>
                </a:solidFill>
              </a:rPr>
              <a:t>　手　口　</a:t>
            </a:r>
            <a:r>
              <a:rPr kumimoji="1" lang="ja-JP" altLang="en-US" sz="2800" smtClean="0">
                <a:solidFill>
                  <a:schemeClr val="bg1"/>
                </a:solidFill>
              </a:rPr>
              <a:t>　②</a:t>
            </a:r>
            <a:endParaRPr kumimoji="1" lang="ja-JP" altLang="en-US" sz="2800" dirty="0">
              <a:solidFill>
                <a:schemeClr val="bg1"/>
              </a:solidFill>
            </a:endParaRPr>
          </a:p>
        </p:txBody>
      </p:sp>
    </p:spTree>
    <p:extLst>
      <p:ext uri="{BB962C8B-B14F-4D97-AF65-F5344CB8AC3E}">
        <p14:creationId xmlns:p14="http://schemas.microsoft.com/office/powerpoint/2010/main" val="143535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2"/>
            <a:ext cx="8915400" cy="3159347"/>
          </a:xfrm>
          <a:solidFill>
            <a:schemeClr val="tx2">
              <a:lumMod val="40000"/>
              <a:lumOff val="60000"/>
            </a:schemeClr>
          </a:solidFill>
        </p:spPr>
        <p:txBody>
          <a:bodyPr>
            <a:normAutofit fontScale="92500" lnSpcReduction="10000"/>
          </a:bodyPr>
          <a:lstStyle/>
          <a:p>
            <a:r>
              <a:rPr lang="ja-JP" altLang="en-US" dirty="0"/>
              <a:t>キャッシュカードや通帳と本人確認資料は別々に保管し、キャッシュカードの暗証番号を、生年月日などの類推されやすい番号にしないようご注意ください。</a:t>
            </a:r>
          </a:p>
          <a:p>
            <a:r>
              <a:rPr lang="ja-JP" altLang="en-US" dirty="0"/>
              <a:t>キャッシュカード等を入れているカバンや上着は、手元から離さないようにしましょう。また、自動車等から離れる際は、必ずキャッシュカード等の貴重品は身に付けましょう。</a:t>
            </a:r>
          </a:p>
          <a:p>
            <a:r>
              <a:rPr lang="en-US" altLang="ja-JP" dirty="0"/>
              <a:t>ATM</a:t>
            </a:r>
            <a:r>
              <a:rPr lang="ja-JP" altLang="en-US" dirty="0"/>
              <a:t>のカード挿入口や</a:t>
            </a:r>
            <a:r>
              <a:rPr lang="en-US" altLang="ja-JP" dirty="0"/>
              <a:t>ATM</a:t>
            </a:r>
            <a:r>
              <a:rPr lang="ja-JP" altLang="en-US" dirty="0"/>
              <a:t>周辺の不審な機械に注意してください。</a:t>
            </a:r>
          </a:p>
          <a:p>
            <a:r>
              <a:rPr lang="ja-JP" altLang="en-US" dirty="0"/>
              <a:t>銀行では警戒を強化していますが、万一、不審物等を発見された場合には、銀行員にお知らせいただくか、</a:t>
            </a:r>
            <a:r>
              <a:rPr lang="en-US" altLang="ja-JP" dirty="0"/>
              <a:t>ATM</a:t>
            </a:r>
            <a:r>
              <a:rPr lang="ja-JP" altLang="en-US" dirty="0"/>
              <a:t>に設置の電話でご連絡をお願いします。</a:t>
            </a:r>
            <a:endParaRPr lang="ja-JP" altLang="en-US" dirty="0"/>
          </a:p>
        </p:txBody>
      </p:sp>
      <p:sp>
        <p:nvSpPr>
          <p:cNvPr id="3" name="タイトル 2"/>
          <p:cNvSpPr>
            <a:spLocks noGrp="1"/>
          </p:cNvSpPr>
          <p:nvPr>
            <p:ph type="title"/>
          </p:nvPr>
        </p:nvSpPr>
        <p:spPr/>
        <p:txBody>
          <a:bodyPr/>
          <a:lstStyle/>
          <a:p>
            <a:r>
              <a:rPr lang="ja-JP" altLang="en-US" dirty="0"/>
              <a:t>キャッシュカードの盗難</a:t>
            </a:r>
            <a:r>
              <a:rPr lang="en-US" altLang="ja-JP" dirty="0"/>
              <a:t>/</a:t>
            </a:r>
            <a:r>
              <a:rPr lang="ja-JP" altLang="en-US" dirty="0"/>
              <a:t>偽造へ</a:t>
            </a:r>
            <a:r>
              <a:rPr kumimoji="1" lang="ja-JP" altLang="en-US" dirty="0" smtClean="0"/>
              <a:t>の対策</a:t>
            </a:r>
            <a:endParaRPr kumimoji="1" lang="ja-JP" altLang="en-US" dirty="0"/>
          </a:p>
        </p:txBody>
      </p:sp>
      <p:sp>
        <p:nvSpPr>
          <p:cNvPr id="4" name="コンテンツ プレースホルダー 1"/>
          <p:cNvSpPr txBox="1">
            <a:spLocks/>
          </p:cNvSpPr>
          <p:nvPr/>
        </p:nvSpPr>
        <p:spPr>
          <a:xfrm>
            <a:off x="485775" y="5238749"/>
            <a:ext cx="8915400" cy="990711"/>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金融犯罪防止の取組みについては</a:t>
            </a:r>
            <a:endParaRPr lang="en-US" altLang="ja-JP" dirty="0" smtClean="0"/>
          </a:p>
          <a:p>
            <a:pPr marL="0" indent="0">
              <a:buNone/>
            </a:pPr>
            <a:r>
              <a:rPr lang="ja-JP" altLang="en-US" dirty="0" smtClean="0"/>
              <a:t>　　　　</a:t>
            </a:r>
            <a:r>
              <a:rPr lang="en-US" altLang="ja-JP" dirty="0" smtClean="0"/>
              <a:t>http</a:t>
            </a:r>
            <a:r>
              <a:rPr lang="en-US" altLang="ja-JP" dirty="0"/>
              <a:t>://www.zenginkyo.or.jp/hanzai/</a:t>
            </a:r>
            <a:endParaRPr lang="ja-JP" altLang="en-US" dirty="0" smtClean="0"/>
          </a:p>
        </p:txBody>
      </p:sp>
    </p:spTree>
    <p:extLst>
      <p:ext uri="{BB962C8B-B14F-4D97-AF65-F5344CB8AC3E}">
        <p14:creationId xmlns:p14="http://schemas.microsoft.com/office/powerpoint/2010/main" val="331822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lang="ja-JP" altLang="en-US" dirty="0"/>
              <a:t>預金の払戻しの法的意義</a:t>
            </a:r>
          </a:p>
          <a:p>
            <a:pPr marL="0" indent="0">
              <a:buNone/>
            </a:pPr>
            <a:r>
              <a:rPr lang="ja-JP" altLang="en-US" dirty="0"/>
              <a:t>　</a:t>
            </a:r>
            <a:endParaRPr lang="en-US" altLang="ja-JP" dirty="0"/>
          </a:p>
          <a:p>
            <a:pPr marL="0" indent="0">
              <a:buNone/>
            </a:pPr>
            <a:r>
              <a:rPr lang="ja-JP" altLang="en-US" dirty="0" smtClean="0"/>
              <a:t>　⇒</a:t>
            </a:r>
            <a:r>
              <a:rPr lang="ja-JP" altLang="en-US" dirty="0"/>
              <a:t>　預金取引とは法律的にどのような</a:t>
            </a:r>
            <a:r>
              <a:rPr lang="ja-JP" altLang="en-US" dirty="0" smtClean="0"/>
              <a:t>契約</a:t>
            </a:r>
            <a:r>
              <a:rPr lang="ja-JP" altLang="en-US" dirty="0"/>
              <a:t>形態か？</a:t>
            </a:r>
          </a:p>
          <a:p>
            <a:pPr marL="0" indent="0">
              <a:buNone/>
            </a:pPr>
            <a:r>
              <a:rPr lang="ja-JP" altLang="en-US" dirty="0"/>
              <a:t>　　　　消費寄託契約</a:t>
            </a:r>
          </a:p>
          <a:p>
            <a:pPr marL="0" indent="0">
              <a:buNone/>
            </a:pPr>
            <a:r>
              <a:rPr lang="ja-JP" altLang="en-US" dirty="0"/>
              <a:t>　</a:t>
            </a:r>
            <a:endParaRPr lang="en-US" altLang="ja-JP" dirty="0" smtClean="0"/>
          </a:p>
          <a:p>
            <a:pPr marL="0" indent="0">
              <a:buNone/>
            </a:pPr>
            <a:r>
              <a:rPr lang="ja-JP" altLang="en-US" dirty="0" smtClean="0"/>
              <a:t>　⇒</a:t>
            </a:r>
            <a:r>
              <a:rPr lang="ja-JP" altLang="en-US" dirty="0"/>
              <a:t>　銀行側から見ると預金債権の履行</a:t>
            </a:r>
          </a:p>
          <a:p>
            <a:pPr marL="0" indent="0">
              <a:buNone/>
            </a:pPr>
            <a:endParaRPr lang="en-US" altLang="ja-JP" dirty="0" smtClean="0"/>
          </a:p>
          <a:p>
            <a:pPr marL="0" indent="0">
              <a:buNone/>
            </a:pPr>
            <a:r>
              <a:rPr lang="ja-JP" altLang="en-US" dirty="0"/>
              <a:t>　⇒　弁済＝預金債権の消滅</a:t>
            </a:r>
          </a:p>
          <a:p>
            <a:pPr marL="0" indent="0">
              <a:buNone/>
            </a:pPr>
            <a:endParaRPr lang="en-US" altLang="ja-JP" dirty="0" smtClean="0"/>
          </a:p>
          <a:p>
            <a:pPr marL="0" indent="0">
              <a:buNone/>
            </a:pPr>
            <a:r>
              <a:rPr lang="ja-JP" altLang="en-US" dirty="0"/>
              <a:t>　⇒　適法な弁済とされるのは？</a:t>
            </a:r>
          </a:p>
          <a:p>
            <a:endParaRPr kumimoji="1" lang="ja-JP" altLang="en-US" dirty="0"/>
          </a:p>
        </p:txBody>
      </p:sp>
      <p:sp>
        <p:nvSpPr>
          <p:cNvPr id="3" name="タイトル 2"/>
          <p:cNvSpPr>
            <a:spLocks noGrp="1"/>
          </p:cNvSpPr>
          <p:nvPr>
            <p:ph type="title"/>
          </p:nvPr>
        </p:nvSpPr>
        <p:spPr/>
        <p:txBody>
          <a:bodyPr/>
          <a:lstStyle/>
          <a:p>
            <a:r>
              <a:rPr lang="ja-JP" altLang="en-US" dirty="0"/>
              <a:t>預金の払戻しとは何か</a:t>
            </a:r>
            <a:endParaRPr kumimoji="1" lang="ja-JP" altLang="en-US" dirty="0"/>
          </a:p>
        </p:txBody>
      </p:sp>
    </p:spTree>
    <p:extLst>
      <p:ext uri="{BB962C8B-B14F-4D97-AF65-F5344CB8AC3E}">
        <p14:creationId xmlns:p14="http://schemas.microsoft.com/office/powerpoint/2010/main" val="117759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無権限者に対する払戻は無効、のはず</a:t>
            </a:r>
          </a:p>
          <a:p>
            <a:r>
              <a:rPr lang="ja-JP" altLang="en-US" dirty="0"/>
              <a:t>銀行は短時間に大量の事務処理をする必要あり</a:t>
            </a:r>
          </a:p>
          <a:p>
            <a:pPr marL="0" indent="0">
              <a:buNone/>
            </a:pPr>
            <a:r>
              <a:rPr lang="ja-JP" altLang="en-US" dirty="0"/>
              <a:t>　→　判例は民</a:t>
            </a:r>
            <a:r>
              <a:rPr lang="en-US" altLang="ja-JP" dirty="0"/>
              <a:t>478</a:t>
            </a:r>
            <a:r>
              <a:rPr lang="ja-JP" altLang="en-US" dirty="0"/>
              <a:t>条による解決</a:t>
            </a:r>
          </a:p>
          <a:p>
            <a:pPr marL="990600" indent="-990600">
              <a:buNone/>
            </a:pPr>
            <a:r>
              <a:rPr lang="ja-JP" altLang="en-US" dirty="0" smtClean="0"/>
              <a:t>　　　　「</a:t>
            </a:r>
            <a:r>
              <a:rPr lang="ja-JP" altLang="en-US" dirty="0"/>
              <a:t>債権の準占有者に対してした弁済は、その弁済をした者が善意であり、かつ、過失がなかったときに限り、その効力を有する。</a:t>
            </a:r>
            <a:r>
              <a:rPr lang="ja-JP" altLang="en-US" dirty="0" smtClean="0"/>
              <a:t>」</a:t>
            </a:r>
            <a:endParaRPr lang="ja-JP" altLang="en-US" dirty="0"/>
          </a:p>
          <a:p>
            <a:r>
              <a:rPr lang="ja-JP" altLang="en-US" dirty="0"/>
              <a:t>民</a:t>
            </a:r>
            <a:r>
              <a:rPr lang="en-US" altLang="ja-JP" dirty="0"/>
              <a:t>478</a:t>
            </a:r>
            <a:r>
              <a:rPr lang="ja-JP" altLang="en-US" dirty="0"/>
              <a:t>条の要件と預金払戻への適用</a:t>
            </a:r>
          </a:p>
          <a:p>
            <a:pPr marL="0" indent="0">
              <a:buNone/>
            </a:pPr>
            <a:r>
              <a:rPr lang="ja-JP" altLang="en-US" dirty="0" smtClean="0"/>
              <a:t>　債権</a:t>
            </a:r>
            <a:r>
              <a:rPr lang="ja-JP" altLang="en-US" dirty="0"/>
              <a:t>の準占有者　→　（窓口）通帳＋届出印鑑</a:t>
            </a:r>
          </a:p>
          <a:p>
            <a:pPr marL="0" indent="0">
              <a:buNone/>
            </a:pPr>
            <a:r>
              <a:rPr lang="ja-JP" altLang="en-US" dirty="0" smtClean="0"/>
              <a:t>　　　　</a:t>
            </a:r>
            <a:r>
              <a:rPr lang="ja-JP" altLang="en-US" dirty="0"/>
              <a:t>　　　　　　　　　　　（カード）カード＋暗証番号</a:t>
            </a:r>
          </a:p>
          <a:p>
            <a:pPr marL="0" indent="0">
              <a:buNone/>
            </a:pPr>
            <a:r>
              <a:rPr lang="ja-JP" altLang="en-US" dirty="0" smtClean="0"/>
              <a:t>　　　　</a:t>
            </a:r>
            <a:r>
              <a:rPr lang="ja-JP" altLang="en-US" dirty="0"/>
              <a:t>　　　　　　　　　　　（インターネット）ＰＷ＋暗証番号</a:t>
            </a:r>
          </a:p>
          <a:p>
            <a:endParaRPr kumimoji="1" lang="ja-JP" altLang="en-US" dirty="0"/>
          </a:p>
        </p:txBody>
      </p:sp>
      <p:sp>
        <p:nvSpPr>
          <p:cNvPr id="3" name="タイトル 2"/>
          <p:cNvSpPr>
            <a:spLocks noGrp="1"/>
          </p:cNvSpPr>
          <p:nvPr>
            <p:ph type="title"/>
          </p:nvPr>
        </p:nvSpPr>
        <p:spPr/>
        <p:txBody>
          <a:bodyPr/>
          <a:lstStyle/>
          <a:p>
            <a:r>
              <a:rPr lang="ja-JP" altLang="en-US" dirty="0"/>
              <a:t>預金の払戻における銀行の注意義務</a:t>
            </a:r>
            <a:endParaRPr kumimoji="1" lang="ja-JP" altLang="en-US" dirty="0"/>
          </a:p>
        </p:txBody>
      </p:sp>
    </p:spTree>
    <p:extLst>
      <p:ext uri="{BB962C8B-B14F-4D97-AF65-F5344CB8AC3E}">
        <p14:creationId xmlns:p14="http://schemas.microsoft.com/office/powerpoint/2010/main" val="232082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銀行の免責約款と民法</a:t>
            </a:r>
            <a:r>
              <a:rPr lang="en-US" altLang="ja-JP" dirty="0"/>
              <a:t>478</a:t>
            </a:r>
            <a:r>
              <a:rPr lang="ja-JP" altLang="en-US" dirty="0"/>
              <a:t>条の関係は</a:t>
            </a:r>
            <a:r>
              <a:rPr lang="ja-JP" altLang="en-US" dirty="0" smtClean="0"/>
              <a:t>？</a:t>
            </a:r>
            <a:endParaRPr lang="en-US" altLang="ja-JP" dirty="0" smtClean="0"/>
          </a:p>
          <a:p>
            <a:pPr marL="0" indent="0">
              <a:buNone/>
            </a:pPr>
            <a:endParaRPr lang="ja-JP" altLang="en-US" dirty="0"/>
          </a:p>
          <a:p>
            <a:r>
              <a:rPr lang="ja-JP" altLang="en-US" dirty="0" smtClean="0"/>
              <a:t>免責</a:t>
            </a:r>
            <a:r>
              <a:rPr lang="ja-JP" altLang="en-US" dirty="0"/>
              <a:t>約款により民法</a:t>
            </a:r>
            <a:r>
              <a:rPr lang="en-US" altLang="ja-JP" dirty="0"/>
              <a:t>478</a:t>
            </a:r>
            <a:r>
              <a:rPr lang="ja-JP" altLang="en-US" dirty="0"/>
              <a:t>条の責任を軽減できるか</a:t>
            </a:r>
            <a:r>
              <a:rPr lang="ja-JP" altLang="en-US" dirty="0" smtClean="0"/>
              <a:t>？</a:t>
            </a:r>
            <a:endParaRPr lang="en-US" altLang="ja-JP" dirty="0" smtClean="0"/>
          </a:p>
          <a:p>
            <a:pPr marL="0" indent="0">
              <a:buNone/>
            </a:pPr>
            <a:endParaRPr lang="ja-JP" altLang="en-US" dirty="0"/>
          </a:p>
          <a:p>
            <a:r>
              <a:rPr lang="ja-JP" altLang="en-US" dirty="0"/>
              <a:t>過失＝注意義務違反を認定する基準、ポイントは何か</a:t>
            </a:r>
            <a:r>
              <a:rPr lang="ja-JP" altLang="en-US" dirty="0" smtClean="0"/>
              <a:t>？</a:t>
            </a:r>
            <a:endParaRPr lang="en-US" altLang="ja-JP" dirty="0" smtClean="0"/>
          </a:p>
          <a:p>
            <a:pPr marL="0" indent="0">
              <a:buNone/>
            </a:pPr>
            <a:endParaRPr lang="ja-JP" altLang="en-US" dirty="0"/>
          </a:p>
          <a:p>
            <a:r>
              <a:rPr lang="ja-JP" altLang="en-US" dirty="0"/>
              <a:t>本人の帰責性の要否　⇒　預金者の不注意</a:t>
            </a:r>
            <a:r>
              <a:rPr lang="ja-JP" altLang="en-US" dirty="0" smtClean="0"/>
              <a:t>？</a:t>
            </a:r>
            <a:endParaRPr lang="en-US" altLang="ja-JP" dirty="0" smtClean="0"/>
          </a:p>
          <a:p>
            <a:pPr marL="0" indent="0">
              <a:buNone/>
            </a:pPr>
            <a:endParaRPr lang="ja-JP" altLang="en-US" dirty="0"/>
          </a:p>
          <a:p>
            <a:r>
              <a:rPr lang="ja-JP" altLang="en-US" dirty="0"/>
              <a:t>対面と非対面とでは何が違うのか？</a:t>
            </a:r>
          </a:p>
          <a:p>
            <a:endParaRPr kumimoji="1" lang="ja-JP" altLang="en-US" dirty="0"/>
          </a:p>
        </p:txBody>
      </p:sp>
      <p:sp>
        <p:nvSpPr>
          <p:cNvPr id="3" name="タイトル 2"/>
          <p:cNvSpPr>
            <a:spLocks noGrp="1"/>
          </p:cNvSpPr>
          <p:nvPr>
            <p:ph type="title"/>
          </p:nvPr>
        </p:nvSpPr>
        <p:spPr/>
        <p:txBody>
          <a:bodyPr/>
          <a:lstStyle/>
          <a:p>
            <a:r>
              <a:rPr lang="ja-JP" altLang="en-US" dirty="0"/>
              <a:t>民法</a:t>
            </a:r>
            <a:r>
              <a:rPr lang="en-US" altLang="ja-JP" dirty="0"/>
              <a:t>478</a:t>
            </a:r>
            <a:r>
              <a:rPr lang="ja-JP" altLang="en-US" dirty="0"/>
              <a:t>条と銀行による免責</a:t>
            </a:r>
            <a:endParaRPr kumimoji="1" lang="ja-JP" altLang="en-US" dirty="0"/>
          </a:p>
        </p:txBody>
      </p:sp>
    </p:spTree>
    <p:extLst>
      <p:ext uri="{BB962C8B-B14F-4D97-AF65-F5344CB8AC3E}">
        <p14:creationId xmlns:p14="http://schemas.microsoft.com/office/powerpoint/2010/main" val="164546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lang="ja-JP" altLang="en-US" sz="2000" dirty="0"/>
              <a:t>最判平成</a:t>
            </a:r>
            <a:r>
              <a:rPr lang="en-US" altLang="ja-JP" sz="2000" dirty="0"/>
              <a:t>15.4.8</a:t>
            </a:r>
            <a:r>
              <a:rPr lang="ja-JP" altLang="en-US" sz="2000" dirty="0"/>
              <a:t>判時</a:t>
            </a:r>
            <a:r>
              <a:rPr lang="en-US" altLang="ja-JP" sz="2000" dirty="0"/>
              <a:t>1489</a:t>
            </a:r>
            <a:r>
              <a:rPr lang="ja-JP" altLang="en-US" sz="2000" dirty="0"/>
              <a:t>号</a:t>
            </a:r>
            <a:r>
              <a:rPr lang="en-US" altLang="ja-JP" sz="2000" dirty="0"/>
              <a:t>111</a:t>
            </a:r>
            <a:r>
              <a:rPr lang="ja-JP" altLang="en-US" sz="2000" dirty="0"/>
              <a:t>頁</a:t>
            </a:r>
          </a:p>
          <a:p>
            <a:pPr marL="0" indent="0">
              <a:buNone/>
            </a:pPr>
            <a:r>
              <a:rPr lang="ja-JP" altLang="en-US" sz="2000" dirty="0"/>
              <a:t>「機械払の方法による払戻しは，窓口における払戻しの場合と異なり，銀行の係員が預金の払戻請求をする者の挙措，応答等を観察してその者の権限の有無を判断したり，必要に応じて確認措置を加えたりするということがなく，専ら使用された通帳等が真正なものであり，入力された暗証番号が届出暗証番号と一致するものであることを機械的に確認することをもって払戻請求をする者が正当な権限を有するものと判定するものであって，真正な通帳等が使用され，正しい暗証番号が入力されさえすれば，当該行為をする者が誰であるのかは全く問われないものである。このように機械払においては弁済受領者の権限の判定が銀行側の組み立てたシステムにより機械的，形式的にされるものであることに照らすと，無権限者に払戻しがされたことについて銀行が無過失であるというためには，払戻しの時点において通帳等と暗証番号の確認が機械的に正しく行われたというだけでなく，機械払システムの利用者の過誤を減らし，預金者に暗証番号等の重要性を認識させることを含め，同システムが全体として，可能な限度で無権限者による払戻しを排除し得るよう組み立てられ，運営されるものであることを要するというべきである。」</a:t>
            </a:r>
            <a:endParaRPr kumimoji="1" lang="ja-JP" altLang="en-US" sz="2000" dirty="0"/>
          </a:p>
        </p:txBody>
      </p:sp>
      <p:sp>
        <p:nvSpPr>
          <p:cNvPr id="3" name="タイトル 2"/>
          <p:cNvSpPr>
            <a:spLocks noGrp="1"/>
          </p:cNvSpPr>
          <p:nvPr>
            <p:ph type="title"/>
          </p:nvPr>
        </p:nvSpPr>
        <p:spPr/>
        <p:txBody>
          <a:bodyPr/>
          <a:lstStyle/>
          <a:p>
            <a:r>
              <a:rPr lang="ja-JP" altLang="en-US" dirty="0"/>
              <a:t>非対面取引における注意義務</a:t>
            </a:r>
            <a:endParaRPr kumimoji="1" lang="ja-JP" altLang="en-US" dirty="0"/>
          </a:p>
        </p:txBody>
      </p:sp>
    </p:spTree>
    <p:extLst>
      <p:ext uri="{BB962C8B-B14F-4D97-AF65-F5344CB8AC3E}">
        <p14:creationId xmlns:p14="http://schemas.microsoft.com/office/powerpoint/2010/main" val="146649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預金者保護法の概要</a:t>
            </a:r>
            <a:endParaRPr kumimoji="1" lang="ja-JP" altLang="en-US" dirty="0"/>
          </a:p>
        </p:txBody>
      </p:sp>
      <p:pic>
        <p:nvPicPr>
          <p:cNvPr id="4" name="Picture 4" descr="MPj02160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203" y="2565400"/>
            <a:ext cx="10937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584729" y="1520825"/>
            <a:ext cx="2106745" cy="647700"/>
          </a:xfrm>
          <a:prstGeom prst="rect">
            <a:avLst/>
          </a:prstGeom>
          <a:solidFill>
            <a:srgbClr val="CCFFCC"/>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ja-JP" altLang="en-US" sz="1400">
                <a:latin typeface="Times New Roman" pitchFamily="18" charset="0"/>
                <a:ea typeface="ＭＳ Ｐゴシック" pitchFamily="50" charset="-128"/>
              </a:rPr>
              <a:t>議員立法として法律案の検討、取りまとめ</a:t>
            </a:r>
          </a:p>
        </p:txBody>
      </p:sp>
      <p:sp>
        <p:nvSpPr>
          <p:cNvPr id="6" name="AutoShape 6"/>
          <p:cNvSpPr>
            <a:spLocks noChangeArrowheads="1"/>
          </p:cNvSpPr>
          <p:nvPr/>
        </p:nvSpPr>
        <p:spPr bwMode="auto">
          <a:xfrm rot="10800000">
            <a:off x="2698354" y="1520825"/>
            <a:ext cx="6708907" cy="647700"/>
          </a:xfrm>
          <a:prstGeom prst="homePlate">
            <a:avLst>
              <a:gd name="adj" fmla="val 57323"/>
            </a:avLst>
          </a:prstGeom>
          <a:solidFill>
            <a:srgbClr val="00FF00"/>
          </a:solidFill>
          <a:ln w="9525" algn="ctr">
            <a:solidFill>
              <a:schemeClr val="tx1"/>
            </a:solidFill>
            <a:miter lim="800000"/>
            <a:headEnd/>
            <a:tailEnd/>
          </a:ln>
        </p:spPr>
        <p:txBody>
          <a:bodyPr rot="10800000"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20000"/>
              </a:spcBef>
              <a:buClr>
                <a:schemeClr val="bg2"/>
              </a:buClr>
              <a:buSzPct val="70000"/>
              <a:buFont typeface="Wingdings" pitchFamily="2" charset="2"/>
              <a:buNone/>
            </a:pPr>
            <a:r>
              <a:rPr lang="ja-JP" altLang="en-US" sz="1400">
                <a:latin typeface="Times New Roman" pitchFamily="18" charset="0"/>
                <a:ea typeface="HGP創英角ｺﾞｼｯｸUB" pitchFamily="50" charset="-128"/>
              </a:rPr>
              <a:t>現行民法や約款のもとで金融機関が事実上負担を免れ、その結果、長年にわたって安全なシステム構築への投資を怠ってきたのではないかとの問題意識。</a:t>
            </a:r>
            <a:endParaRPr lang="ja-JP" altLang="en-US" sz="1400" u="sng">
              <a:latin typeface="Times New Roman" pitchFamily="18" charset="0"/>
              <a:ea typeface="HGP創英角ｺﾞｼｯｸUB" pitchFamily="50" charset="-128"/>
            </a:endParaRPr>
          </a:p>
        </p:txBody>
      </p:sp>
      <p:sp>
        <p:nvSpPr>
          <p:cNvPr id="7" name="Rectangle 7"/>
          <p:cNvSpPr>
            <a:spLocks noChangeArrowheads="1"/>
          </p:cNvSpPr>
          <p:nvPr/>
        </p:nvSpPr>
        <p:spPr bwMode="auto">
          <a:xfrm>
            <a:off x="584729" y="2230439"/>
            <a:ext cx="1637242" cy="693737"/>
          </a:xfrm>
          <a:prstGeom prst="rect">
            <a:avLst/>
          </a:prstGeom>
          <a:solidFill>
            <a:srgbClr val="FFFF99"/>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lnSpc>
                <a:spcPct val="80000"/>
              </a:lnSpc>
              <a:spcBef>
                <a:spcPct val="20000"/>
              </a:spcBef>
              <a:buClr>
                <a:schemeClr val="bg2"/>
              </a:buClr>
              <a:buSzPct val="70000"/>
              <a:buFont typeface="Wingdings" pitchFamily="2" charset="2"/>
              <a:buNone/>
            </a:pPr>
            <a:r>
              <a:rPr lang="ja-JP" altLang="en-US" sz="1800">
                <a:latin typeface="Times New Roman" pitchFamily="18" charset="0"/>
                <a:ea typeface="ＭＳ Ｐゴシック" pitchFamily="50" charset="-128"/>
              </a:rPr>
              <a:t>目的（第１条）</a:t>
            </a:r>
            <a:endParaRPr lang="ja-JP" altLang="en-US" sz="1800" u="sng">
              <a:latin typeface="Times New Roman" pitchFamily="18" charset="0"/>
              <a:ea typeface="ＭＳ Ｐゴシック" pitchFamily="50" charset="-128"/>
            </a:endParaRPr>
          </a:p>
        </p:txBody>
      </p:sp>
      <p:sp>
        <p:nvSpPr>
          <p:cNvPr id="8" name="AutoShape 8"/>
          <p:cNvSpPr>
            <a:spLocks noChangeArrowheads="1"/>
          </p:cNvSpPr>
          <p:nvPr/>
        </p:nvSpPr>
        <p:spPr bwMode="auto">
          <a:xfrm rot="10800000">
            <a:off x="2258088" y="2263775"/>
            <a:ext cx="5814615" cy="731838"/>
          </a:xfrm>
          <a:prstGeom prst="homePlate">
            <a:avLst>
              <a:gd name="adj" fmla="val 58672"/>
            </a:avLst>
          </a:prstGeom>
          <a:solidFill>
            <a:srgbClr val="FFFF99"/>
          </a:solidFill>
          <a:ln w="9525" algn="ctr">
            <a:solidFill>
              <a:schemeClr val="tx1"/>
            </a:solidFill>
            <a:miter lim="800000"/>
            <a:headEnd/>
            <a:tailEnd/>
          </a:ln>
        </p:spPr>
        <p:txBody>
          <a:bodyPr rot="10800000"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20000"/>
              </a:spcBef>
              <a:buClr>
                <a:schemeClr val="bg2"/>
              </a:buClr>
              <a:buSzPct val="70000"/>
              <a:buFont typeface="Wingdings" pitchFamily="2" charset="2"/>
              <a:buNone/>
            </a:pPr>
            <a:r>
              <a:rPr lang="ja-JP" altLang="en-US" sz="1800">
                <a:latin typeface="Times New Roman" pitchFamily="18" charset="0"/>
                <a:ea typeface="HGP創英角ｺﾞｼｯｸUB" pitchFamily="50" charset="-128"/>
              </a:rPr>
              <a:t>「預貯金者の保護」と「預貯金に対する信頼の確保」</a:t>
            </a:r>
          </a:p>
        </p:txBody>
      </p:sp>
      <p:sp>
        <p:nvSpPr>
          <p:cNvPr id="9" name="Rectangle 9"/>
          <p:cNvSpPr>
            <a:spLocks noChangeArrowheads="1"/>
          </p:cNvSpPr>
          <p:nvPr/>
        </p:nvSpPr>
        <p:spPr bwMode="auto">
          <a:xfrm>
            <a:off x="584729" y="3068638"/>
            <a:ext cx="1637242" cy="1008062"/>
          </a:xfrm>
          <a:prstGeom prst="rect">
            <a:avLst/>
          </a:prstGeom>
          <a:solidFill>
            <a:srgbClr val="CCFFFF"/>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lnSpc>
                <a:spcPct val="80000"/>
              </a:lnSpc>
              <a:spcBef>
                <a:spcPct val="20000"/>
              </a:spcBef>
              <a:buClr>
                <a:schemeClr val="bg2"/>
              </a:buClr>
              <a:buSzPct val="70000"/>
              <a:buFont typeface="Wingdings" pitchFamily="2" charset="2"/>
              <a:buNone/>
            </a:pPr>
            <a:r>
              <a:rPr lang="ja-JP" altLang="en-US" sz="1800">
                <a:latin typeface="Times New Roman" pitchFamily="18" charset="0"/>
                <a:ea typeface="ＭＳ Ｐゴシック" pitchFamily="50" charset="-128"/>
              </a:rPr>
              <a:t>定義（第２条）</a:t>
            </a:r>
          </a:p>
        </p:txBody>
      </p:sp>
      <p:sp>
        <p:nvSpPr>
          <p:cNvPr id="10" name="AutoShape 10"/>
          <p:cNvSpPr>
            <a:spLocks noChangeArrowheads="1"/>
          </p:cNvSpPr>
          <p:nvPr/>
        </p:nvSpPr>
        <p:spPr bwMode="auto">
          <a:xfrm rot="10800000">
            <a:off x="2301081" y="3068638"/>
            <a:ext cx="5771621" cy="1008062"/>
          </a:xfrm>
          <a:prstGeom prst="homePlate">
            <a:avLst>
              <a:gd name="adj" fmla="val 26694"/>
            </a:avLst>
          </a:prstGeom>
          <a:solidFill>
            <a:srgbClr val="00FFFF"/>
          </a:solidFill>
          <a:ln w="9525" algn="ctr">
            <a:solidFill>
              <a:schemeClr val="tx1"/>
            </a:solidFill>
            <a:miter lim="800000"/>
            <a:headEnd/>
            <a:tailEnd/>
          </a:ln>
        </p:spPr>
        <p:txBody>
          <a:bodyPr rot="10800000"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ja-JP" altLang="en-US" sz="1800">
                <a:latin typeface="Times New Roman" pitchFamily="18" charset="0"/>
                <a:ea typeface="ＭＳ Ｐゴシック" pitchFamily="50" charset="-128"/>
              </a:rPr>
              <a:t>　　「金融機関」、「預貯金者」</a:t>
            </a:r>
          </a:p>
          <a:p>
            <a:pPr>
              <a:spcBef>
                <a:spcPct val="0"/>
              </a:spcBef>
              <a:buClrTx/>
              <a:buSzTx/>
              <a:buFontTx/>
              <a:buNone/>
            </a:pPr>
            <a:r>
              <a:rPr lang="ja-JP" altLang="en-US" sz="1800">
                <a:latin typeface="Times New Roman" pitchFamily="18" charset="0"/>
                <a:ea typeface="HGP創英角ｺﾞｼｯｸUB" pitchFamily="50" charset="-128"/>
              </a:rPr>
              <a:t>　　「真正カード等」・「偽造カード等」・「盗難カード等」</a:t>
            </a:r>
          </a:p>
          <a:p>
            <a:pPr>
              <a:spcBef>
                <a:spcPct val="0"/>
              </a:spcBef>
              <a:buClrTx/>
              <a:buSzTx/>
              <a:buFontTx/>
              <a:buNone/>
            </a:pPr>
            <a:r>
              <a:rPr lang="ja-JP" altLang="en-US" sz="1800">
                <a:latin typeface="Times New Roman" pitchFamily="18" charset="0"/>
                <a:ea typeface="HGP創英角ｺﾞｼｯｸUB" pitchFamily="50" charset="-128"/>
              </a:rPr>
              <a:t>　　「機械式預貯金払戻し」</a:t>
            </a:r>
          </a:p>
        </p:txBody>
      </p:sp>
      <p:sp>
        <p:nvSpPr>
          <p:cNvPr id="11" name="Rectangle 11"/>
          <p:cNvSpPr>
            <a:spLocks noChangeArrowheads="1"/>
          </p:cNvSpPr>
          <p:nvPr/>
        </p:nvSpPr>
        <p:spPr bwMode="auto">
          <a:xfrm>
            <a:off x="584729" y="4221164"/>
            <a:ext cx="1637242" cy="936625"/>
          </a:xfrm>
          <a:prstGeom prst="rect">
            <a:avLst/>
          </a:prstGeom>
          <a:solidFill>
            <a:srgbClr val="FFCC99"/>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lnSpc>
                <a:spcPct val="80000"/>
              </a:lnSpc>
              <a:spcBef>
                <a:spcPct val="20000"/>
              </a:spcBef>
              <a:buClr>
                <a:schemeClr val="bg2"/>
              </a:buClr>
              <a:buSzPct val="70000"/>
              <a:buFont typeface="Wingdings" pitchFamily="2" charset="2"/>
              <a:buNone/>
            </a:pPr>
            <a:r>
              <a:rPr lang="ja-JP" altLang="en-US" sz="1800">
                <a:latin typeface="HGP創英角ｺﾞｼｯｸUB" pitchFamily="50" charset="-128"/>
                <a:ea typeface="HGP創英角ｺﾞｼｯｸUB" pitchFamily="50" charset="-128"/>
              </a:rPr>
              <a:t>民法</a:t>
            </a:r>
            <a:r>
              <a:rPr lang="en-US" altLang="ja-JP" sz="1800">
                <a:latin typeface="HGP創英角ｺﾞｼｯｸUB" pitchFamily="50" charset="-128"/>
                <a:ea typeface="HGP創英角ｺﾞｼｯｸUB" pitchFamily="50" charset="-128"/>
              </a:rPr>
              <a:t>478</a:t>
            </a:r>
            <a:r>
              <a:rPr lang="ja-JP" altLang="en-US" sz="1800">
                <a:latin typeface="HGP創英角ｺﾞｼｯｸUB" pitchFamily="50" charset="-128"/>
                <a:ea typeface="HGP創英角ｺﾞｼｯｸUB" pitchFamily="50" charset="-128"/>
              </a:rPr>
              <a:t>条の特例（第３条）</a:t>
            </a:r>
          </a:p>
        </p:txBody>
      </p:sp>
      <p:sp>
        <p:nvSpPr>
          <p:cNvPr id="12" name="AutoShape 12"/>
          <p:cNvSpPr>
            <a:spLocks noChangeArrowheads="1"/>
          </p:cNvSpPr>
          <p:nvPr/>
        </p:nvSpPr>
        <p:spPr bwMode="auto">
          <a:xfrm rot="10800000">
            <a:off x="2301082" y="4221164"/>
            <a:ext cx="7021910" cy="936625"/>
          </a:xfrm>
          <a:prstGeom prst="homePlate">
            <a:avLst>
              <a:gd name="adj" fmla="val 28482"/>
            </a:avLst>
          </a:prstGeom>
          <a:solidFill>
            <a:srgbClr val="FFCC00"/>
          </a:solidFill>
          <a:ln w="9525" algn="ctr">
            <a:solidFill>
              <a:schemeClr val="tx1"/>
            </a:solidFill>
            <a:miter lim="800000"/>
            <a:headEnd/>
            <a:tailEnd/>
          </a:ln>
        </p:spPr>
        <p:txBody>
          <a:bodyPr rot="10800000"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ja-JP" altLang="en-US" sz="1800">
                <a:latin typeface="HGP創英角ｺﾞｼｯｸUB" pitchFamily="50" charset="-128"/>
                <a:ea typeface="HGP創英角ｺﾞｼｯｸUB" pitchFamily="50" charset="-128"/>
              </a:rPr>
              <a:t>カード等による</a:t>
            </a:r>
            <a:r>
              <a:rPr lang="en-US" altLang="ja-JP" sz="1800">
                <a:latin typeface="HGP創英角ｺﾞｼｯｸUB" pitchFamily="50" charset="-128"/>
                <a:ea typeface="HGP創英角ｺﾞｼｯｸUB" pitchFamily="50" charset="-128"/>
              </a:rPr>
              <a:t>ATM</a:t>
            </a:r>
            <a:r>
              <a:rPr lang="ja-JP" altLang="en-US" sz="1800">
                <a:latin typeface="HGP創英角ｺﾞｼｯｸUB" pitchFamily="50" charset="-128"/>
                <a:ea typeface="HGP創英角ｺﾞｼｯｸUB" pitchFamily="50" charset="-128"/>
              </a:rPr>
              <a:t>取引には民法</a:t>
            </a:r>
            <a:r>
              <a:rPr lang="en-US" altLang="ja-JP" sz="1800">
                <a:latin typeface="HGP創英角ｺﾞｼｯｸUB" pitchFamily="50" charset="-128"/>
                <a:ea typeface="HGP創英角ｺﾞｼｯｸUB" pitchFamily="50" charset="-128"/>
              </a:rPr>
              <a:t>478</a:t>
            </a:r>
            <a:r>
              <a:rPr lang="ja-JP" altLang="en-US" sz="1800">
                <a:latin typeface="HGP創英角ｺﾞｼｯｸUB" pitchFamily="50" charset="-128"/>
                <a:ea typeface="HGP創英角ｺﾞｼｯｸUB" pitchFamily="50" charset="-128"/>
              </a:rPr>
              <a:t>条を適用せず（真正カードを除く）</a:t>
            </a:r>
          </a:p>
          <a:p>
            <a:pPr>
              <a:spcBef>
                <a:spcPct val="0"/>
              </a:spcBef>
              <a:buClrTx/>
              <a:buSzTx/>
              <a:buFontTx/>
              <a:buNone/>
            </a:pPr>
            <a:r>
              <a:rPr lang="ja-JP" altLang="en-US" sz="1800">
                <a:latin typeface="Times New Roman" pitchFamily="18" charset="0"/>
                <a:ea typeface="HGP創英角ｺﾞｼｯｸUB" pitchFamily="50" charset="-128"/>
              </a:rPr>
              <a:t>←　預貯金者による立証責任を大幅に軽減</a:t>
            </a:r>
          </a:p>
        </p:txBody>
      </p:sp>
      <p:sp>
        <p:nvSpPr>
          <p:cNvPr id="13" name="Rectangle 13"/>
          <p:cNvSpPr>
            <a:spLocks noChangeArrowheads="1"/>
          </p:cNvSpPr>
          <p:nvPr/>
        </p:nvSpPr>
        <p:spPr bwMode="auto">
          <a:xfrm>
            <a:off x="584729" y="5229226"/>
            <a:ext cx="1637242" cy="1008063"/>
          </a:xfrm>
          <a:prstGeom prst="rect">
            <a:avLst/>
          </a:prstGeom>
          <a:solidFill>
            <a:srgbClr val="FF99CC"/>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nSpc>
                <a:spcPct val="80000"/>
              </a:lnSpc>
              <a:spcBef>
                <a:spcPct val="20000"/>
              </a:spcBef>
              <a:buClr>
                <a:schemeClr val="bg2"/>
              </a:buClr>
              <a:buSzPct val="70000"/>
              <a:buFont typeface="Wingdings" pitchFamily="2" charset="2"/>
              <a:buNone/>
            </a:pPr>
            <a:r>
              <a:rPr lang="ja-JP" altLang="en-US" sz="1800">
                <a:latin typeface="Times New Roman" pitchFamily="18" charset="0"/>
                <a:ea typeface="HGP創英角ｺﾞｼｯｸUB" pitchFamily="50" charset="-128"/>
              </a:rPr>
              <a:t>偽造カード等による払戻し等（第４条）</a:t>
            </a:r>
            <a:endParaRPr lang="ja-JP" altLang="en-US" sz="1800">
              <a:latin typeface="HGP創英角ｺﾞｼｯｸUB" pitchFamily="50" charset="-128"/>
              <a:ea typeface="HGP創英角ｺﾞｼｯｸUB" pitchFamily="50" charset="-128"/>
            </a:endParaRPr>
          </a:p>
        </p:txBody>
      </p:sp>
      <p:sp>
        <p:nvSpPr>
          <p:cNvPr id="14" name="AutoShape 14"/>
          <p:cNvSpPr>
            <a:spLocks noChangeArrowheads="1"/>
          </p:cNvSpPr>
          <p:nvPr/>
        </p:nvSpPr>
        <p:spPr bwMode="auto">
          <a:xfrm rot="10800000">
            <a:off x="2301082" y="5229225"/>
            <a:ext cx="7021910" cy="935038"/>
          </a:xfrm>
          <a:prstGeom prst="homePlate">
            <a:avLst>
              <a:gd name="adj" fmla="val 28531"/>
            </a:avLst>
          </a:prstGeom>
          <a:solidFill>
            <a:srgbClr val="FF00FF"/>
          </a:solidFill>
          <a:ln w="9525" algn="ctr">
            <a:solidFill>
              <a:schemeClr val="tx1"/>
            </a:solidFill>
            <a:miter lim="800000"/>
            <a:headEnd/>
            <a:tailEnd/>
          </a:ln>
        </p:spPr>
        <p:txBody>
          <a:bodyPr rot="10800000"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ja-JP" altLang="en-US" sz="1800">
                <a:latin typeface="Times New Roman" pitchFamily="18" charset="0"/>
                <a:ea typeface="HGP創英角ｺﾞｼｯｸUB" pitchFamily="50" charset="-128"/>
              </a:rPr>
              <a:t>　原則、金融機関による預貯金の弁済は無効。</a:t>
            </a:r>
          </a:p>
          <a:p>
            <a:pPr>
              <a:spcBef>
                <a:spcPct val="0"/>
              </a:spcBef>
              <a:buClrTx/>
              <a:buSzTx/>
              <a:buFontTx/>
              <a:buNone/>
            </a:pPr>
            <a:r>
              <a:rPr lang="ja-JP" altLang="en-US" sz="1800">
                <a:latin typeface="Times New Roman" pitchFamily="18" charset="0"/>
                <a:ea typeface="HGP創英角ｺﾞｼｯｸUB" pitchFamily="50" charset="-128"/>
              </a:rPr>
              <a:t>　　←　例外　預貯金者の故意</a:t>
            </a:r>
          </a:p>
          <a:p>
            <a:pPr>
              <a:spcBef>
                <a:spcPct val="0"/>
              </a:spcBef>
              <a:buClrTx/>
              <a:buSzTx/>
              <a:buFontTx/>
              <a:buNone/>
            </a:pPr>
            <a:r>
              <a:rPr lang="ja-JP" altLang="en-US" sz="1800">
                <a:latin typeface="Times New Roman" pitchFamily="18" charset="0"/>
                <a:ea typeface="HGP創英角ｺﾞｼｯｸUB" pitchFamily="50" charset="-128"/>
              </a:rPr>
              <a:t>　　　　　　　　　金融機関が善意・無過失＋預貯金者の重過失</a:t>
            </a:r>
          </a:p>
        </p:txBody>
      </p:sp>
    </p:spTree>
    <p:extLst>
      <p:ext uri="{BB962C8B-B14F-4D97-AF65-F5344CB8AC3E}">
        <p14:creationId xmlns:p14="http://schemas.microsoft.com/office/powerpoint/2010/main" val="140335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8"/>
          <p:cNvSpPr txBox="1">
            <a:spLocks/>
          </p:cNvSpPr>
          <p:nvPr/>
        </p:nvSpPr>
        <p:spPr>
          <a:xfrm>
            <a:off x="2593974" y="3053026"/>
            <a:ext cx="5466956" cy="624651"/>
          </a:xfrm>
          <a:prstGeom prst="rect">
            <a:avLst/>
          </a:prstGeom>
        </p:spPr>
        <p:txBody>
          <a:bodyPr/>
          <a:lstStyle>
            <a:lvl1pPr algn="l" defTabSz="914400" rtl="0" eaLnBrk="1" latinLnBrk="0" hangingPunct="1">
              <a:lnSpc>
                <a:spcPct val="90000"/>
              </a:lnSpc>
              <a:spcBef>
                <a:spcPct val="0"/>
              </a:spcBef>
              <a:buNone/>
              <a:defRPr kumimoji="1" sz="3000" kern="1200">
                <a:solidFill>
                  <a:srgbClr val="261F1C"/>
                </a:solidFill>
                <a:latin typeface="HGPｺﾞｼｯｸE" panose="020B0900000000000000" pitchFamily="50" charset="-128"/>
                <a:ea typeface="HGPｺﾞｼｯｸE" panose="020B0900000000000000" pitchFamily="50" charset="-128"/>
                <a:cs typeface="+mj-cs"/>
              </a:defRPr>
            </a:lvl1pPr>
          </a:lstStyle>
          <a:p>
            <a:pPr algn="r">
              <a:lnSpc>
                <a:spcPct val="110000"/>
              </a:lnSpc>
            </a:pPr>
            <a:r>
              <a:rPr lang="ja-JP" altLang="en-US" dirty="0" smtClean="0">
                <a:solidFill>
                  <a:schemeClr val="bg1"/>
                </a:solidFill>
              </a:rPr>
              <a:t>プレゼンテーションタイトル </a:t>
            </a:r>
            <a:r>
              <a:rPr lang="en-US" altLang="ja-JP" dirty="0" smtClean="0">
                <a:solidFill>
                  <a:schemeClr val="bg1"/>
                </a:solidFill>
              </a:rPr>
              <a:t>30pt</a:t>
            </a:r>
            <a:endParaRPr lang="ja-JP" altLang="en-US" dirty="0">
              <a:solidFill>
                <a:schemeClr val="bg1"/>
              </a:solidFill>
            </a:endParaRPr>
          </a:p>
        </p:txBody>
      </p:sp>
      <p:sp>
        <p:nvSpPr>
          <p:cNvPr id="4" name="コンテンツ プレースホルダー 3"/>
          <p:cNvSpPr>
            <a:spLocks noGrp="1"/>
          </p:cNvSpPr>
          <p:nvPr>
            <p:ph idx="1"/>
          </p:nvPr>
        </p:nvSpPr>
        <p:spPr/>
        <p:txBody>
          <a:bodyPr>
            <a:normAutofit/>
          </a:bodyPr>
          <a:lstStyle/>
          <a:p>
            <a:r>
              <a:rPr lang="ja-JP" altLang="en-US" sz="3600" dirty="0" smtClean="0"/>
              <a:t>預金取引をめぐる金融犯罪被害</a:t>
            </a:r>
            <a:endParaRPr lang="en-US" altLang="ja-JP" sz="3600" dirty="0" smtClean="0"/>
          </a:p>
          <a:p>
            <a:pPr indent="127000"/>
            <a:r>
              <a:rPr lang="ja-JP" altLang="en-US" dirty="0" smtClean="0"/>
              <a:t>預金</a:t>
            </a:r>
            <a:r>
              <a:rPr lang="ja-JP" altLang="en-US" dirty="0"/>
              <a:t>取引における利用者被害にはどのようなものがあるか？</a:t>
            </a:r>
          </a:p>
          <a:p>
            <a:pPr indent="127000"/>
            <a:r>
              <a:rPr lang="ja-JP" altLang="en-US" dirty="0" smtClean="0"/>
              <a:t>被害</a:t>
            </a:r>
            <a:r>
              <a:rPr lang="ja-JP" altLang="en-US" dirty="0"/>
              <a:t>への具体的な対応は</a:t>
            </a:r>
            <a:r>
              <a:rPr lang="ja-JP" altLang="en-US" dirty="0" smtClean="0"/>
              <a:t>？</a:t>
            </a:r>
            <a:endParaRPr lang="ja-JP" altLang="en-US" dirty="0"/>
          </a:p>
          <a:p>
            <a:pPr indent="127000"/>
            <a:r>
              <a:rPr lang="ja-JP" altLang="en-US" dirty="0"/>
              <a:t>預金取引を法律的に見ると</a:t>
            </a:r>
            <a:r>
              <a:rPr lang="ja-JP" altLang="en-US" dirty="0" smtClean="0"/>
              <a:t>？</a:t>
            </a:r>
            <a:endParaRPr lang="en-US" altLang="ja-JP" dirty="0" smtClean="0"/>
          </a:p>
          <a:p>
            <a:pPr indent="127000"/>
            <a:endParaRPr lang="en-US" altLang="ja-JP" dirty="0" smtClean="0"/>
          </a:p>
          <a:p>
            <a:r>
              <a:rPr lang="ja-JP" altLang="en-US" sz="3600" dirty="0"/>
              <a:t>金融商品購入をめぐる利用者保護</a:t>
            </a:r>
          </a:p>
          <a:p>
            <a:pPr indent="127000"/>
            <a:r>
              <a:rPr lang="ja-JP" altLang="en-US" dirty="0" smtClean="0"/>
              <a:t>銀行における金融商品販売をめぐる紛争事例</a:t>
            </a:r>
            <a:endParaRPr lang="ja-JP" altLang="en-US" dirty="0"/>
          </a:p>
          <a:p>
            <a:pPr indent="127000"/>
            <a:r>
              <a:rPr lang="ja-JP" altLang="en-US" smtClean="0"/>
              <a:t>銀行取引をめぐる消費者保護をめぐる法制</a:t>
            </a:r>
            <a:endParaRPr lang="en-US" altLang="ja-JP" dirty="0"/>
          </a:p>
          <a:p>
            <a:pPr indent="127000"/>
            <a:endParaRPr lang="ja-JP" altLang="en-US" dirty="0"/>
          </a:p>
        </p:txBody>
      </p:sp>
      <p:sp>
        <p:nvSpPr>
          <p:cNvPr id="2" name="タイトル 1"/>
          <p:cNvSpPr>
            <a:spLocks noGrp="1"/>
          </p:cNvSpPr>
          <p:nvPr>
            <p:ph type="title"/>
          </p:nvPr>
        </p:nvSpPr>
        <p:spPr/>
        <p:txBody>
          <a:bodyPr/>
          <a:lstStyle/>
          <a:p>
            <a:r>
              <a:rPr lang="ja-JP" altLang="en-US" dirty="0"/>
              <a:t>本日の講義内容</a:t>
            </a:r>
            <a:endParaRPr kumimoji="1" lang="ja-JP" altLang="en-US" dirty="0"/>
          </a:p>
        </p:txBody>
      </p:sp>
    </p:spTree>
    <p:extLst>
      <p:ext uri="{BB962C8B-B14F-4D97-AF65-F5344CB8AC3E}">
        <p14:creationId xmlns:p14="http://schemas.microsoft.com/office/powerpoint/2010/main" val="3137612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pic>
        <p:nvPicPr>
          <p:cNvPr id="4" name="Picture 4" descr="MCj031101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8092" y="2138363"/>
            <a:ext cx="132596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Cj03125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0212" y="3119438"/>
            <a:ext cx="116945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804863" y="1633538"/>
            <a:ext cx="1439465" cy="1152525"/>
          </a:xfrm>
          <a:prstGeom prst="rect">
            <a:avLst/>
          </a:prstGeom>
          <a:solidFill>
            <a:srgbClr val="CCFFFF"/>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nSpc>
                <a:spcPct val="80000"/>
              </a:lnSpc>
              <a:spcBef>
                <a:spcPct val="20000"/>
              </a:spcBef>
              <a:buClr>
                <a:schemeClr val="bg2"/>
              </a:buClr>
              <a:buSzPct val="70000"/>
              <a:buFont typeface="Wingdings" pitchFamily="2" charset="2"/>
              <a:buNone/>
            </a:pPr>
            <a:r>
              <a:rPr lang="ja-JP" altLang="en-US" sz="1800">
                <a:latin typeface="Times New Roman" pitchFamily="18" charset="0"/>
                <a:ea typeface="HGP創英角ｺﾞｼｯｸUB" pitchFamily="50" charset="-128"/>
              </a:rPr>
              <a:t>盗難カード等による払戻し等（第５条）</a:t>
            </a:r>
          </a:p>
        </p:txBody>
      </p:sp>
      <p:sp>
        <p:nvSpPr>
          <p:cNvPr id="7" name="AutoShape 7"/>
          <p:cNvSpPr>
            <a:spLocks noChangeArrowheads="1"/>
          </p:cNvSpPr>
          <p:nvPr/>
        </p:nvSpPr>
        <p:spPr bwMode="auto">
          <a:xfrm rot="10800000">
            <a:off x="2244328" y="1633538"/>
            <a:ext cx="4899687" cy="1152525"/>
          </a:xfrm>
          <a:prstGeom prst="homePlate">
            <a:avLst>
              <a:gd name="adj" fmla="val 31412"/>
            </a:avLst>
          </a:prstGeom>
          <a:solidFill>
            <a:srgbClr val="00FFFF"/>
          </a:solidFill>
          <a:ln w="9525" algn="ctr">
            <a:solidFill>
              <a:schemeClr val="tx1"/>
            </a:solidFill>
            <a:miter lim="800000"/>
            <a:headEnd/>
            <a:tailEnd/>
          </a:ln>
        </p:spPr>
        <p:txBody>
          <a:bodyPr rot="10800000"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ja-JP" altLang="en-US" sz="1800">
                <a:latin typeface="Times New Roman" pitchFamily="18" charset="0"/>
                <a:ea typeface="HGP創英角ｺﾞｼｯｸUB" pitchFamily="50" charset="-128"/>
              </a:rPr>
              <a:t>　原則、金融機関が損害全額を補填。</a:t>
            </a:r>
          </a:p>
          <a:p>
            <a:pPr>
              <a:spcBef>
                <a:spcPct val="0"/>
              </a:spcBef>
              <a:buClrTx/>
              <a:buSzTx/>
              <a:buFontTx/>
              <a:buNone/>
            </a:pPr>
            <a:r>
              <a:rPr lang="ja-JP" altLang="en-US" sz="1800">
                <a:latin typeface="Times New Roman" pitchFamily="18" charset="0"/>
                <a:ea typeface="HGP創英角ｺﾞｼｯｸUB" pitchFamily="50" charset="-128"/>
              </a:rPr>
              <a:t>　補填の３要件（１～３号）</a:t>
            </a:r>
          </a:p>
          <a:p>
            <a:pPr>
              <a:spcBef>
                <a:spcPct val="0"/>
              </a:spcBef>
              <a:buClrTx/>
              <a:buSzTx/>
              <a:buFontTx/>
              <a:buNone/>
            </a:pPr>
            <a:r>
              <a:rPr lang="ja-JP" altLang="en-US" sz="1800">
                <a:latin typeface="Times New Roman" pitchFamily="18" charset="0"/>
                <a:ea typeface="HGP創英角ｺﾞｼｯｸUB" pitchFamily="50" charset="-128"/>
              </a:rPr>
              <a:t>　補填対象額（「３０日以内」）</a:t>
            </a:r>
          </a:p>
          <a:p>
            <a:pPr>
              <a:spcBef>
                <a:spcPct val="0"/>
              </a:spcBef>
              <a:buClrTx/>
              <a:buSzTx/>
              <a:buFontTx/>
              <a:buNone/>
            </a:pPr>
            <a:r>
              <a:rPr lang="ja-JP" altLang="en-US" sz="1800">
                <a:latin typeface="Times New Roman" pitchFamily="18" charset="0"/>
                <a:ea typeface="HGP創英角ｺﾞｼｯｸUB" pitchFamily="50" charset="-128"/>
              </a:rPr>
              <a:t>　←　補填を要しない事由（３項１号）</a:t>
            </a:r>
          </a:p>
        </p:txBody>
      </p:sp>
      <p:sp>
        <p:nvSpPr>
          <p:cNvPr id="8" name="Rectangle 8"/>
          <p:cNvSpPr>
            <a:spLocks noChangeArrowheads="1"/>
          </p:cNvSpPr>
          <p:nvPr/>
        </p:nvSpPr>
        <p:spPr bwMode="auto">
          <a:xfrm>
            <a:off x="799703" y="2979737"/>
            <a:ext cx="1441185" cy="647700"/>
          </a:xfrm>
          <a:prstGeom prst="rect">
            <a:avLst/>
          </a:prstGeom>
          <a:solidFill>
            <a:srgbClr val="CCFFCC"/>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nSpc>
                <a:spcPct val="80000"/>
              </a:lnSpc>
              <a:spcBef>
                <a:spcPct val="20000"/>
              </a:spcBef>
              <a:buClr>
                <a:schemeClr val="bg2"/>
              </a:buClr>
              <a:buSzPct val="70000"/>
              <a:buFont typeface="Wingdings" pitchFamily="2" charset="2"/>
              <a:buNone/>
            </a:pPr>
            <a:r>
              <a:rPr lang="ja-JP" altLang="en-US" sz="1800">
                <a:latin typeface="Times New Roman" pitchFamily="18" charset="0"/>
                <a:ea typeface="HGP創英角ｺﾞｼｯｸUB" pitchFamily="50" charset="-128"/>
              </a:rPr>
              <a:t>強行規定（第８条）</a:t>
            </a:r>
          </a:p>
        </p:txBody>
      </p:sp>
      <p:sp>
        <p:nvSpPr>
          <p:cNvPr id="9" name="AutoShape 9"/>
          <p:cNvSpPr>
            <a:spLocks noChangeArrowheads="1"/>
          </p:cNvSpPr>
          <p:nvPr/>
        </p:nvSpPr>
        <p:spPr bwMode="auto">
          <a:xfrm rot="10800000">
            <a:off x="2244328" y="2974975"/>
            <a:ext cx="4345914" cy="728663"/>
          </a:xfrm>
          <a:prstGeom prst="homePlate">
            <a:avLst>
              <a:gd name="adj" fmla="val 55870"/>
            </a:avLst>
          </a:prstGeom>
          <a:solidFill>
            <a:srgbClr val="00FF00"/>
          </a:solidFill>
          <a:ln w="9525" algn="ctr">
            <a:solidFill>
              <a:schemeClr val="tx1"/>
            </a:solidFill>
            <a:miter lim="800000"/>
            <a:headEnd/>
            <a:tailEnd/>
          </a:ln>
        </p:spPr>
        <p:txBody>
          <a:bodyPr rot="10800000"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nSpc>
                <a:spcPct val="80000"/>
              </a:lnSpc>
              <a:spcBef>
                <a:spcPct val="20000"/>
              </a:spcBef>
              <a:buClr>
                <a:schemeClr val="bg2"/>
              </a:buClr>
              <a:buSzPct val="70000"/>
              <a:buFont typeface="Wingdings" pitchFamily="2" charset="2"/>
              <a:buNone/>
            </a:pPr>
            <a:r>
              <a:rPr lang="ja-JP" altLang="en-US" sz="1800">
                <a:latin typeface="Times New Roman" pitchFamily="18" charset="0"/>
                <a:ea typeface="HGP創英角ｺﾞｼｯｸUB" pitchFamily="50" charset="-128"/>
              </a:rPr>
              <a:t>第３条～第７条に反する契約条項は無効。</a:t>
            </a:r>
          </a:p>
        </p:txBody>
      </p:sp>
      <p:sp>
        <p:nvSpPr>
          <p:cNvPr id="10" name="Rectangle 10"/>
          <p:cNvSpPr>
            <a:spLocks noChangeArrowheads="1"/>
          </p:cNvSpPr>
          <p:nvPr/>
        </p:nvSpPr>
        <p:spPr bwMode="auto">
          <a:xfrm>
            <a:off x="804863" y="3794124"/>
            <a:ext cx="1234810" cy="1123950"/>
          </a:xfrm>
          <a:prstGeom prst="rect">
            <a:avLst/>
          </a:prstGeom>
          <a:solidFill>
            <a:srgbClr val="FFFF99"/>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nSpc>
                <a:spcPct val="80000"/>
              </a:lnSpc>
              <a:spcBef>
                <a:spcPct val="20000"/>
              </a:spcBef>
              <a:buClr>
                <a:schemeClr val="bg2"/>
              </a:buClr>
              <a:buSzPct val="70000"/>
              <a:buFont typeface="Wingdings" pitchFamily="2" charset="2"/>
              <a:buNone/>
            </a:pPr>
            <a:r>
              <a:rPr lang="ja-JP" altLang="en-US" sz="2000">
                <a:latin typeface="Times New Roman" pitchFamily="18" charset="0"/>
                <a:ea typeface="HGP創英角ｺﾞｼｯｸUB" pitchFamily="50" charset="-128"/>
              </a:rPr>
              <a:t>「過失」概念の整理</a:t>
            </a:r>
          </a:p>
        </p:txBody>
      </p:sp>
      <p:sp>
        <p:nvSpPr>
          <p:cNvPr id="11" name="AutoShape 11"/>
          <p:cNvSpPr>
            <a:spLocks noChangeArrowheads="1"/>
          </p:cNvSpPr>
          <p:nvPr/>
        </p:nvSpPr>
        <p:spPr bwMode="auto">
          <a:xfrm rot="10800000">
            <a:off x="2039673" y="3794125"/>
            <a:ext cx="6119019" cy="1008063"/>
          </a:xfrm>
          <a:prstGeom prst="homePlate">
            <a:avLst>
              <a:gd name="adj" fmla="val 37173"/>
            </a:avLst>
          </a:prstGeom>
          <a:solidFill>
            <a:srgbClr val="FFFF00"/>
          </a:solidFill>
          <a:ln w="9525" algn="ctr">
            <a:solidFill>
              <a:schemeClr val="tx1"/>
            </a:solidFill>
            <a:miter lim="800000"/>
            <a:headEnd/>
            <a:tailEnd/>
          </a:ln>
        </p:spPr>
        <p:txBody>
          <a:bodyPr rot="10800000"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nSpc>
                <a:spcPct val="80000"/>
              </a:lnSpc>
              <a:spcBef>
                <a:spcPct val="20000"/>
              </a:spcBef>
              <a:buClr>
                <a:schemeClr val="bg2"/>
              </a:buClr>
              <a:buSzPct val="70000"/>
              <a:buFont typeface="Wingdings" pitchFamily="2" charset="2"/>
              <a:buNone/>
            </a:pPr>
            <a:r>
              <a:rPr lang="ja-JP" altLang="en-US" sz="1800">
                <a:latin typeface="Times New Roman" pitchFamily="18" charset="0"/>
                <a:ea typeface="HGP創英角ｺﾞｼｯｸUB" pitchFamily="50" charset="-128"/>
              </a:rPr>
              <a:t>国会審議　</a:t>
            </a:r>
          </a:p>
          <a:p>
            <a:pPr>
              <a:lnSpc>
                <a:spcPct val="80000"/>
              </a:lnSpc>
              <a:spcBef>
                <a:spcPct val="20000"/>
              </a:spcBef>
              <a:buClr>
                <a:schemeClr val="bg2"/>
              </a:buClr>
              <a:buSzPct val="70000"/>
              <a:buFont typeface="Wingdings" pitchFamily="2" charset="2"/>
              <a:buNone/>
            </a:pPr>
            <a:r>
              <a:rPr lang="ja-JP" altLang="en-US" sz="1800">
                <a:latin typeface="Times New Roman" pitchFamily="18" charset="0"/>
                <a:ea typeface="HGP創英角ｺﾞｼｯｸUB" pitchFamily="50" charset="-128"/>
              </a:rPr>
              <a:t>⇒　全銀協「偽造・盗難キャッシュカードに関する預金者保護の申し合わせ」（平成１７年１０月６日）</a:t>
            </a:r>
            <a:endParaRPr lang="ja-JP" altLang="en-US" sz="1800">
              <a:latin typeface="Times New Roman" pitchFamily="18" charset="0"/>
              <a:ea typeface="ＭＳ Ｐゴシック" pitchFamily="50" charset="-128"/>
            </a:endParaRPr>
          </a:p>
        </p:txBody>
      </p:sp>
    </p:spTree>
    <p:extLst>
      <p:ext uri="{BB962C8B-B14F-4D97-AF65-F5344CB8AC3E}">
        <p14:creationId xmlns:p14="http://schemas.microsoft.com/office/powerpoint/2010/main" val="756580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内国為替取引の一つ。</a:t>
            </a:r>
          </a:p>
          <a:p>
            <a:pPr marL="714375" indent="-714375">
              <a:buNone/>
            </a:pPr>
            <a:r>
              <a:rPr lang="ja-JP" altLang="en-US" dirty="0" smtClean="0"/>
              <a:t>　</a:t>
            </a:r>
            <a:r>
              <a:rPr lang="ja-JP" altLang="en-US" dirty="0"/>
              <a:t>　</a:t>
            </a:r>
            <a:r>
              <a:rPr lang="en-US" altLang="ja-JP" dirty="0"/>
              <a:t>※</a:t>
            </a:r>
            <a:r>
              <a:rPr lang="ja-JP" altLang="en-US" dirty="0"/>
              <a:t>「為替」：隔地者間の金銭債権、債務の決済または資金の移動を、直接現金を輸送することなく銀行等金融機関を介して決済する仕組み。</a:t>
            </a:r>
          </a:p>
          <a:p>
            <a:r>
              <a:rPr lang="ja-JP" altLang="en-US" dirty="0" smtClean="0"/>
              <a:t>内国</a:t>
            </a:r>
            <a:r>
              <a:rPr lang="ja-JP" altLang="en-US" dirty="0"/>
              <a:t>為替：送金、振込、代金取立</a:t>
            </a:r>
          </a:p>
          <a:p>
            <a:r>
              <a:rPr lang="ja-JP" altLang="en-US" dirty="0"/>
              <a:t>依頼人から振込依頼を受けた銀行（仕向銀行、仕向店）が依頼人の指定した受取人の取引銀行（被仕向銀行、被仕向店）にある受取人の預金口座に一定金額を入金することを内容とする為替取引。</a:t>
            </a:r>
          </a:p>
          <a:p>
            <a:endParaRPr kumimoji="1" lang="ja-JP" altLang="en-US" dirty="0"/>
          </a:p>
        </p:txBody>
      </p:sp>
      <p:sp>
        <p:nvSpPr>
          <p:cNvPr id="3" name="タイトル 2"/>
          <p:cNvSpPr>
            <a:spLocks noGrp="1"/>
          </p:cNvSpPr>
          <p:nvPr>
            <p:ph type="title"/>
          </p:nvPr>
        </p:nvSpPr>
        <p:spPr/>
        <p:txBody>
          <a:bodyPr/>
          <a:lstStyle/>
          <a:p>
            <a:r>
              <a:rPr lang="ja-JP" altLang="en-US" dirty="0"/>
              <a:t>振込取引とは</a:t>
            </a:r>
            <a:endParaRPr kumimoji="1" lang="ja-JP" altLang="en-US" dirty="0"/>
          </a:p>
        </p:txBody>
      </p:sp>
    </p:spTree>
    <p:extLst>
      <p:ext uri="{BB962C8B-B14F-4D97-AF65-F5344CB8AC3E}">
        <p14:creationId xmlns:p14="http://schemas.microsoft.com/office/powerpoint/2010/main" val="139110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振込の法律関係</a:t>
            </a:r>
            <a:endParaRPr kumimoji="1" lang="ja-JP" altLang="en-US" dirty="0"/>
          </a:p>
        </p:txBody>
      </p:sp>
      <p:sp>
        <p:nvSpPr>
          <p:cNvPr id="4" name="Rectangle 2"/>
          <p:cNvSpPr>
            <a:spLocks noChangeArrowheads="1"/>
          </p:cNvSpPr>
          <p:nvPr/>
        </p:nvSpPr>
        <p:spPr bwMode="auto">
          <a:xfrm>
            <a:off x="820341" y="1773238"/>
            <a:ext cx="8578321" cy="16557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endParaRPr lang="ja-JP" altLang="en-US" sz="1800">
              <a:latin typeface="Arial" pitchFamily="34" charset="0"/>
              <a:ea typeface="ＭＳ Ｐゴシック" pitchFamily="50" charset="-128"/>
            </a:endParaRPr>
          </a:p>
        </p:txBody>
      </p:sp>
      <p:sp>
        <p:nvSpPr>
          <p:cNvPr id="5" name="Oval 4"/>
          <p:cNvSpPr>
            <a:spLocks noChangeArrowheads="1"/>
          </p:cNvSpPr>
          <p:nvPr/>
        </p:nvSpPr>
        <p:spPr bwMode="auto">
          <a:xfrm>
            <a:off x="2350956" y="3789363"/>
            <a:ext cx="1092067" cy="722312"/>
          </a:xfrm>
          <a:prstGeom prst="ellipse">
            <a:avLst/>
          </a:prstGeom>
          <a:solidFill>
            <a:srgbClr val="00B0F0"/>
          </a:solidFill>
          <a:ln w="9525" algn="ctr">
            <a:solidFill>
              <a:schemeClr val="tx1"/>
            </a:solidFill>
            <a:round/>
            <a:headEnd/>
            <a:tailEnd/>
          </a:ln>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en-US" altLang="ja-JP" sz="1800">
                <a:solidFill>
                  <a:schemeClr val="bg1"/>
                </a:solidFill>
                <a:latin typeface="Arial" pitchFamily="34" charset="0"/>
                <a:ea typeface="ＭＳ Ｐゴシック" pitchFamily="50" charset="-128"/>
              </a:rPr>
              <a:t>A</a:t>
            </a:r>
          </a:p>
        </p:txBody>
      </p:sp>
      <p:sp>
        <p:nvSpPr>
          <p:cNvPr id="6" name="Oval 5"/>
          <p:cNvSpPr>
            <a:spLocks noChangeArrowheads="1"/>
          </p:cNvSpPr>
          <p:nvPr/>
        </p:nvSpPr>
        <p:spPr bwMode="auto">
          <a:xfrm>
            <a:off x="7890405" y="3860801"/>
            <a:ext cx="1092068" cy="722313"/>
          </a:xfrm>
          <a:prstGeom prst="ellipse">
            <a:avLst/>
          </a:prstGeom>
          <a:solidFill>
            <a:srgbClr val="FF0000"/>
          </a:solidFill>
          <a:ln w="9525" algn="ctr">
            <a:solidFill>
              <a:schemeClr val="tx1"/>
            </a:solidFill>
            <a:round/>
            <a:headEnd/>
            <a:tailEnd/>
          </a:ln>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en-US" altLang="ja-JP" sz="1800">
                <a:solidFill>
                  <a:schemeClr val="bg1"/>
                </a:solidFill>
                <a:latin typeface="HGｺﾞｼｯｸE" pitchFamily="49" charset="-128"/>
                <a:ea typeface="HGｺﾞｼｯｸE" pitchFamily="49" charset="-128"/>
              </a:rPr>
              <a:t>B</a:t>
            </a:r>
          </a:p>
        </p:txBody>
      </p:sp>
      <p:sp>
        <p:nvSpPr>
          <p:cNvPr id="7" name="Rectangle 6"/>
          <p:cNvSpPr>
            <a:spLocks noChangeArrowheads="1"/>
          </p:cNvSpPr>
          <p:nvPr/>
        </p:nvSpPr>
        <p:spPr bwMode="auto">
          <a:xfrm>
            <a:off x="1573610" y="2141539"/>
            <a:ext cx="2029354" cy="1081087"/>
          </a:xfrm>
          <a:prstGeom prst="rect">
            <a:avLst/>
          </a:prstGeom>
          <a:solidFill>
            <a:schemeClr val="accent1">
              <a:lumMod val="60000"/>
              <a:lumOff val="40000"/>
            </a:schemeClr>
          </a:solidFill>
          <a:ln w="9525" algn="ctr">
            <a:solidFill>
              <a:schemeClr val="tx1"/>
            </a:solidFill>
            <a:miter lim="800000"/>
            <a:headEnd/>
            <a:tailEnd/>
          </a:ln>
          <a:effectLst/>
        </p:spPr>
        <p:txBody>
          <a:bodyPr wrap="none"/>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auto">
              <a:spcBef>
                <a:spcPts val="0"/>
              </a:spcBef>
              <a:spcAft>
                <a:spcPts val="0"/>
              </a:spcAft>
              <a:defRPr/>
            </a:pPr>
            <a:r>
              <a:rPr lang="en-US" altLang="ja-JP" dirty="0" smtClean="0">
                <a:solidFill>
                  <a:schemeClr val="bg1"/>
                </a:solidFill>
                <a:latin typeface="HGｺﾞｼｯｸE" panose="020B0909000000000000" pitchFamily="49" charset="-128"/>
                <a:ea typeface="HGｺﾞｼｯｸE" panose="020B0909000000000000" pitchFamily="49" charset="-128"/>
              </a:rPr>
              <a:t>M</a:t>
            </a:r>
            <a:r>
              <a:rPr lang="ja-JP" altLang="en-US" dirty="0" smtClean="0">
                <a:solidFill>
                  <a:schemeClr val="bg1"/>
                </a:solidFill>
                <a:latin typeface="HGｺﾞｼｯｸE" panose="020B0909000000000000" pitchFamily="49" charset="-128"/>
                <a:ea typeface="HGｺﾞｼｯｸE" panose="020B0909000000000000" pitchFamily="49" charset="-128"/>
              </a:rPr>
              <a:t>銀行</a:t>
            </a:r>
          </a:p>
        </p:txBody>
      </p:sp>
      <p:sp>
        <p:nvSpPr>
          <p:cNvPr id="8" name="Rectangle 7"/>
          <p:cNvSpPr>
            <a:spLocks noChangeArrowheads="1"/>
          </p:cNvSpPr>
          <p:nvPr/>
        </p:nvSpPr>
        <p:spPr bwMode="auto">
          <a:xfrm>
            <a:off x="2177256" y="4559300"/>
            <a:ext cx="1403350" cy="431800"/>
          </a:xfrm>
          <a:prstGeom prst="rect">
            <a:avLst/>
          </a:prstGeom>
          <a:solidFill>
            <a:srgbClr val="00B0F0"/>
          </a:solidFill>
          <a:ln w="9525" algn="ctr">
            <a:solidFill>
              <a:schemeClr val="tx1"/>
            </a:solidFill>
            <a:miter lim="800000"/>
            <a:headEnd/>
            <a:tailEnd/>
          </a:ln>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solidFill>
                  <a:schemeClr val="bg1"/>
                </a:solidFill>
                <a:latin typeface="HGｺﾞｼｯｸE" pitchFamily="49" charset="-128"/>
                <a:ea typeface="HGｺﾞｼｯｸE" pitchFamily="49" charset="-128"/>
              </a:rPr>
              <a:t>支払人</a:t>
            </a:r>
          </a:p>
        </p:txBody>
      </p:sp>
      <p:sp>
        <p:nvSpPr>
          <p:cNvPr id="9" name="Rectangle 8"/>
          <p:cNvSpPr>
            <a:spLocks noChangeArrowheads="1"/>
          </p:cNvSpPr>
          <p:nvPr/>
        </p:nvSpPr>
        <p:spPr bwMode="auto">
          <a:xfrm>
            <a:off x="7811294" y="4724400"/>
            <a:ext cx="1403350" cy="431800"/>
          </a:xfrm>
          <a:prstGeom prst="rect">
            <a:avLst/>
          </a:prstGeom>
          <a:solidFill>
            <a:srgbClr val="FF0000"/>
          </a:solidFill>
          <a:ln w="9525" algn="ctr">
            <a:solidFill>
              <a:schemeClr val="tx1"/>
            </a:solidFill>
            <a:miter lim="800000"/>
            <a:headEnd/>
            <a:tailEnd/>
          </a:ln>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solidFill>
                  <a:schemeClr val="bg1"/>
                </a:solidFill>
                <a:latin typeface="HGｺﾞｼｯｸE" pitchFamily="49" charset="-128"/>
                <a:ea typeface="HGｺﾞｼｯｸE" pitchFamily="49" charset="-128"/>
              </a:rPr>
              <a:t>受取人</a:t>
            </a:r>
          </a:p>
        </p:txBody>
      </p:sp>
      <p:sp>
        <p:nvSpPr>
          <p:cNvPr id="10" name="Rectangle 9"/>
          <p:cNvSpPr>
            <a:spLocks noChangeArrowheads="1"/>
          </p:cNvSpPr>
          <p:nvPr/>
        </p:nvSpPr>
        <p:spPr bwMode="auto">
          <a:xfrm>
            <a:off x="2194455" y="2492375"/>
            <a:ext cx="1248569" cy="64928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en-US" altLang="ja-JP" sz="1800">
                <a:latin typeface="Arial" pitchFamily="34" charset="0"/>
                <a:ea typeface="ＭＳ Ｐゴシック" pitchFamily="50" charset="-128"/>
              </a:rPr>
              <a:t>A</a:t>
            </a:r>
            <a:r>
              <a:rPr lang="ja-JP" altLang="en-US" sz="1800">
                <a:latin typeface="Arial" pitchFamily="34" charset="0"/>
                <a:ea typeface="ＭＳ Ｐゴシック" pitchFamily="50" charset="-128"/>
              </a:rPr>
              <a:t>　</a:t>
            </a:r>
            <a:r>
              <a:rPr lang="en-US" altLang="ja-JP" sz="1800">
                <a:latin typeface="Arial" pitchFamily="34" charset="0"/>
                <a:ea typeface="ＭＳ Ｐゴシック" pitchFamily="50" charset="-128"/>
              </a:rPr>
              <a:t>a/c</a:t>
            </a:r>
          </a:p>
        </p:txBody>
      </p:sp>
      <p:sp>
        <p:nvSpPr>
          <p:cNvPr id="11" name="Rectangle 11"/>
          <p:cNvSpPr>
            <a:spLocks noChangeArrowheads="1"/>
          </p:cNvSpPr>
          <p:nvPr/>
        </p:nvSpPr>
        <p:spPr bwMode="auto">
          <a:xfrm>
            <a:off x="7187010" y="2133600"/>
            <a:ext cx="2029354" cy="1081088"/>
          </a:xfrm>
          <a:prstGeom prst="rect">
            <a:avLst/>
          </a:prstGeom>
          <a:solidFill>
            <a:srgbClr val="00B050"/>
          </a:solidFill>
          <a:ln w="9525" algn="ctr">
            <a:solidFill>
              <a:schemeClr val="tx1"/>
            </a:solidFill>
            <a:miter lim="800000"/>
            <a:headEnd/>
            <a:tailEnd/>
          </a:ln>
        </p:spPr>
        <p:txBody>
          <a:bodyPr wrap="none"/>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en-US" altLang="ja-JP" sz="1800">
                <a:solidFill>
                  <a:schemeClr val="bg1"/>
                </a:solidFill>
                <a:latin typeface="HGｺﾞｼｯｸE" pitchFamily="49" charset="-128"/>
                <a:ea typeface="HGｺﾞｼｯｸE" pitchFamily="49" charset="-128"/>
              </a:rPr>
              <a:t>N</a:t>
            </a:r>
            <a:r>
              <a:rPr lang="ja-JP" altLang="en-US" sz="1800">
                <a:solidFill>
                  <a:schemeClr val="bg1"/>
                </a:solidFill>
                <a:latin typeface="HGｺﾞｼｯｸE" pitchFamily="49" charset="-128"/>
                <a:ea typeface="HGｺﾞｼｯｸE" pitchFamily="49" charset="-128"/>
              </a:rPr>
              <a:t>銀行</a:t>
            </a:r>
          </a:p>
        </p:txBody>
      </p:sp>
      <p:sp>
        <p:nvSpPr>
          <p:cNvPr id="12" name="Rectangle 12"/>
          <p:cNvSpPr>
            <a:spLocks noChangeArrowheads="1"/>
          </p:cNvSpPr>
          <p:nvPr/>
        </p:nvSpPr>
        <p:spPr bwMode="auto">
          <a:xfrm>
            <a:off x="7577403" y="2492375"/>
            <a:ext cx="1248569" cy="64928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en-US" altLang="ja-JP" sz="1800">
                <a:latin typeface="Arial" pitchFamily="34" charset="0"/>
                <a:ea typeface="ＭＳ Ｐゴシック" pitchFamily="50" charset="-128"/>
              </a:rPr>
              <a:t>B</a:t>
            </a:r>
            <a:r>
              <a:rPr lang="ja-JP" altLang="en-US" sz="1800">
                <a:latin typeface="Arial" pitchFamily="34" charset="0"/>
                <a:ea typeface="ＭＳ Ｐゴシック" pitchFamily="50" charset="-128"/>
              </a:rPr>
              <a:t>　</a:t>
            </a:r>
            <a:r>
              <a:rPr lang="en-US" altLang="ja-JP" sz="1800">
                <a:latin typeface="Arial" pitchFamily="34" charset="0"/>
                <a:ea typeface="ＭＳ Ｐゴシック" pitchFamily="50" charset="-128"/>
              </a:rPr>
              <a:t>a/c</a:t>
            </a:r>
          </a:p>
        </p:txBody>
      </p:sp>
      <p:sp>
        <p:nvSpPr>
          <p:cNvPr id="13" name="Line 13"/>
          <p:cNvSpPr>
            <a:spLocks noChangeShapeType="1"/>
          </p:cNvSpPr>
          <p:nvPr/>
        </p:nvSpPr>
        <p:spPr bwMode="auto">
          <a:xfrm>
            <a:off x="8358188" y="3141664"/>
            <a:ext cx="0" cy="719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Line 17"/>
          <p:cNvSpPr>
            <a:spLocks noChangeShapeType="1"/>
          </p:cNvSpPr>
          <p:nvPr/>
        </p:nvSpPr>
        <p:spPr bwMode="auto">
          <a:xfrm>
            <a:off x="3520414" y="4221163"/>
            <a:ext cx="4290880" cy="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 name="Line 18"/>
          <p:cNvSpPr>
            <a:spLocks noChangeShapeType="1"/>
          </p:cNvSpPr>
          <p:nvPr/>
        </p:nvSpPr>
        <p:spPr bwMode="auto">
          <a:xfrm>
            <a:off x="3443023" y="2852738"/>
            <a:ext cx="4134379"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 name="Oval 19"/>
          <p:cNvSpPr>
            <a:spLocks noChangeArrowheads="1"/>
          </p:cNvSpPr>
          <p:nvPr/>
        </p:nvSpPr>
        <p:spPr bwMode="auto">
          <a:xfrm>
            <a:off x="4846373" y="2565401"/>
            <a:ext cx="1248569" cy="576263"/>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en-US" altLang="ja-JP" sz="1800">
                <a:latin typeface="Arial" pitchFamily="34" charset="0"/>
                <a:ea typeface="ＭＳ Ｐゴシック" pitchFamily="50" charset="-128"/>
              </a:rPr>
              <a:t>Data</a:t>
            </a:r>
          </a:p>
        </p:txBody>
      </p:sp>
      <p:sp>
        <p:nvSpPr>
          <p:cNvPr id="17" name="Oval 25"/>
          <p:cNvSpPr>
            <a:spLocks noChangeArrowheads="1"/>
          </p:cNvSpPr>
          <p:nvPr/>
        </p:nvSpPr>
        <p:spPr bwMode="auto">
          <a:xfrm>
            <a:off x="8435579" y="2925763"/>
            <a:ext cx="622565" cy="576262"/>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solidFill>
                  <a:schemeClr val="bg1"/>
                </a:solidFill>
                <a:latin typeface="Arial" pitchFamily="34" charset="0"/>
                <a:ea typeface="HGSｺﾞｼｯｸE" pitchFamily="50" charset="-128"/>
              </a:rPr>
              <a:t>￥</a:t>
            </a:r>
          </a:p>
        </p:txBody>
      </p:sp>
      <p:sp>
        <p:nvSpPr>
          <p:cNvPr id="18" name="Oval 23"/>
          <p:cNvSpPr>
            <a:spLocks noChangeArrowheads="1"/>
          </p:cNvSpPr>
          <p:nvPr/>
        </p:nvSpPr>
        <p:spPr bwMode="auto">
          <a:xfrm>
            <a:off x="3229769" y="2946401"/>
            <a:ext cx="622565" cy="576263"/>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solidFill>
                  <a:schemeClr val="bg1"/>
                </a:solidFill>
                <a:latin typeface="Arial" pitchFamily="34" charset="0"/>
                <a:ea typeface="HGSｺﾞｼｯｸE" pitchFamily="50" charset="-128"/>
              </a:rPr>
              <a:t>￥</a:t>
            </a:r>
          </a:p>
        </p:txBody>
      </p:sp>
      <p:sp>
        <p:nvSpPr>
          <p:cNvPr id="19" name="Line 10"/>
          <p:cNvSpPr>
            <a:spLocks noChangeShapeType="1"/>
          </p:cNvSpPr>
          <p:nvPr/>
        </p:nvSpPr>
        <p:spPr bwMode="auto">
          <a:xfrm flipV="1">
            <a:off x="2846256" y="3233738"/>
            <a:ext cx="0"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29595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振込取引の法的性質</a:t>
            </a:r>
            <a:endParaRPr kumimoji="1" lang="ja-JP" altLang="en-US" dirty="0"/>
          </a:p>
        </p:txBody>
      </p:sp>
      <p:sp>
        <p:nvSpPr>
          <p:cNvPr id="4" name="Rectangle 5"/>
          <p:cNvSpPr>
            <a:spLocks noChangeArrowheads="1"/>
          </p:cNvSpPr>
          <p:nvPr/>
        </p:nvSpPr>
        <p:spPr bwMode="auto">
          <a:xfrm>
            <a:off x="613966" y="2492375"/>
            <a:ext cx="1561571" cy="615950"/>
          </a:xfrm>
          <a:prstGeom prst="rect">
            <a:avLst/>
          </a:prstGeom>
          <a:solidFill>
            <a:schemeClr val="accent5">
              <a:lumMod val="60000"/>
              <a:lumOff val="40000"/>
            </a:schemeClr>
          </a:solidFill>
          <a:ln w="9525">
            <a:solidFill>
              <a:schemeClr val="tx1"/>
            </a:solidFill>
            <a:miter lim="800000"/>
            <a:headEnd/>
            <a:tailEnd/>
          </a:ln>
          <a:effec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2400">
                <a:latin typeface="Arial" pitchFamily="34" charset="0"/>
                <a:ea typeface="HG丸ｺﾞｼｯｸM-PRO" pitchFamily="50" charset="-128"/>
              </a:rPr>
              <a:t>依頼人</a:t>
            </a:r>
          </a:p>
        </p:txBody>
      </p:sp>
      <p:sp>
        <p:nvSpPr>
          <p:cNvPr id="5" name="Rectangle 6"/>
          <p:cNvSpPr>
            <a:spLocks noChangeArrowheads="1"/>
          </p:cNvSpPr>
          <p:nvPr/>
        </p:nvSpPr>
        <p:spPr bwMode="auto">
          <a:xfrm>
            <a:off x="7947158" y="2420938"/>
            <a:ext cx="1561571" cy="615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2400">
                <a:latin typeface="Arial" pitchFamily="34" charset="0"/>
                <a:ea typeface="HG丸ｺﾞｼｯｸM-PRO" pitchFamily="50" charset="-128"/>
              </a:rPr>
              <a:t>受取人</a:t>
            </a:r>
          </a:p>
        </p:txBody>
      </p:sp>
      <p:sp>
        <p:nvSpPr>
          <p:cNvPr id="6" name="AutoShape 7"/>
          <p:cNvSpPr>
            <a:spLocks noChangeArrowheads="1"/>
          </p:cNvSpPr>
          <p:nvPr/>
        </p:nvSpPr>
        <p:spPr bwMode="auto">
          <a:xfrm>
            <a:off x="2954602" y="2492376"/>
            <a:ext cx="1637242" cy="671513"/>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2400">
                <a:latin typeface="Arial" pitchFamily="34" charset="0"/>
                <a:ea typeface="HG丸ｺﾞｼｯｸM-PRO" pitchFamily="50" charset="-128"/>
              </a:rPr>
              <a:t>仕向銀行</a:t>
            </a:r>
          </a:p>
        </p:txBody>
      </p:sp>
      <p:sp>
        <p:nvSpPr>
          <p:cNvPr id="7" name="AutoShape 8"/>
          <p:cNvSpPr>
            <a:spLocks noChangeArrowheads="1"/>
          </p:cNvSpPr>
          <p:nvPr/>
        </p:nvSpPr>
        <p:spPr bwMode="auto">
          <a:xfrm>
            <a:off x="5529131" y="2420938"/>
            <a:ext cx="1638961" cy="67151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2400">
                <a:latin typeface="Arial" pitchFamily="34" charset="0"/>
                <a:ea typeface="HG丸ｺﾞｼｯｸM-PRO" pitchFamily="50" charset="-128"/>
              </a:rPr>
              <a:t>仕向銀行</a:t>
            </a:r>
          </a:p>
        </p:txBody>
      </p:sp>
      <p:sp>
        <p:nvSpPr>
          <p:cNvPr id="8" name="AutoShape 10"/>
          <p:cNvSpPr>
            <a:spLocks noChangeArrowheads="1"/>
          </p:cNvSpPr>
          <p:nvPr/>
        </p:nvSpPr>
        <p:spPr bwMode="auto">
          <a:xfrm>
            <a:off x="2251208" y="2708276"/>
            <a:ext cx="624284" cy="334963"/>
          </a:xfrm>
          <a:prstGeom prst="rightArrow">
            <a:avLst>
              <a:gd name="adj1" fmla="val 50000"/>
              <a:gd name="adj2" fmla="val 43009"/>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endParaRPr lang="ja-JP" altLang="en-US" sz="1800">
              <a:latin typeface="Arial" pitchFamily="34" charset="0"/>
              <a:ea typeface="ＭＳ Ｐゴシック" pitchFamily="50" charset="-128"/>
            </a:endParaRPr>
          </a:p>
        </p:txBody>
      </p:sp>
      <p:sp>
        <p:nvSpPr>
          <p:cNvPr id="9" name="AutoShape 11"/>
          <p:cNvSpPr>
            <a:spLocks noChangeArrowheads="1"/>
          </p:cNvSpPr>
          <p:nvPr/>
        </p:nvSpPr>
        <p:spPr bwMode="auto">
          <a:xfrm>
            <a:off x="4748345" y="2708276"/>
            <a:ext cx="624284" cy="334963"/>
          </a:xfrm>
          <a:prstGeom prst="rightArrow">
            <a:avLst>
              <a:gd name="adj1" fmla="val 50000"/>
              <a:gd name="adj2" fmla="val 43009"/>
            </a:avLst>
          </a:prstGeom>
          <a:gradFill rotWithShape="1">
            <a:gsLst>
              <a:gs pos="0">
                <a:srgbClr val="009999"/>
              </a:gs>
              <a:gs pos="100000">
                <a:srgbClr val="00CC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endParaRPr lang="ja-JP" altLang="en-US" sz="1800">
              <a:latin typeface="Arial" pitchFamily="34" charset="0"/>
              <a:ea typeface="ＭＳ Ｐゴシック" pitchFamily="50" charset="-128"/>
            </a:endParaRPr>
          </a:p>
        </p:txBody>
      </p:sp>
      <p:sp>
        <p:nvSpPr>
          <p:cNvPr id="10" name="AutoShape 12"/>
          <p:cNvSpPr>
            <a:spLocks noChangeArrowheads="1"/>
          </p:cNvSpPr>
          <p:nvPr/>
        </p:nvSpPr>
        <p:spPr bwMode="auto">
          <a:xfrm>
            <a:off x="7243763" y="2636838"/>
            <a:ext cx="624285" cy="334962"/>
          </a:xfrm>
          <a:prstGeom prst="rightArrow">
            <a:avLst>
              <a:gd name="adj1" fmla="val 50000"/>
              <a:gd name="adj2" fmla="val 4301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endParaRPr lang="ja-JP" altLang="en-US" sz="1800">
              <a:latin typeface="Arial" pitchFamily="34" charset="0"/>
              <a:ea typeface="ＭＳ Ｐゴシック" pitchFamily="50" charset="-128"/>
            </a:endParaRPr>
          </a:p>
        </p:txBody>
      </p:sp>
      <p:sp>
        <p:nvSpPr>
          <p:cNvPr id="11" name="AutoShape 13"/>
          <p:cNvSpPr>
            <a:spLocks noChangeArrowheads="1"/>
          </p:cNvSpPr>
          <p:nvPr/>
        </p:nvSpPr>
        <p:spPr bwMode="auto">
          <a:xfrm>
            <a:off x="1393031" y="3284539"/>
            <a:ext cx="2340637" cy="1176337"/>
          </a:xfrm>
          <a:prstGeom prst="upArrowCallout">
            <a:avLst>
              <a:gd name="adj1" fmla="val 52278"/>
              <a:gd name="adj2" fmla="val 45918"/>
              <a:gd name="adj3" fmla="val 22204"/>
              <a:gd name="adj4" fmla="val 66667"/>
            </a:avLst>
          </a:prstGeom>
          <a:solidFill>
            <a:schemeClr val="bg1">
              <a:lumMod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ja-JP" altLang="en-US" sz="2000">
                <a:solidFill>
                  <a:schemeClr val="bg1"/>
                </a:solidFill>
                <a:effectLst>
                  <a:outerShdw blurRad="38100" dist="38100" dir="2700000" algn="tl">
                    <a:srgbClr val="000000"/>
                  </a:outerShdw>
                </a:effectLst>
                <a:latin typeface="+mn-lt"/>
                <a:ea typeface="HGｺﾞｼｯｸE" panose="020B0909000000000000" pitchFamily="49" charset="-128"/>
              </a:rPr>
              <a:t>委任・準委任</a:t>
            </a:r>
          </a:p>
        </p:txBody>
      </p:sp>
      <p:sp>
        <p:nvSpPr>
          <p:cNvPr id="12" name="AutoShape 15"/>
          <p:cNvSpPr>
            <a:spLocks noChangeArrowheads="1"/>
          </p:cNvSpPr>
          <p:nvPr/>
        </p:nvSpPr>
        <p:spPr bwMode="auto">
          <a:xfrm>
            <a:off x="3890169" y="3284539"/>
            <a:ext cx="2340637" cy="1176337"/>
          </a:xfrm>
          <a:prstGeom prst="upArrowCallout">
            <a:avLst>
              <a:gd name="adj1" fmla="val 52278"/>
              <a:gd name="adj2" fmla="val 45918"/>
              <a:gd name="adj3" fmla="val 22204"/>
              <a:gd name="adj4" fmla="val 66667"/>
            </a:avLst>
          </a:prstGeom>
          <a:gradFill rotWithShape="0">
            <a:gsLst>
              <a:gs pos="0">
                <a:srgbClr val="009999"/>
              </a:gs>
              <a:gs pos="100000">
                <a:srgbClr val="00CC00"/>
              </a:gs>
            </a:gsLst>
            <a:lin ang="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ja-JP" altLang="en-US" sz="2000">
                <a:solidFill>
                  <a:schemeClr val="bg1"/>
                </a:solidFill>
                <a:effectLst>
                  <a:outerShdw blurRad="38100" dist="38100" dir="2700000" algn="tl">
                    <a:srgbClr val="000000"/>
                  </a:outerShdw>
                </a:effectLst>
                <a:latin typeface="+mn-lt"/>
                <a:ea typeface="HGｺﾞｼｯｸE" panose="020B0909000000000000" pitchFamily="49" charset="-128"/>
              </a:rPr>
              <a:t>委任・準委任</a:t>
            </a:r>
          </a:p>
          <a:p>
            <a:pPr algn="ctr" fontAlgn="auto">
              <a:spcBef>
                <a:spcPts val="0"/>
              </a:spcBef>
              <a:spcAft>
                <a:spcPts val="0"/>
              </a:spcAft>
              <a:defRPr/>
            </a:pPr>
            <a:r>
              <a:rPr lang="ja-JP" altLang="en-US" sz="2000">
                <a:solidFill>
                  <a:schemeClr val="bg1"/>
                </a:solidFill>
                <a:effectLst>
                  <a:outerShdw blurRad="38100" dist="38100" dir="2700000" algn="tl">
                    <a:srgbClr val="000000"/>
                  </a:outerShdw>
                </a:effectLst>
                <a:latin typeface="+mn-lt"/>
                <a:ea typeface="HGｺﾞｼｯｸE" panose="020B0909000000000000" pitchFamily="49" charset="-128"/>
              </a:rPr>
              <a:t>内為取扱規則</a:t>
            </a:r>
          </a:p>
        </p:txBody>
      </p:sp>
      <p:sp>
        <p:nvSpPr>
          <p:cNvPr id="13" name="AutoShape 16"/>
          <p:cNvSpPr>
            <a:spLocks noChangeArrowheads="1"/>
          </p:cNvSpPr>
          <p:nvPr/>
        </p:nvSpPr>
        <p:spPr bwMode="auto">
          <a:xfrm>
            <a:off x="6385588" y="3284539"/>
            <a:ext cx="2340636" cy="1176337"/>
          </a:xfrm>
          <a:prstGeom prst="upArrowCallout">
            <a:avLst>
              <a:gd name="adj1" fmla="val 52278"/>
              <a:gd name="adj2" fmla="val 45918"/>
              <a:gd name="adj3" fmla="val 22204"/>
              <a:gd name="adj4" fmla="val 66667"/>
            </a:avLst>
          </a:prstGeom>
          <a:solidFill>
            <a:srgbClr val="FF66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ja-JP" altLang="en-US" sz="2000">
                <a:solidFill>
                  <a:schemeClr val="bg1"/>
                </a:solidFill>
                <a:effectLst>
                  <a:outerShdw blurRad="38100" dist="38100" dir="2700000" algn="tl">
                    <a:srgbClr val="000000"/>
                  </a:outerShdw>
                </a:effectLst>
                <a:latin typeface="+mn-lt"/>
                <a:ea typeface="HGｺﾞｼｯｸE" panose="020B0909000000000000" pitchFamily="49" charset="-128"/>
              </a:rPr>
              <a:t>消費寄託＋委任</a:t>
            </a:r>
          </a:p>
        </p:txBody>
      </p:sp>
    </p:spTree>
    <p:extLst>
      <p:ext uri="{BB962C8B-B14F-4D97-AF65-F5344CB8AC3E}">
        <p14:creationId xmlns:p14="http://schemas.microsoft.com/office/powerpoint/2010/main" val="216721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依頼人・仕向銀行の</a:t>
            </a:r>
            <a:r>
              <a:rPr lang="ja-JP" altLang="en-US" dirty="0" smtClean="0"/>
              <a:t>契約（約款）</a:t>
            </a:r>
            <a:endParaRPr lang="en-US" altLang="ja-JP" dirty="0" smtClean="0"/>
          </a:p>
          <a:p>
            <a:pPr marL="0" indent="0">
              <a:buNone/>
            </a:pPr>
            <a:endParaRPr lang="ja-JP" altLang="en-US" dirty="0"/>
          </a:p>
          <a:p>
            <a:r>
              <a:rPr lang="ja-JP" altLang="en-US" dirty="0"/>
              <a:t>振込依頼（</a:t>
            </a:r>
            <a:r>
              <a:rPr lang="en-US" altLang="ja-JP" dirty="0"/>
              <a:t>2</a:t>
            </a:r>
            <a:r>
              <a:rPr lang="ja-JP" altLang="en-US" dirty="0"/>
              <a:t>条</a:t>
            </a:r>
            <a:r>
              <a:rPr lang="ja-JP" altLang="en-US" dirty="0" smtClean="0"/>
              <a:t>）</a:t>
            </a:r>
            <a:endParaRPr lang="en-US" altLang="ja-JP" dirty="0" smtClean="0"/>
          </a:p>
          <a:p>
            <a:pPr marL="0" indent="0">
              <a:buNone/>
            </a:pPr>
            <a:endParaRPr lang="ja-JP" altLang="en-US" dirty="0"/>
          </a:p>
          <a:p>
            <a:r>
              <a:rPr lang="ja-JP" altLang="en-US" dirty="0"/>
              <a:t>契約の成立（</a:t>
            </a:r>
            <a:r>
              <a:rPr lang="en-US" altLang="ja-JP" dirty="0"/>
              <a:t>3</a:t>
            </a:r>
            <a:r>
              <a:rPr lang="ja-JP" altLang="en-US" dirty="0"/>
              <a:t>条</a:t>
            </a:r>
            <a:r>
              <a:rPr lang="ja-JP" altLang="en-US" dirty="0" smtClean="0"/>
              <a:t>）</a:t>
            </a:r>
            <a:endParaRPr lang="en-US" altLang="ja-JP" dirty="0" smtClean="0"/>
          </a:p>
          <a:p>
            <a:pPr marL="0" indent="0">
              <a:buNone/>
            </a:pPr>
            <a:endParaRPr lang="ja-JP" altLang="en-US" dirty="0"/>
          </a:p>
          <a:p>
            <a:r>
              <a:rPr lang="ja-JP" altLang="en-US" dirty="0"/>
              <a:t>振込通知発信義務（</a:t>
            </a:r>
            <a:r>
              <a:rPr lang="en-US" altLang="ja-JP" dirty="0"/>
              <a:t>4</a:t>
            </a:r>
            <a:r>
              <a:rPr lang="ja-JP" altLang="en-US" dirty="0"/>
              <a:t>条</a:t>
            </a:r>
            <a:r>
              <a:rPr lang="ja-JP" altLang="en-US" dirty="0" smtClean="0"/>
              <a:t>）</a:t>
            </a:r>
            <a:endParaRPr lang="en-US" altLang="ja-JP" dirty="0" smtClean="0"/>
          </a:p>
          <a:p>
            <a:pPr marL="0" indent="0">
              <a:buNone/>
            </a:pPr>
            <a:endParaRPr lang="ja-JP" altLang="en-US" dirty="0"/>
          </a:p>
          <a:p>
            <a:r>
              <a:rPr lang="ja-JP" altLang="en-US" dirty="0"/>
              <a:t>組戻し、取消・訂正の取扱い（７・</a:t>
            </a:r>
            <a:r>
              <a:rPr lang="en-US" altLang="ja-JP" dirty="0"/>
              <a:t>8</a:t>
            </a:r>
            <a:r>
              <a:rPr lang="ja-JP" altLang="en-US" dirty="0"/>
              <a:t>条</a:t>
            </a:r>
            <a:r>
              <a:rPr lang="ja-JP" altLang="en-US" dirty="0" smtClean="0"/>
              <a:t>）</a:t>
            </a:r>
            <a:endParaRPr lang="ja-JP" altLang="en-US" dirty="0"/>
          </a:p>
        </p:txBody>
      </p:sp>
      <p:sp>
        <p:nvSpPr>
          <p:cNvPr id="3" name="タイトル 2"/>
          <p:cNvSpPr>
            <a:spLocks noGrp="1"/>
          </p:cNvSpPr>
          <p:nvPr>
            <p:ph type="title"/>
          </p:nvPr>
        </p:nvSpPr>
        <p:spPr/>
        <p:txBody>
          <a:bodyPr/>
          <a:lstStyle/>
          <a:p>
            <a:r>
              <a:rPr kumimoji="1" lang="ja-JP" altLang="en-US" dirty="0" smtClean="0"/>
              <a:t>振込規定</a:t>
            </a:r>
            <a:endParaRPr kumimoji="1" lang="ja-JP" altLang="en-US" dirty="0"/>
          </a:p>
        </p:txBody>
      </p:sp>
    </p:spTree>
    <p:extLst>
      <p:ext uri="{BB962C8B-B14F-4D97-AF65-F5344CB8AC3E}">
        <p14:creationId xmlns:p14="http://schemas.microsoft.com/office/powerpoint/2010/main" val="1038617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Autofit/>
          </a:bodyPr>
          <a:lstStyle/>
          <a:p>
            <a:pPr>
              <a:lnSpc>
                <a:spcPts val="2500"/>
              </a:lnSpc>
            </a:pPr>
            <a:r>
              <a:rPr lang="ja-JP" altLang="en-US" sz="1800" dirty="0"/>
              <a:t>間違った振込先で預金は成立するか？</a:t>
            </a:r>
          </a:p>
          <a:p>
            <a:pPr>
              <a:lnSpc>
                <a:spcPts val="2300"/>
              </a:lnSpc>
            </a:pPr>
            <a:r>
              <a:rPr lang="ja-JP" altLang="en-US" sz="1400" dirty="0"/>
              <a:t>最判平成</a:t>
            </a:r>
            <a:r>
              <a:rPr lang="en-US" altLang="ja-JP" sz="1400" dirty="0"/>
              <a:t>8.4.26</a:t>
            </a:r>
            <a:r>
              <a:rPr lang="ja-JP" altLang="en-US" sz="1400" dirty="0"/>
              <a:t>民集５０巻５号１２６７頁</a:t>
            </a:r>
          </a:p>
          <a:p>
            <a:pPr>
              <a:lnSpc>
                <a:spcPts val="2300"/>
              </a:lnSpc>
            </a:pPr>
            <a:r>
              <a:rPr lang="ja-JP" altLang="en-US" sz="1400" dirty="0"/>
              <a:t>「１　振込依頼人から受取人の銀行の普通預金口座に振込みがあったときは、振込依頼人と受取人との間に振込みの原因となる法律関係が存在するか否かにかかわ らず、受取人と銀行との間に振込金額相当の普通預金契約が成立し、受取人が銀行に対して右金額相当の普通預金債権を取得するものと解するのが相当である。 けだし、前記普通預金規定には、振込みがあった場合にはこれを預金口座に受け入れるという趣旨の定めがあるだけで、受取人と銀行との間の普通預金契約の成 否を振込依頼人と受取人との間の振込みの原因となる法律関係の有無に懸からせていることをうかがわせる定めは置かれていないし，振込みは、銀行間及び銀行 店舗間の送金手続を通して安全、安価、迅速に資金を移動する手段であって、多数かつ多額の資金移動を円滑に処理するため、その仲介に当たる銀行が各資金移 動の原因となる法律関係の存否、内容等を関知することなくこれを遂行する仕組みが採られているからである。 </a:t>
            </a:r>
          </a:p>
          <a:p>
            <a:pPr>
              <a:lnSpc>
                <a:spcPts val="2300"/>
              </a:lnSpc>
            </a:pPr>
            <a:r>
              <a:rPr lang="ja-JP" altLang="en-US" sz="1400" dirty="0"/>
              <a:t>２　また、振込依頼人と受取人との間に振込みの原因となる法律関係が存在しないにかかわらず、振込みによって受取人が振込金額相当の預金債権を 取得したときは、振込依頼人は、受取人に対し、右同額の不当利得返還請求権を有することがあるにとどまり、右預金債権の譲渡を妨げる権利を取得するわけで はないから、受取人の債権者がした右預金債権に対する強制執行の不許を求めることはできないというべきである。」</a:t>
            </a:r>
          </a:p>
          <a:p>
            <a:pPr>
              <a:lnSpc>
                <a:spcPts val="2500"/>
              </a:lnSpc>
            </a:pPr>
            <a:endParaRPr kumimoji="1" lang="ja-JP" altLang="en-US" sz="1800" dirty="0"/>
          </a:p>
        </p:txBody>
      </p:sp>
      <p:sp>
        <p:nvSpPr>
          <p:cNvPr id="3" name="タイトル 2"/>
          <p:cNvSpPr>
            <a:spLocks noGrp="1"/>
          </p:cNvSpPr>
          <p:nvPr>
            <p:ph type="title"/>
          </p:nvPr>
        </p:nvSpPr>
        <p:spPr/>
        <p:txBody>
          <a:bodyPr/>
          <a:lstStyle/>
          <a:p>
            <a:r>
              <a:rPr lang="ja-JP" altLang="en-US" dirty="0"/>
              <a:t>振込先を間違ってしまった場合</a:t>
            </a:r>
            <a:endParaRPr kumimoji="1" lang="ja-JP" altLang="en-US" dirty="0"/>
          </a:p>
        </p:txBody>
      </p:sp>
    </p:spTree>
    <p:extLst>
      <p:ext uri="{BB962C8B-B14F-4D97-AF65-F5344CB8AC3E}">
        <p14:creationId xmlns:p14="http://schemas.microsoft.com/office/powerpoint/2010/main" val="660964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普通預金規定</a:t>
            </a:r>
            <a:r>
              <a:rPr lang="en-US" altLang="ja-JP" dirty="0"/>
              <a:t>10</a:t>
            </a:r>
            <a:r>
              <a:rPr lang="ja-JP" altLang="en-US" dirty="0"/>
              <a:t>条</a:t>
            </a:r>
            <a:r>
              <a:rPr lang="en-US" altLang="ja-JP" dirty="0"/>
              <a:t>2</a:t>
            </a:r>
            <a:r>
              <a:rPr lang="ja-JP" altLang="en-US" dirty="0" smtClean="0"/>
              <a:t>項</a:t>
            </a:r>
            <a:endParaRPr lang="en-US" altLang="ja-JP" dirty="0" smtClean="0"/>
          </a:p>
          <a:p>
            <a:pPr marL="0" indent="0">
              <a:buNone/>
            </a:pPr>
            <a:endParaRPr lang="ja-JP" altLang="en-US" dirty="0"/>
          </a:p>
          <a:p>
            <a:pPr marL="0" indent="0">
              <a:buNone/>
            </a:pPr>
            <a:r>
              <a:rPr lang="ja-JP" altLang="en-US" dirty="0" smtClean="0"/>
              <a:t>　►</a:t>
            </a:r>
            <a:r>
              <a:rPr lang="ja-JP" altLang="en-US" dirty="0"/>
              <a:t>　名義人不存在･名義人の意思によらない口座開設</a:t>
            </a:r>
          </a:p>
          <a:p>
            <a:pPr marL="0" indent="0">
              <a:buNone/>
            </a:pPr>
            <a:endParaRPr lang="en-US" altLang="ja-JP" dirty="0" smtClean="0"/>
          </a:p>
          <a:p>
            <a:pPr marL="0" indent="0">
              <a:buNone/>
            </a:pPr>
            <a:r>
              <a:rPr lang="ja-JP" altLang="en-US" dirty="0"/>
              <a:t>　►　譲渡・質入れ禁止違反</a:t>
            </a:r>
          </a:p>
          <a:p>
            <a:pPr marL="0" indent="0">
              <a:buNone/>
            </a:pPr>
            <a:endParaRPr lang="en-US" altLang="ja-JP" dirty="0" smtClean="0"/>
          </a:p>
          <a:p>
            <a:pPr marL="0" indent="0">
              <a:buNone/>
            </a:pPr>
            <a:r>
              <a:rPr lang="ja-JP" altLang="en-US" dirty="0"/>
              <a:t>　►　預金の法令・公序良俗違反の利用、そのおそれ</a:t>
            </a:r>
          </a:p>
          <a:p>
            <a:pPr marL="0" indent="0">
              <a:buNone/>
            </a:pPr>
            <a:r>
              <a:rPr lang="ja-JP" altLang="en-US" dirty="0" smtClean="0"/>
              <a:t>　　</a:t>
            </a:r>
            <a:r>
              <a:rPr lang="ja-JP" altLang="en-US" dirty="0"/>
              <a:t>　⇒　取引停止･口座解約後の資金の取扱い</a:t>
            </a:r>
          </a:p>
          <a:p>
            <a:endParaRPr kumimoji="1" lang="ja-JP" altLang="en-US" dirty="0"/>
          </a:p>
        </p:txBody>
      </p:sp>
      <p:sp>
        <p:nvSpPr>
          <p:cNvPr id="3" name="タイトル 2"/>
          <p:cNvSpPr>
            <a:spLocks noGrp="1"/>
          </p:cNvSpPr>
          <p:nvPr>
            <p:ph type="title"/>
          </p:nvPr>
        </p:nvSpPr>
        <p:spPr/>
        <p:txBody>
          <a:bodyPr/>
          <a:lstStyle/>
          <a:p>
            <a:r>
              <a:rPr lang="ja-JP" altLang="en-US" dirty="0"/>
              <a:t>取引停止・口座解約</a:t>
            </a:r>
            <a:endParaRPr kumimoji="1" lang="ja-JP" altLang="en-US" dirty="0"/>
          </a:p>
        </p:txBody>
      </p:sp>
    </p:spTree>
    <p:extLst>
      <p:ext uri="{BB962C8B-B14F-4D97-AF65-F5344CB8AC3E}">
        <p14:creationId xmlns:p14="http://schemas.microsoft.com/office/powerpoint/2010/main" val="1485732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4"/>
            <a:ext cx="8915400" cy="1143221"/>
          </a:xfrm>
        </p:spPr>
        <p:txBody>
          <a:bodyPr>
            <a:noAutofit/>
          </a:bodyPr>
          <a:lstStyle/>
          <a:p>
            <a:r>
              <a:rPr lang="ja-JP" altLang="en-US" sz="1800" dirty="0"/>
              <a:t>「犯罪利用預金口座等に係る資金による被害回復分配金の支払等に関する法律」</a:t>
            </a:r>
          </a:p>
          <a:p>
            <a:r>
              <a:rPr lang="ja-JP" altLang="en-US" sz="1800" dirty="0"/>
              <a:t>振り込め詐欺等の犯罪行為により被害者に対する被害回復分配金の支払等のため。預金等に係る債権の消滅手続・被害回復分配金の支払手続等を規定。</a:t>
            </a:r>
          </a:p>
          <a:p>
            <a:r>
              <a:rPr lang="ja-JP" altLang="en-US" sz="1800" dirty="0"/>
              <a:t>なお、東京地判平成</a:t>
            </a:r>
            <a:r>
              <a:rPr lang="en-US" altLang="ja-JP" sz="1800" dirty="0"/>
              <a:t>24</a:t>
            </a:r>
            <a:r>
              <a:rPr lang="ja-JP" altLang="en-US" sz="1800" dirty="0"/>
              <a:t>・</a:t>
            </a:r>
            <a:r>
              <a:rPr lang="en-US" altLang="ja-JP" sz="1800" dirty="0"/>
              <a:t>10</a:t>
            </a:r>
            <a:r>
              <a:rPr lang="ja-JP" altLang="en-US" sz="1800" dirty="0"/>
              <a:t>・５（金融・商事判例</a:t>
            </a:r>
            <a:r>
              <a:rPr lang="en-US" altLang="ja-JP" sz="1800" dirty="0"/>
              <a:t>1403</a:t>
            </a:r>
            <a:r>
              <a:rPr lang="ja-JP" altLang="en-US" sz="1800" dirty="0"/>
              <a:t>号）など</a:t>
            </a:r>
            <a:r>
              <a:rPr lang="ja-JP" altLang="en-US" sz="1800" dirty="0" smtClean="0"/>
              <a:t>。</a:t>
            </a:r>
            <a:endParaRPr lang="ja-JP" altLang="en-US" sz="1800" dirty="0"/>
          </a:p>
        </p:txBody>
      </p:sp>
      <p:sp>
        <p:nvSpPr>
          <p:cNvPr id="3" name="タイトル 2"/>
          <p:cNvSpPr>
            <a:spLocks noGrp="1"/>
          </p:cNvSpPr>
          <p:nvPr>
            <p:ph type="title"/>
          </p:nvPr>
        </p:nvSpPr>
        <p:spPr>
          <a:xfrm>
            <a:off x="503918" y="909379"/>
            <a:ext cx="8906782" cy="552673"/>
          </a:xfrm>
        </p:spPr>
        <p:txBody>
          <a:bodyPr/>
          <a:lstStyle/>
          <a:p>
            <a:r>
              <a:rPr lang="ja-JP" altLang="en-US" dirty="0"/>
              <a:t>振込み詐欺</a:t>
            </a:r>
            <a:r>
              <a:rPr lang="ja-JP" altLang="en-US" dirty="0" smtClean="0"/>
              <a:t>救済法</a:t>
            </a:r>
            <a:r>
              <a:rPr lang="ja-JP" altLang="en-US" sz="2000" dirty="0" smtClean="0"/>
              <a:t>（</a:t>
            </a:r>
            <a:r>
              <a:rPr lang="ja-JP" altLang="en-US" sz="2000" dirty="0"/>
              <a:t>平成</a:t>
            </a:r>
            <a:r>
              <a:rPr lang="en-US" altLang="ja-JP" sz="2000" dirty="0"/>
              <a:t>19</a:t>
            </a:r>
            <a:r>
              <a:rPr lang="ja-JP" altLang="en-US" sz="2000" dirty="0"/>
              <a:t>年</a:t>
            </a:r>
            <a:r>
              <a:rPr lang="en-US" altLang="ja-JP" sz="2000" dirty="0"/>
              <a:t>12</a:t>
            </a:r>
            <a:r>
              <a:rPr lang="ja-JP" altLang="en-US" sz="2000" dirty="0"/>
              <a:t>月</a:t>
            </a:r>
            <a:r>
              <a:rPr lang="en-US" altLang="ja-JP" sz="2000" dirty="0"/>
              <a:t>21</a:t>
            </a:r>
            <a:r>
              <a:rPr lang="ja-JP" altLang="en-US" sz="2000" dirty="0"/>
              <a:t>日公布・平成</a:t>
            </a:r>
            <a:r>
              <a:rPr lang="en-US" altLang="ja-JP" sz="2000" dirty="0"/>
              <a:t>20</a:t>
            </a:r>
            <a:r>
              <a:rPr lang="ja-JP" altLang="en-US" sz="2000" dirty="0"/>
              <a:t>年</a:t>
            </a:r>
            <a:r>
              <a:rPr lang="en-US" altLang="ja-JP" sz="2000" dirty="0"/>
              <a:t>6</a:t>
            </a:r>
            <a:r>
              <a:rPr lang="ja-JP" altLang="en-US" sz="2000" dirty="0"/>
              <a:t>月</a:t>
            </a:r>
            <a:r>
              <a:rPr lang="en-US" altLang="ja-JP" sz="2000" dirty="0"/>
              <a:t>21</a:t>
            </a:r>
            <a:r>
              <a:rPr lang="ja-JP" altLang="en-US" sz="2000" dirty="0"/>
              <a:t>日施行）</a:t>
            </a:r>
            <a:endParaRPr kumimoji="1" lang="ja-JP" altLang="en-US" sz="2000" dirty="0"/>
          </a:p>
        </p:txBody>
      </p:sp>
      <p:sp>
        <p:nvSpPr>
          <p:cNvPr id="4" name="AutoShape 3"/>
          <p:cNvSpPr>
            <a:spLocks noChangeArrowheads="1"/>
          </p:cNvSpPr>
          <p:nvPr/>
        </p:nvSpPr>
        <p:spPr bwMode="auto">
          <a:xfrm>
            <a:off x="583870" y="3336925"/>
            <a:ext cx="1092067" cy="2952750"/>
          </a:xfrm>
          <a:prstGeom prst="homePlate">
            <a:avLst>
              <a:gd name="adj" fmla="val 25000"/>
            </a:avLst>
          </a:prstGeom>
          <a:solidFill>
            <a:schemeClr val="bg1"/>
          </a:solidFill>
          <a:ln w="9525">
            <a:solidFill>
              <a:schemeClr val="tx1"/>
            </a:solidFill>
            <a:miter lim="800000"/>
            <a:headEnd/>
            <a:tailEnd/>
          </a:ln>
        </p:spPr>
        <p:txBody>
          <a:bodyPr vert="eaVert"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en-US" altLang="ja-JP" sz="1400">
                <a:latin typeface="Arial" pitchFamily="34" charset="0"/>
                <a:ea typeface="ＭＳ Ｐゴシック" pitchFamily="50" charset="-128"/>
              </a:rPr>
              <a:t>①</a:t>
            </a:r>
            <a:r>
              <a:rPr lang="ja-JP" altLang="en-US" sz="1400">
                <a:latin typeface="Arial" pitchFamily="34" charset="0"/>
                <a:ea typeface="ＭＳ Ｐゴシック" pitchFamily="50" charset="-128"/>
              </a:rPr>
              <a:t>　金融機関による、犯罪利用の疑いがあると認める預金口座等の約款に基づく取引停止等の措置</a:t>
            </a:r>
          </a:p>
        </p:txBody>
      </p:sp>
      <p:sp>
        <p:nvSpPr>
          <p:cNvPr id="5" name="AutoShape 4"/>
          <p:cNvSpPr>
            <a:spLocks noChangeArrowheads="1"/>
          </p:cNvSpPr>
          <p:nvPr/>
        </p:nvSpPr>
        <p:spPr bwMode="auto">
          <a:xfrm>
            <a:off x="1675937" y="3336925"/>
            <a:ext cx="858177" cy="2952750"/>
          </a:xfrm>
          <a:prstGeom prst="homePlate">
            <a:avLst>
              <a:gd name="adj" fmla="val 25000"/>
            </a:avLst>
          </a:prstGeom>
          <a:solidFill>
            <a:srgbClr val="CCFFFF"/>
          </a:solidFill>
          <a:ln w="9525">
            <a:solidFill>
              <a:schemeClr val="tx1"/>
            </a:solidFill>
            <a:miter lim="800000"/>
            <a:headEnd/>
            <a:tailEnd/>
          </a:ln>
        </p:spPr>
        <p:txBody>
          <a:bodyPr vert="eaVert"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en-US" altLang="ja-JP" sz="1400">
                <a:latin typeface="Arial" pitchFamily="34" charset="0"/>
                <a:ea typeface="ＭＳ Ｐゴシック" pitchFamily="50" charset="-128"/>
              </a:rPr>
              <a:t>②</a:t>
            </a:r>
            <a:r>
              <a:rPr lang="ja-JP" altLang="en-US" sz="1400">
                <a:latin typeface="Arial" pitchFamily="34" charset="0"/>
                <a:ea typeface="ＭＳ Ｐゴシック" pitchFamily="50" charset="-128"/>
              </a:rPr>
              <a:t>　金融機関による、犯罪利用預金口座等と疑うに足りる相当な理由あることの認定</a:t>
            </a:r>
          </a:p>
        </p:txBody>
      </p:sp>
      <p:sp>
        <p:nvSpPr>
          <p:cNvPr id="6" name="AutoShape 5"/>
          <p:cNvSpPr>
            <a:spLocks noChangeArrowheads="1"/>
          </p:cNvSpPr>
          <p:nvPr/>
        </p:nvSpPr>
        <p:spPr bwMode="auto">
          <a:xfrm>
            <a:off x="4797359" y="3336925"/>
            <a:ext cx="1403350" cy="2952750"/>
          </a:xfrm>
          <a:prstGeom prst="homePlate">
            <a:avLst>
              <a:gd name="adj" fmla="val 21815"/>
            </a:avLst>
          </a:prstGeom>
          <a:solidFill>
            <a:srgbClr val="99CCFF"/>
          </a:solidFill>
          <a:ln w="9525">
            <a:solidFill>
              <a:schemeClr val="tx1"/>
            </a:solidFill>
            <a:miter lim="800000"/>
            <a:headEnd/>
            <a:tailEnd/>
          </a:ln>
        </p:spPr>
        <p:txBody>
          <a:bodyPr vert="eaVert"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en-US" altLang="ja-JP" sz="1400">
                <a:latin typeface="Arial" pitchFamily="34" charset="0"/>
                <a:ea typeface="ＭＳ Ｐゴシック" pitchFamily="50" charset="-128"/>
              </a:rPr>
              <a:t>⑤</a:t>
            </a:r>
            <a:r>
              <a:rPr lang="ja-JP" altLang="en-US" sz="1400">
                <a:latin typeface="Arial" pitchFamily="34" charset="0"/>
                <a:ea typeface="ＭＳ Ｐゴシック" pitchFamily="50" charset="-128"/>
              </a:rPr>
              <a:t>　預金保険機構による分配金支払のための公告</a:t>
            </a:r>
          </a:p>
          <a:p>
            <a:pPr>
              <a:spcBef>
                <a:spcPct val="0"/>
              </a:spcBef>
              <a:buClrTx/>
              <a:buSzTx/>
              <a:buFontTx/>
              <a:buNone/>
            </a:pPr>
            <a:r>
              <a:rPr lang="ja-JP" altLang="en-US" sz="1400">
                <a:latin typeface="Arial" pitchFamily="34" charset="0"/>
                <a:ea typeface="ＭＳ Ｐゴシック" pitchFamily="50" charset="-128"/>
              </a:rPr>
              <a:t>　金融機関による被害者からの支払申請受付（３０日下らない申請期間）</a:t>
            </a:r>
          </a:p>
        </p:txBody>
      </p:sp>
      <p:sp>
        <p:nvSpPr>
          <p:cNvPr id="7" name="AutoShape 6"/>
          <p:cNvSpPr>
            <a:spLocks noChangeArrowheads="1"/>
          </p:cNvSpPr>
          <p:nvPr/>
        </p:nvSpPr>
        <p:spPr bwMode="auto">
          <a:xfrm>
            <a:off x="2534113" y="3336925"/>
            <a:ext cx="624284" cy="2952750"/>
          </a:xfrm>
          <a:prstGeom prst="homePlate">
            <a:avLst>
              <a:gd name="adj" fmla="val 25000"/>
            </a:avLst>
          </a:prstGeom>
          <a:solidFill>
            <a:srgbClr val="CCFFFF"/>
          </a:solidFill>
          <a:ln w="9525">
            <a:solidFill>
              <a:schemeClr val="tx1"/>
            </a:solidFill>
            <a:miter lim="800000"/>
            <a:headEnd/>
            <a:tailEnd/>
          </a:ln>
        </p:spPr>
        <p:txBody>
          <a:bodyPr vert="eaVert"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en-US" altLang="ja-JP" sz="1400">
                <a:latin typeface="Arial" pitchFamily="34" charset="0"/>
                <a:ea typeface="ＭＳ Ｐゴシック" pitchFamily="50" charset="-128"/>
              </a:rPr>
              <a:t>③</a:t>
            </a:r>
            <a:r>
              <a:rPr lang="ja-JP" altLang="en-US" sz="1400">
                <a:latin typeface="Arial" pitchFamily="34" charset="0"/>
                <a:ea typeface="ＭＳ Ｐゴシック" pitchFamily="50" charset="-128"/>
              </a:rPr>
              <a:t>　預金保険機構による失権のための公告</a:t>
            </a:r>
          </a:p>
        </p:txBody>
      </p:sp>
      <p:sp>
        <p:nvSpPr>
          <p:cNvPr id="8" name="AutoShape 8"/>
          <p:cNvSpPr>
            <a:spLocks noChangeArrowheads="1"/>
          </p:cNvSpPr>
          <p:nvPr/>
        </p:nvSpPr>
        <p:spPr bwMode="auto">
          <a:xfrm>
            <a:off x="3158398" y="3336925"/>
            <a:ext cx="1716352" cy="2952750"/>
          </a:xfrm>
          <a:prstGeom prst="homePlate">
            <a:avLst>
              <a:gd name="adj" fmla="val 17815"/>
            </a:avLst>
          </a:prstGeom>
          <a:solidFill>
            <a:srgbClr val="CCFFFF"/>
          </a:solidFill>
          <a:ln w="9525">
            <a:solidFill>
              <a:schemeClr val="tx1"/>
            </a:solidFill>
            <a:miter lim="800000"/>
            <a:headEnd/>
            <a:tailEnd/>
          </a:ln>
        </p:spPr>
        <p:txBody>
          <a:bodyPr vert="eaVert"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ja-JP" altLang="en-US" sz="1400">
                <a:latin typeface="Arial" pitchFamily="34" charset="0"/>
                <a:ea typeface="ＭＳ Ｐゴシック" pitchFamily="50" charset="-128"/>
              </a:rPr>
              <a:t>　失権（名義人の預金等債権消滅）＝（金融機関に被害者への分配金の支払を行う義務発生）</a:t>
            </a:r>
          </a:p>
          <a:p>
            <a:pPr algn="ctr">
              <a:spcBef>
                <a:spcPct val="0"/>
              </a:spcBef>
              <a:buClrTx/>
              <a:buSzTx/>
              <a:buFontTx/>
              <a:buNone/>
            </a:pPr>
            <a:r>
              <a:rPr lang="ja-JP" altLang="en-US" sz="1400">
                <a:latin typeface="Arial" pitchFamily="34" charset="0"/>
                <a:ea typeface="ＭＳ Ｐゴシック" pitchFamily="50" charset="-128"/>
                <a:cs typeface="Arial" pitchFamily="34" charset="0"/>
              </a:rPr>
              <a:t>＝</a:t>
            </a:r>
          </a:p>
          <a:p>
            <a:pPr>
              <a:spcBef>
                <a:spcPct val="0"/>
              </a:spcBef>
              <a:buClrTx/>
              <a:buSzTx/>
              <a:buFontTx/>
              <a:buNone/>
            </a:pPr>
            <a:r>
              <a:rPr lang="ja-JP" altLang="en-US" sz="1400">
                <a:latin typeface="Arial" pitchFamily="34" charset="0"/>
                <a:ea typeface="ＭＳ Ｐゴシック" pitchFamily="50" charset="-128"/>
              </a:rPr>
              <a:t>④　一定期間（６０日を下らない期間）の経過</a:t>
            </a:r>
          </a:p>
        </p:txBody>
      </p:sp>
      <p:sp>
        <p:nvSpPr>
          <p:cNvPr id="9" name="AutoShape 9"/>
          <p:cNvSpPr>
            <a:spLocks noChangeArrowheads="1"/>
          </p:cNvSpPr>
          <p:nvPr/>
        </p:nvSpPr>
        <p:spPr bwMode="auto">
          <a:xfrm>
            <a:off x="6200709" y="3336925"/>
            <a:ext cx="1092067" cy="2952750"/>
          </a:xfrm>
          <a:prstGeom prst="homePlate">
            <a:avLst>
              <a:gd name="adj" fmla="val 25000"/>
            </a:avLst>
          </a:prstGeom>
          <a:solidFill>
            <a:srgbClr val="99CCFF"/>
          </a:solidFill>
          <a:ln w="9525">
            <a:solidFill>
              <a:schemeClr val="tx1"/>
            </a:solidFill>
            <a:miter lim="800000"/>
            <a:headEnd/>
            <a:tailEnd/>
          </a:ln>
        </p:spPr>
        <p:txBody>
          <a:bodyPr vert="eaVert"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en-US" altLang="ja-JP" sz="1400">
                <a:latin typeface="Arial" pitchFamily="34" charset="0"/>
                <a:ea typeface="ＭＳ Ｐゴシック" pitchFamily="50" charset="-128"/>
              </a:rPr>
              <a:t>⑥</a:t>
            </a:r>
            <a:r>
              <a:rPr lang="ja-JP" altLang="en-US" sz="1400">
                <a:latin typeface="Arial" pitchFamily="34" charset="0"/>
                <a:ea typeface="ＭＳ Ｐゴシック" pitchFamily="50" charset="-128"/>
              </a:rPr>
              <a:t>　支払権請求権の確定（金融機関による、被害者から提出された資料等による被害者・被害額･支払額の認定）</a:t>
            </a:r>
          </a:p>
        </p:txBody>
      </p:sp>
      <p:sp>
        <p:nvSpPr>
          <p:cNvPr id="10" name="AutoShape 10"/>
          <p:cNvSpPr>
            <a:spLocks noChangeArrowheads="1"/>
          </p:cNvSpPr>
          <p:nvPr/>
        </p:nvSpPr>
        <p:spPr bwMode="auto">
          <a:xfrm>
            <a:off x="7292777" y="3336925"/>
            <a:ext cx="858177" cy="2952750"/>
          </a:xfrm>
          <a:prstGeom prst="homePlate">
            <a:avLst>
              <a:gd name="adj" fmla="val 25000"/>
            </a:avLst>
          </a:prstGeom>
          <a:solidFill>
            <a:srgbClr val="99CCFF"/>
          </a:solidFill>
          <a:ln w="9525">
            <a:solidFill>
              <a:schemeClr val="tx1"/>
            </a:solidFill>
            <a:miter lim="800000"/>
            <a:headEnd/>
            <a:tailEnd/>
          </a:ln>
        </p:spPr>
        <p:txBody>
          <a:bodyPr vert="eaVert"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en-US" altLang="ja-JP" sz="1400">
                <a:latin typeface="Arial" pitchFamily="34" charset="0"/>
                <a:ea typeface="ＭＳ Ｐゴシック" pitchFamily="50" charset="-128"/>
              </a:rPr>
              <a:t>⑦</a:t>
            </a:r>
            <a:r>
              <a:rPr lang="ja-JP" altLang="en-US" sz="1400">
                <a:latin typeface="Arial" pitchFamily="34" charset="0"/>
                <a:ea typeface="ＭＳ Ｐゴシック" pitchFamily="50" charset="-128"/>
              </a:rPr>
              <a:t>　⑥で認定された被害者への支払（金融機関より支払）</a:t>
            </a:r>
          </a:p>
        </p:txBody>
      </p:sp>
      <p:sp>
        <p:nvSpPr>
          <p:cNvPr id="11" name="AutoShape 11"/>
          <p:cNvSpPr>
            <a:spLocks noChangeArrowheads="1"/>
          </p:cNvSpPr>
          <p:nvPr/>
        </p:nvSpPr>
        <p:spPr bwMode="auto">
          <a:xfrm>
            <a:off x="8228343" y="3336925"/>
            <a:ext cx="858177" cy="2952750"/>
          </a:xfrm>
          <a:prstGeom prst="homePlate">
            <a:avLst>
              <a:gd name="adj" fmla="val 25000"/>
            </a:avLst>
          </a:prstGeom>
          <a:solidFill>
            <a:srgbClr val="33CCCC"/>
          </a:solidFill>
          <a:ln w="9525">
            <a:solidFill>
              <a:schemeClr val="tx1"/>
            </a:solidFill>
            <a:miter lim="800000"/>
            <a:headEnd/>
            <a:tailEnd/>
          </a:ln>
        </p:spPr>
        <p:txBody>
          <a:bodyPr vert="eaVert"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r>
              <a:rPr lang="en-US" altLang="ja-JP" sz="1400">
                <a:latin typeface="Arial" pitchFamily="34" charset="0"/>
                <a:ea typeface="ＭＳ Ｐゴシック" pitchFamily="50" charset="-128"/>
              </a:rPr>
              <a:t>⑧</a:t>
            </a:r>
            <a:r>
              <a:rPr lang="ja-JP" altLang="en-US" sz="1400">
                <a:latin typeface="Arial" pitchFamily="34" charset="0"/>
                <a:ea typeface="ＭＳ Ｐゴシック" pitchFamily="50" charset="-128"/>
              </a:rPr>
              <a:t>　残余財産の活用</a:t>
            </a:r>
          </a:p>
        </p:txBody>
      </p:sp>
      <p:sp>
        <p:nvSpPr>
          <p:cNvPr id="12" name="Rectangle 12"/>
          <p:cNvSpPr>
            <a:spLocks noChangeArrowheads="1"/>
          </p:cNvSpPr>
          <p:nvPr/>
        </p:nvSpPr>
        <p:spPr bwMode="auto">
          <a:xfrm>
            <a:off x="1675938" y="2906714"/>
            <a:ext cx="2885810" cy="358775"/>
          </a:xfrm>
          <a:prstGeom prst="rect">
            <a:avLst/>
          </a:prstGeom>
          <a:solidFill>
            <a:srgbClr val="CCFFFF"/>
          </a:solidFill>
          <a:ln w="9525">
            <a:solidFill>
              <a:schemeClr val="tx1"/>
            </a:solidFill>
            <a:miter lim="800000"/>
            <a:headEnd/>
            <a:tailEnd/>
          </a:ln>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latin typeface="Arial" pitchFamily="34" charset="0"/>
                <a:ea typeface="ＭＳ Ｐゴシック" pitchFamily="50" charset="-128"/>
              </a:rPr>
              <a:t>失権手続</a:t>
            </a:r>
          </a:p>
        </p:txBody>
      </p:sp>
      <p:sp>
        <p:nvSpPr>
          <p:cNvPr id="13" name="Rectangle 13"/>
          <p:cNvSpPr>
            <a:spLocks noChangeArrowheads="1"/>
          </p:cNvSpPr>
          <p:nvPr/>
        </p:nvSpPr>
        <p:spPr bwMode="auto">
          <a:xfrm>
            <a:off x="4797360" y="2905126"/>
            <a:ext cx="3119702" cy="358775"/>
          </a:xfrm>
          <a:prstGeom prst="rect">
            <a:avLst/>
          </a:prstGeom>
          <a:solidFill>
            <a:srgbClr val="99CCFF"/>
          </a:solidFill>
          <a:ln w="9525">
            <a:solidFill>
              <a:schemeClr val="tx1"/>
            </a:solidFill>
            <a:miter lim="800000"/>
            <a:headEnd/>
            <a:tailEnd/>
          </a:ln>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latin typeface="Arial" pitchFamily="34" charset="0"/>
                <a:ea typeface="ＭＳ Ｐゴシック" pitchFamily="50" charset="-128"/>
              </a:rPr>
              <a:t>支払手続</a:t>
            </a:r>
          </a:p>
        </p:txBody>
      </p:sp>
    </p:spTree>
    <p:extLst>
      <p:ext uri="{BB962C8B-B14F-4D97-AF65-F5344CB8AC3E}">
        <p14:creationId xmlns:p14="http://schemas.microsoft.com/office/powerpoint/2010/main" val="1181175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身近な犯罪である預金取引における不正</a:t>
            </a:r>
          </a:p>
          <a:p>
            <a:r>
              <a:rPr lang="ja-JP" altLang="en-US" dirty="0"/>
              <a:t>預金は自分の財産であることの意識</a:t>
            </a:r>
          </a:p>
          <a:p>
            <a:pPr marL="0" indent="0">
              <a:buNone/>
            </a:pPr>
            <a:r>
              <a:rPr lang="ja-JP" altLang="en-US" dirty="0"/>
              <a:t>　　銀行にあるから大丈夫？</a:t>
            </a:r>
          </a:p>
          <a:p>
            <a:r>
              <a:rPr lang="ja-JP" altLang="en-US" dirty="0"/>
              <a:t>ネット社会のセキュリティ意識</a:t>
            </a:r>
          </a:p>
          <a:p>
            <a:pPr marL="0" indent="0">
              <a:buNone/>
            </a:pPr>
            <a:r>
              <a:rPr lang="ja-JP" altLang="en-US" dirty="0" smtClean="0"/>
              <a:t>　</a:t>
            </a:r>
            <a:r>
              <a:rPr lang="ja-JP" altLang="en-US" dirty="0"/>
              <a:t>　鍵をかけないで家を出てしまうこと</a:t>
            </a:r>
          </a:p>
          <a:p>
            <a:pPr marL="0" indent="0">
              <a:buNone/>
            </a:pPr>
            <a:r>
              <a:rPr lang="ja-JP" altLang="en-US" dirty="0" smtClean="0"/>
              <a:t>　</a:t>
            </a:r>
            <a:r>
              <a:rPr lang="ja-JP" altLang="en-US" dirty="0"/>
              <a:t>　鍵を誰でも使えるようにしてしまっていること</a:t>
            </a:r>
          </a:p>
          <a:p>
            <a:pPr marL="0" indent="0">
              <a:buNone/>
            </a:pPr>
            <a:r>
              <a:rPr lang="ja-JP" altLang="en-US" dirty="0" smtClean="0"/>
              <a:t>　</a:t>
            </a:r>
            <a:r>
              <a:rPr lang="ja-JP" altLang="en-US" dirty="0"/>
              <a:t>　　⇒　ネットの場合は？</a:t>
            </a:r>
          </a:p>
          <a:p>
            <a:endParaRPr kumimoji="1" lang="ja-JP" altLang="en-US" dirty="0"/>
          </a:p>
        </p:txBody>
      </p:sp>
      <p:sp>
        <p:nvSpPr>
          <p:cNvPr id="3" name="タイトル 2"/>
          <p:cNvSpPr>
            <a:spLocks noGrp="1"/>
          </p:cNvSpPr>
          <p:nvPr>
            <p:ph type="title"/>
          </p:nvPr>
        </p:nvSpPr>
        <p:spPr/>
        <p:txBody>
          <a:bodyPr/>
          <a:lstStyle/>
          <a:p>
            <a:r>
              <a:rPr lang="ja-JP" altLang="en-US" dirty="0"/>
              <a:t>預金をめぐる犯罪被害にあわないためには？</a:t>
            </a:r>
            <a:endParaRPr kumimoji="1" lang="ja-JP" altLang="en-US" dirty="0"/>
          </a:p>
        </p:txBody>
      </p:sp>
    </p:spTree>
    <p:extLst>
      <p:ext uri="{BB962C8B-B14F-4D97-AF65-F5344CB8AC3E}">
        <p14:creationId xmlns:p14="http://schemas.microsoft.com/office/powerpoint/2010/main" val="375129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2286000"/>
            <a:ext cx="8915400" cy="927100"/>
          </a:xfrm>
        </p:spPr>
        <p:txBody>
          <a:bodyPr>
            <a:normAutofit/>
          </a:bodyPr>
          <a:lstStyle/>
          <a:p>
            <a:r>
              <a:rPr kumimoji="1" lang="ja-JP" altLang="en-US" sz="4400" dirty="0" smtClean="0"/>
              <a:t>金融商品購入をめぐる利用者保護</a:t>
            </a:r>
            <a:endParaRPr kumimoji="1" lang="ja-JP" altLang="en-US" sz="4400" dirty="0"/>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165510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2286000"/>
            <a:ext cx="8915400" cy="927100"/>
          </a:xfrm>
        </p:spPr>
        <p:txBody>
          <a:bodyPr>
            <a:normAutofit/>
          </a:bodyPr>
          <a:lstStyle/>
          <a:p>
            <a:r>
              <a:rPr lang="ja-JP" altLang="en-US" sz="4400" dirty="0"/>
              <a:t>預金取引をめぐる金融犯罪被害</a:t>
            </a:r>
            <a:endParaRPr kumimoji="1" lang="ja-JP" altLang="en-US" sz="4400" dirty="0"/>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09300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4419600" cy="4670647"/>
          </a:xfrm>
          <a:solidFill>
            <a:schemeClr val="accent5">
              <a:lumMod val="40000"/>
              <a:lumOff val="60000"/>
            </a:schemeClr>
          </a:solidFill>
          <a:ln>
            <a:solidFill>
              <a:schemeClr val="accent5">
                <a:lumMod val="40000"/>
                <a:lumOff val="60000"/>
              </a:schemeClr>
            </a:solidFill>
          </a:ln>
        </p:spPr>
        <p:txBody>
          <a:bodyPr>
            <a:normAutofit fontScale="62500" lnSpcReduction="20000"/>
          </a:bodyPr>
          <a:lstStyle/>
          <a:p>
            <a:pPr>
              <a:lnSpc>
                <a:spcPts val="2200"/>
              </a:lnSpc>
              <a:spcBef>
                <a:spcPts val="600"/>
              </a:spcBef>
            </a:pPr>
            <a:r>
              <a:rPr lang="ja-JP" altLang="en-US" b="0" dirty="0" smtClean="0"/>
              <a:t>顧客側（Ａさん）</a:t>
            </a:r>
            <a:endParaRPr lang="ja-JP" altLang="en-US" b="0" dirty="0"/>
          </a:p>
          <a:p>
            <a:pPr>
              <a:lnSpc>
                <a:spcPts val="2200"/>
              </a:lnSpc>
              <a:spcBef>
                <a:spcPts val="600"/>
              </a:spcBef>
              <a:buFont typeface="Wingdings" panose="05000000000000000000" pitchFamily="2" charset="2"/>
              <a:buChar char="Ø"/>
            </a:pPr>
            <a:r>
              <a:rPr lang="ja-JP" altLang="en-US" b="0" dirty="0"/>
              <a:t>Ｂ銀行で購入した投資信託の元本割れ相当額の損失の補てんを求める。</a:t>
            </a:r>
          </a:p>
          <a:p>
            <a:pPr>
              <a:lnSpc>
                <a:spcPts val="2200"/>
              </a:lnSpc>
              <a:spcBef>
                <a:spcPts val="600"/>
              </a:spcBef>
              <a:buFont typeface="Wingdings" panose="05000000000000000000" pitchFamily="2" charset="2"/>
              <a:buChar char="Ø"/>
            </a:pPr>
            <a:r>
              <a:rPr lang="ja-JP" altLang="en-US" b="0" dirty="0"/>
              <a:t>私は、Ｂ銀行を往訪した際に、Ｂ銀行担当者から、本件商品の勧誘を受け、損失は出ない旨の説明があったことから、購入に至った。</a:t>
            </a:r>
          </a:p>
          <a:p>
            <a:pPr>
              <a:lnSpc>
                <a:spcPts val="2200"/>
              </a:lnSpc>
              <a:spcBef>
                <a:spcPts val="600"/>
              </a:spcBef>
              <a:buFont typeface="Wingdings" panose="05000000000000000000" pitchFamily="2" charset="2"/>
              <a:buChar char="Ø"/>
            </a:pPr>
            <a:r>
              <a:rPr lang="ja-JP" altLang="en-US" b="0" dirty="0"/>
              <a:t>その後、帰宅して資料を改めて確認したところ、商品内容やリスクについて不安を感じ、申込み当日中にキャンセルを申し出た。しかし、購入が募集最終日であったことから、キャンセルができなかった。</a:t>
            </a:r>
          </a:p>
          <a:p>
            <a:pPr>
              <a:lnSpc>
                <a:spcPts val="2200"/>
              </a:lnSpc>
              <a:spcBef>
                <a:spcPts val="600"/>
              </a:spcBef>
              <a:buFont typeface="Wingdings" panose="05000000000000000000" pitchFamily="2" charset="2"/>
              <a:buChar char="Ø"/>
            </a:pPr>
            <a:r>
              <a:rPr lang="ja-JP" altLang="en-US" b="0" dirty="0"/>
              <a:t>私は、Ｂ銀行担当者から本件商品について十分な説明を受けておらず、商品内容、元本割れリスク及びキャンセルがどのような場合に可能であるか等について理解していなかった。</a:t>
            </a:r>
            <a:endParaRPr kumimoji="1" lang="ja-JP" altLang="en-US" b="0" dirty="0"/>
          </a:p>
        </p:txBody>
      </p:sp>
      <p:sp>
        <p:nvSpPr>
          <p:cNvPr id="3" name="タイトル 2"/>
          <p:cNvSpPr>
            <a:spLocks noGrp="1"/>
          </p:cNvSpPr>
          <p:nvPr>
            <p:ph type="title"/>
          </p:nvPr>
        </p:nvSpPr>
        <p:spPr/>
        <p:txBody>
          <a:bodyPr/>
          <a:lstStyle/>
          <a:p>
            <a:r>
              <a:rPr lang="ja-JP" altLang="en-US" dirty="0" smtClean="0"/>
              <a:t>設例①</a:t>
            </a:r>
            <a:r>
              <a:rPr lang="en-US" altLang="ja-JP" dirty="0" smtClean="0"/>
              <a:t>:</a:t>
            </a:r>
            <a:r>
              <a:rPr lang="ja-JP" altLang="en-US" dirty="0" smtClean="0"/>
              <a:t>銀行の投資信託窓口販売</a:t>
            </a:r>
            <a:endParaRPr kumimoji="1" lang="ja-JP" altLang="en-US" dirty="0"/>
          </a:p>
        </p:txBody>
      </p:sp>
      <p:sp>
        <p:nvSpPr>
          <p:cNvPr id="4" name="コンテンツ プレースホルダー 1"/>
          <p:cNvSpPr txBox="1">
            <a:spLocks/>
          </p:cNvSpPr>
          <p:nvPr/>
        </p:nvSpPr>
        <p:spPr>
          <a:xfrm>
            <a:off x="5118100" y="1552353"/>
            <a:ext cx="4343400" cy="4670647"/>
          </a:xfrm>
          <a:prstGeom prst="rect">
            <a:avLst/>
          </a:prstGeom>
          <a:solidFill>
            <a:schemeClr val="tx2">
              <a:lumMod val="40000"/>
              <a:lumOff val="60000"/>
            </a:schemeClr>
          </a:solidFill>
          <a:ln>
            <a:solidFill>
              <a:schemeClr val="accent5">
                <a:lumMod val="40000"/>
                <a:lumOff val="60000"/>
              </a:schemeClr>
            </a:solidFill>
          </a:ln>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pPr>
            <a:r>
              <a:rPr lang="ja-JP" altLang="en-US" sz="1400" b="0" dirty="0" smtClean="0"/>
              <a:t>銀行側（Ｂ銀行）</a:t>
            </a:r>
          </a:p>
          <a:p>
            <a:pPr>
              <a:lnSpc>
                <a:spcPts val="2000"/>
              </a:lnSpc>
              <a:buFont typeface="Wingdings" panose="05000000000000000000" pitchFamily="2" charset="2"/>
              <a:buChar char="Ø"/>
            </a:pPr>
            <a:r>
              <a:rPr lang="ja-JP" altLang="en-US" sz="1400" b="0" dirty="0"/>
              <a:t>当行担当者は、Ａさんに対し当行に保有する預金の使途を確認したところ、Ａさんから運用方法について相談したい旨が意向を示されたため、本件商品を勧誘し、販売に至った。</a:t>
            </a:r>
          </a:p>
          <a:p>
            <a:pPr>
              <a:lnSpc>
                <a:spcPts val="2000"/>
              </a:lnSpc>
              <a:buFont typeface="Wingdings" panose="05000000000000000000" pitchFamily="2" charset="2"/>
              <a:buChar char="Ø"/>
            </a:pPr>
            <a:r>
              <a:rPr lang="ja-JP" altLang="en-US" sz="1400" b="0" dirty="0"/>
              <a:t>当行担当者は、所定の書面及びＡさんからの聴取により、Ａさんに投資信託の購入経験があることや保有金融資産等を確認しており、本件商品の販売に問題はないものと判断した。</a:t>
            </a:r>
          </a:p>
          <a:p>
            <a:pPr>
              <a:lnSpc>
                <a:spcPts val="2000"/>
              </a:lnSpc>
              <a:buFont typeface="Wingdings" panose="05000000000000000000" pitchFamily="2" charset="2"/>
              <a:buChar char="Ø"/>
            </a:pPr>
            <a:r>
              <a:rPr lang="ja-JP" altLang="en-US" sz="1400" b="0" dirty="0"/>
              <a:t>当行担当者は、Ａさんに対し、所定の資料を用いて本件商品の内容、元本割れリスク及び募集最終日であるためキャンセルが不可となること等について十分な説明を行っており、説明内容に問題はなかったものと判断している。</a:t>
            </a:r>
            <a:endParaRPr lang="ja-JP" altLang="en-US" sz="1400" b="0" dirty="0"/>
          </a:p>
        </p:txBody>
      </p:sp>
    </p:spTree>
    <p:extLst>
      <p:ext uri="{BB962C8B-B14F-4D97-AF65-F5344CB8AC3E}">
        <p14:creationId xmlns:p14="http://schemas.microsoft.com/office/powerpoint/2010/main" val="183814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4419600" cy="4670647"/>
          </a:xfrm>
          <a:solidFill>
            <a:schemeClr val="accent5">
              <a:lumMod val="40000"/>
              <a:lumOff val="60000"/>
            </a:schemeClr>
          </a:solidFill>
          <a:ln>
            <a:solidFill>
              <a:schemeClr val="accent5">
                <a:lumMod val="40000"/>
                <a:lumOff val="60000"/>
              </a:schemeClr>
            </a:solidFill>
          </a:ln>
        </p:spPr>
        <p:txBody>
          <a:bodyPr>
            <a:noAutofit/>
          </a:bodyPr>
          <a:lstStyle/>
          <a:p>
            <a:pPr>
              <a:lnSpc>
                <a:spcPts val="2200"/>
              </a:lnSpc>
              <a:spcBef>
                <a:spcPts val="300"/>
              </a:spcBef>
            </a:pPr>
            <a:r>
              <a:rPr lang="ja-JP" altLang="en-US" sz="1600" b="0" dirty="0" smtClean="0"/>
              <a:t>顧客側（Ａさん）</a:t>
            </a:r>
            <a:endParaRPr lang="ja-JP" altLang="en-US" sz="1600" b="0" dirty="0"/>
          </a:p>
          <a:p>
            <a:pPr>
              <a:lnSpc>
                <a:spcPts val="2200"/>
              </a:lnSpc>
              <a:spcBef>
                <a:spcPts val="300"/>
              </a:spcBef>
              <a:buFont typeface="Wingdings" panose="05000000000000000000" pitchFamily="2" charset="2"/>
              <a:buChar char="Ø"/>
            </a:pPr>
            <a:r>
              <a:rPr lang="ja-JP" altLang="en-US" sz="1600" b="0" dirty="0"/>
              <a:t>Ｂ銀行で購入した一時払終身保険に係る損害の賠償を求める。</a:t>
            </a:r>
          </a:p>
          <a:p>
            <a:pPr>
              <a:lnSpc>
                <a:spcPts val="2200"/>
              </a:lnSpc>
              <a:spcBef>
                <a:spcPts val="300"/>
              </a:spcBef>
              <a:buFont typeface="Wingdings" panose="05000000000000000000" pitchFamily="2" charset="2"/>
              <a:buChar char="Ø"/>
            </a:pPr>
            <a:r>
              <a:rPr lang="ja-JP" altLang="en-US" sz="1600" b="0" dirty="0"/>
              <a:t>私は、Ｂ銀行に預け入れていた定期預金を満期前に解約し、それを原資として別の定期預金と思って本件商品を申し込んだ。しかし、私は本件商品が保険であることを理解しておらず、定期預金の預替手続だと思っていた。</a:t>
            </a:r>
          </a:p>
          <a:p>
            <a:pPr>
              <a:lnSpc>
                <a:spcPts val="2200"/>
              </a:lnSpc>
              <a:spcBef>
                <a:spcPts val="300"/>
              </a:spcBef>
              <a:buFont typeface="Wingdings" panose="05000000000000000000" pitchFamily="2" charset="2"/>
              <a:buChar char="Ø"/>
            </a:pPr>
            <a:r>
              <a:rPr lang="ja-JP" altLang="en-US" sz="1600" b="0" dirty="0"/>
              <a:t>私は、本件商品購入以前に、リスク商品の購入経験はなかった。</a:t>
            </a:r>
          </a:p>
          <a:p>
            <a:pPr>
              <a:lnSpc>
                <a:spcPts val="2200"/>
              </a:lnSpc>
              <a:spcBef>
                <a:spcPts val="300"/>
              </a:spcBef>
              <a:buFont typeface="Wingdings" panose="05000000000000000000" pitchFamily="2" charset="2"/>
              <a:buChar char="Ø"/>
            </a:pPr>
            <a:r>
              <a:rPr lang="ja-JP" altLang="en-US" sz="1600" b="0" dirty="0"/>
              <a:t>現在本件商品を解約すると元本割れするとのことだが、私は、Ｂ銀行担当者から、本件商品が元本割れリスクのある商品であるとの説明は受けていない。</a:t>
            </a:r>
            <a:endParaRPr kumimoji="1" lang="ja-JP" altLang="en-US" sz="1600" b="0" dirty="0"/>
          </a:p>
        </p:txBody>
      </p:sp>
      <p:sp>
        <p:nvSpPr>
          <p:cNvPr id="3" name="タイトル 2"/>
          <p:cNvSpPr>
            <a:spLocks noGrp="1"/>
          </p:cNvSpPr>
          <p:nvPr>
            <p:ph type="title"/>
          </p:nvPr>
        </p:nvSpPr>
        <p:spPr/>
        <p:txBody>
          <a:bodyPr/>
          <a:lstStyle/>
          <a:p>
            <a:r>
              <a:rPr lang="ja-JP" altLang="en-US" dirty="0" smtClean="0"/>
              <a:t>設例②</a:t>
            </a:r>
            <a:r>
              <a:rPr lang="en-US" altLang="ja-JP" dirty="0" smtClean="0"/>
              <a:t>:</a:t>
            </a:r>
            <a:r>
              <a:rPr lang="ja-JP" altLang="en-US" dirty="0" smtClean="0"/>
              <a:t>銀行の保険窓口販売</a:t>
            </a:r>
            <a:endParaRPr kumimoji="1" lang="ja-JP" altLang="en-US" dirty="0"/>
          </a:p>
        </p:txBody>
      </p:sp>
      <p:sp>
        <p:nvSpPr>
          <p:cNvPr id="4" name="コンテンツ プレースホルダー 1"/>
          <p:cNvSpPr txBox="1">
            <a:spLocks/>
          </p:cNvSpPr>
          <p:nvPr/>
        </p:nvSpPr>
        <p:spPr>
          <a:xfrm>
            <a:off x="5118100" y="1552353"/>
            <a:ext cx="4343400" cy="4670647"/>
          </a:xfrm>
          <a:prstGeom prst="rect">
            <a:avLst/>
          </a:prstGeom>
          <a:solidFill>
            <a:schemeClr val="tx2">
              <a:lumMod val="40000"/>
              <a:lumOff val="60000"/>
            </a:schemeClr>
          </a:solidFill>
          <a:ln>
            <a:solidFill>
              <a:schemeClr val="accent5">
                <a:lumMod val="40000"/>
                <a:lumOff val="60000"/>
              </a:schemeClr>
            </a:solidFill>
          </a:ln>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pPr>
            <a:r>
              <a:rPr lang="ja-JP" altLang="en-US" sz="1600" b="0" dirty="0" smtClean="0"/>
              <a:t>銀行側（Ｂ銀行）</a:t>
            </a:r>
          </a:p>
          <a:p>
            <a:pPr>
              <a:lnSpc>
                <a:spcPts val="2000"/>
              </a:lnSpc>
              <a:buFont typeface="Wingdings" panose="05000000000000000000" pitchFamily="2" charset="2"/>
              <a:buChar char="Ø"/>
            </a:pPr>
            <a:r>
              <a:rPr lang="ja-JP" altLang="en-US" sz="1600" b="0" dirty="0"/>
              <a:t>当行担当者は、Ａさんが当行に保有していた定期預金を購入原資に、本件商品を含む運用商品を勧誘したところ、Ａさんが本件商品の購入を希望したため、販売に至った。</a:t>
            </a:r>
          </a:p>
          <a:p>
            <a:pPr>
              <a:lnSpc>
                <a:spcPts val="2000"/>
              </a:lnSpc>
              <a:buFont typeface="Wingdings" panose="05000000000000000000" pitchFamily="2" charset="2"/>
              <a:buChar char="Ø"/>
            </a:pPr>
            <a:r>
              <a:rPr lang="ja-JP" altLang="en-US" sz="1600" b="0" dirty="0"/>
              <a:t>当行担当者は、Ａさんからの聴取及び所定の書面により、Ａさんの投資意向、投資経験、保有金融資産、購入原資が余裕資金であること等を確認しており、本件商品の販売に問題はないものと判断した。</a:t>
            </a:r>
          </a:p>
          <a:p>
            <a:pPr>
              <a:lnSpc>
                <a:spcPts val="2000"/>
              </a:lnSpc>
              <a:buFont typeface="Wingdings" panose="05000000000000000000" pitchFamily="2" charset="2"/>
              <a:buChar char="Ø"/>
            </a:pPr>
            <a:r>
              <a:rPr lang="ja-JP" altLang="en-US" sz="1600" b="0" dirty="0"/>
              <a:t>当行担当者は、Ａさんに対し、所定の資料を用いて本件商品の内容及び元本割れリスク等について十分な説明を行っており、説明内容に問題はなかったものと判断している。</a:t>
            </a:r>
            <a:endParaRPr lang="ja-JP" altLang="en-US" sz="1600" b="0" dirty="0"/>
          </a:p>
        </p:txBody>
      </p:sp>
    </p:spTree>
    <p:extLst>
      <p:ext uri="{BB962C8B-B14F-4D97-AF65-F5344CB8AC3E}">
        <p14:creationId xmlns:p14="http://schemas.microsoft.com/office/powerpoint/2010/main" val="77305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取引の基本的な考え方</a:t>
            </a:r>
            <a:endParaRPr kumimoji="1" lang="ja-JP" altLang="en-US" dirty="0"/>
          </a:p>
        </p:txBody>
      </p:sp>
      <p:sp>
        <p:nvSpPr>
          <p:cNvPr id="4" name="AutoShape 3"/>
          <p:cNvSpPr>
            <a:spLocks noChangeArrowheads="1"/>
          </p:cNvSpPr>
          <p:nvPr/>
        </p:nvSpPr>
        <p:spPr bwMode="auto">
          <a:xfrm>
            <a:off x="741230" y="1654175"/>
            <a:ext cx="858176" cy="2376488"/>
          </a:xfrm>
          <a:prstGeom prst="bevel">
            <a:avLst>
              <a:gd name="adj" fmla="val 125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400" b="1"/>
              <a:t>民法上の原則</a:t>
            </a:r>
          </a:p>
        </p:txBody>
      </p:sp>
      <p:sp>
        <p:nvSpPr>
          <p:cNvPr id="5" name="Rectangle 4"/>
          <p:cNvSpPr>
            <a:spLocks noChangeArrowheads="1"/>
          </p:cNvSpPr>
          <p:nvPr/>
        </p:nvSpPr>
        <p:spPr bwMode="auto">
          <a:xfrm>
            <a:off x="1833298" y="1654175"/>
            <a:ext cx="7097581" cy="23764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a:ea typeface="HGSｺﾞｼｯｸE" pitchFamily="50" charset="-128"/>
              </a:rPr>
              <a:t>１．契約自由の原則</a:t>
            </a:r>
          </a:p>
          <a:p>
            <a:r>
              <a:rPr lang="ja-JP" altLang="en-US" sz="1600"/>
              <a:t>　締結　・　内容決定　・　方式</a:t>
            </a:r>
          </a:p>
          <a:p>
            <a:r>
              <a:rPr lang="ja-JP" altLang="en-US" sz="1600"/>
              <a:t>　←近代私法の三大原則（所有権絶対、不法行為における過失責任）</a:t>
            </a:r>
          </a:p>
          <a:p>
            <a:r>
              <a:rPr lang="ja-JP" altLang="en-US">
                <a:ea typeface="HGSｺﾞｼｯｸE" pitchFamily="50" charset="-128"/>
              </a:rPr>
              <a:t>２．自己決定・自己責任の原則</a:t>
            </a:r>
          </a:p>
          <a:p>
            <a:r>
              <a:rPr lang="ja-JP" altLang="en-US" sz="1600"/>
              <a:t>　契約は、当事者間の自由な意思決定にもとづき締結されるもの。</a:t>
            </a:r>
          </a:p>
          <a:p>
            <a:r>
              <a:rPr lang="ja-JP" altLang="en-US" sz="1600"/>
              <a:t>　当事者が契約に拘束されるのは、自由な意思によって契約を締結したからであり（自己決定の原則）、行為の結果について責任を負うのは、自己の自由な判断による（自己責任の原則）。</a:t>
            </a:r>
          </a:p>
        </p:txBody>
      </p:sp>
      <p:sp>
        <p:nvSpPr>
          <p:cNvPr id="6" name="AutoShape 5"/>
          <p:cNvSpPr>
            <a:spLocks noChangeArrowheads="1"/>
          </p:cNvSpPr>
          <p:nvPr/>
        </p:nvSpPr>
        <p:spPr bwMode="auto">
          <a:xfrm>
            <a:off x="897732" y="4173539"/>
            <a:ext cx="8033147" cy="1368425"/>
          </a:xfrm>
          <a:prstGeom prst="leftArrowCallout">
            <a:avLst>
              <a:gd name="adj1" fmla="val 25000"/>
              <a:gd name="adj2" fmla="val 25000"/>
              <a:gd name="adj3" fmla="val 42974"/>
              <a:gd name="adj4" fmla="val 8778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sz="1600"/>
              <a:t>経済社会の進展とともに、こうした諸原則は修正された。すなわち、大量・反復・継続的な取引における契約の定型化、当事者間の情報格差などが生じた。結果、経済法的領域が拡大（独禁法、利息制限法、貸金業規制法、諸行政法規など）。</a:t>
            </a:r>
          </a:p>
        </p:txBody>
      </p:sp>
    </p:spTree>
    <p:extLst>
      <p:ext uri="{BB962C8B-B14F-4D97-AF65-F5344CB8AC3E}">
        <p14:creationId xmlns:p14="http://schemas.microsoft.com/office/powerpoint/2010/main" val="3918413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1371822"/>
          </a:xfrm>
        </p:spPr>
        <p:txBody>
          <a:bodyPr>
            <a:normAutofit fontScale="92500" lnSpcReduction="10000"/>
          </a:bodyPr>
          <a:lstStyle/>
          <a:p>
            <a:r>
              <a:rPr lang="ja-JP" altLang="en-US" dirty="0"/>
              <a:t>契約の定型化（約款取引）</a:t>
            </a:r>
          </a:p>
          <a:p>
            <a:pPr marL="266700" indent="0">
              <a:buNone/>
            </a:pPr>
            <a:r>
              <a:rPr lang="ja-JP" altLang="en-US" dirty="0"/>
              <a:t>　</a:t>
            </a:r>
            <a:r>
              <a:rPr lang="ja-JP" altLang="en-US" dirty="0" smtClean="0"/>
              <a:t>銀行</a:t>
            </a:r>
            <a:r>
              <a:rPr lang="ja-JP" altLang="en-US" dirty="0"/>
              <a:t>取引も預金取引など大量・反復・継続的取引が拡大し、定型的な規定を銀行が作成し、顧客が承諾することで契約を締結するという方式が一般化（ｅｘ．預金規定など）</a:t>
            </a:r>
            <a:r>
              <a:rPr lang="ja-JP" altLang="en-US" dirty="0" smtClean="0"/>
              <a:t>。</a:t>
            </a:r>
            <a:endParaRPr lang="ja-JP" altLang="en-US" dirty="0"/>
          </a:p>
        </p:txBody>
      </p:sp>
      <p:sp>
        <p:nvSpPr>
          <p:cNvPr id="3" name="タイトル 2"/>
          <p:cNvSpPr>
            <a:spLocks noGrp="1"/>
          </p:cNvSpPr>
          <p:nvPr>
            <p:ph type="title"/>
          </p:nvPr>
        </p:nvSpPr>
        <p:spPr/>
        <p:txBody>
          <a:bodyPr/>
          <a:lstStyle/>
          <a:p>
            <a:r>
              <a:rPr lang="ja-JP" altLang="en-US" dirty="0"/>
              <a:t>契約書上の取引相手方保護</a:t>
            </a:r>
            <a:endParaRPr kumimoji="1" lang="ja-JP" altLang="en-US" dirty="0"/>
          </a:p>
        </p:txBody>
      </p:sp>
      <p:sp>
        <p:nvSpPr>
          <p:cNvPr id="4" name="AutoShape 4"/>
          <p:cNvSpPr>
            <a:spLocks noChangeArrowheads="1"/>
          </p:cNvSpPr>
          <p:nvPr/>
        </p:nvSpPr>
        <p:spPr bwMode="auto">
          <a:xfrm>
            <a:off x="771922" y="2924175"/>
            <a:ext cx="8502650" cy="2736850"/>
          </a:xfrm>
          <a:prstGeom prst="upArrowCallout">
            <a:avLst>
              <a:gd name="adj1" fmla="val 63993"/>
              <a:gd name="adj2" fmla="val 54633"/>
              <a:gd name="adj3" fmla="val 9653"/>
              <a:gd name="adj4" fmla="val 85398"/>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623888">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2000">
                <a:latin typeface="Arial" pitchFamily="34" charset="0"/>
                <a:ea typeface="HGSｺﾞｼｯｸE" pitchFamily="50" charset="-128"/>
              </a:rPr>
              <a:t>①</a:t>
            </a:r>
            <a:r>
              <a:rPr lang="ja-JP" altLang="en-US" sz="2000">
                <a:latin typeface="Arial" pitchFamily="34" charset="0"/>
                <a:ea typeface="HGSｺﾞｼｯｸE" pitchFamily="50" charset="-128"/>
              </a:rPr>
              <a:t>　作成者不利の原則</a:t>
            </a:r>
          </a:p>
          <a:p>
            <a:r>
              <a:rPr lang="ja-JP" altLang="en-US">
                <a:latin typeface="Arial" pitchFamily="34" charset="0"/>
              </a:rPr>
              <a:t>　　 約款内容が曖昧な場合。</a:t>
            </a:r>
          </a:p>
          <a:p>
            <a:r>
              <a:rPr lang="ja-JP" altLang="en-US" sz="2000" b="1">
                <a:latin typeface="Arial" pitchFamily="34" charset="0"/>
              </a:rPr>
              <a:t>②　</a:t>
            </a:r>
            <a:r>
              <a:rPr lang="ja-JP" altLang="en-US" sz="2000">
                <a:latin typeface="Arial" pitchFamily="34" charset="0"/>
                <a:ea typeface="HGSｺﾞｼｯｸE" pitchFamily="50" charset="-128"/>
              </a:rPr>
              <a:t>制限的解釈の原則</a:t>
            </a:r>
          </a:p>
          <a:p>
            <a:r>
              <a:rPr lang="ja-JP" altLang="en-US">
                <a:latin typeface="Arial" pitchFamily="34" charset="0"/>
              </a:rPr>
              <a:t>　　免責約款など明白でない場合。</a:t>
            </a:r>
          </a:p>
          <a:p>
            <a:r>
              <a:rPr lang="ja-JP" altLang="en-US" sz="2000" b="1">
                <a:latin typeface="Arial" pitchFamily="34" charset="0"/>
              </a:rPr>
              <a:t>③　</a:t>
            </a:r>
            <a:r>
              <a:rPr lang="ja-JP" altLang="en-US" sz="2000">
                <a:latin typeface="Arial" pitchFamily="34" charset="0"/>
                <a:ea typeface="HGSｺﾞｼｯｸE" pitchFamily="50" charset="-128"/>
              </a:rPr>
              <a:t>合理的解釈の原則</a:t>
            </a:r>
          </a:p>
          <a:p>
            <a:r>
              <a:rPr lang="ja-JP" altLang="en-US">
                <a:latin typeface="Arial" pitchFamily="34" charset="0"/>
              </a:rPr>
              <a:t>　免責の程度などがあまりにも恣意的で取引先を不当に不利益な地位に陥れるものである場合。</a:t>
            </a:r>
          </a:p>
        </p:txBody>
      </p:sp>
    </p:spTree>
    <p:extLst>
      <p:ext uri="{BB962C8B-B14F-4D97-AF65-F5344CB8AC3E}">
        <p14:creationId xmlns:p14="http://schemas.microsoft.com/office/powerpoint/2010/main" val="1271097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86702" y="1425353"/>
            <a:ext cx="8915400" cy="3959447"/>
          </a:xfrm>
        </p:spPr>
        <p:txBody>
          <a:bodyPr/>
          <a:lstStyle/>
          <a:p>
            <a:r>
              <a:rPr lang="ja-JP" altLang="en-US" dirty="0"/>
              <a:t>情報格差</a:t>
            </a:r>
          </a:p>
          <a:p>
            <a:r>
              <a:rPr lang="ja-JP" altLang="en-US" dirty="0"/>
              <a:t>　現代の取引、特に消費者取引では、事業者と消費者の間には情報収集能力・分析能力や知識・経験等の格差が存在、あるいは、情報自体が偏在。</a:t>
            </a:r>
          </a:p>
          <a:p>
            <a:r>
              <a:rPr lang="ja-JP" altLang="en-US" dirty="0"/>
              <a:t>　自己決定・自己責任原則を貫徹することは、取引の一方当事者のとっては不合理な結果を招く可能性。</a:t>
            </a:r>
          </a:p>
          <a:p>
            <a:r>
              <a:rPr lang="ja-JP" altLang="en-US" dirty="0"/>
              <a:t>　特に、最近では、金融商品の中には、極めて高度な専門知識を有しないとその内容を理解できないもの、過度なリスクを潜在的に有するものなどが存在する（ｅｘ．デリバティブなどを取り入れた商品や市場性の高い投資商品）</a:t>
            </a:r>
            <a:r>
              <a:rPr lang="ja-JP" altLang="en-US" dirty="0" smtClean="0"/>
              <a:t>。</a:t>
            </a:r>
            <a:endParaRPr lang="ja-JP" altLang="en-US" dirty="0"/>
          </a:p>
        </p:txBody>
      </p:sp>
      <p:sp>
        <p:nvSpPr>
          <p:cNvPr id="3" name="タイトル 2"/>
          <p:cNvSpPr>
            <a:spLocks noGrp="1"/>
          </p:cNvSpPr>
          <p:nvPr>
            <p:ph type="title"/>
          </p:nvPr>
        </p:nvSpPr>
        <p:spPr/>
        <p:txBody>
          <a:bodyPr/>
          <a:lstStyle/>
          <a:p>
            <a:r>
              <a:rPr lang="ja-JP" altLang="en-US" dirty="0"/>
              <a:t>情報格差の問題</a:t>
            </a:r>
            <a:endParaRPr kumimoji="1" lang="ja-JP" altLang="en-US" dirty="0"/>
          </a:p>
        </p:txBody>
      </p:sp>
      <p:sp>
        <p:nvSpPr>
          <p:cNvPr id="4" name="AutoShape 4"/>
          <p:cNvSpPr>
            <a:spLocks noChangeArrowheads="1"/>
          </p:cNvSpPr>
          <p:nvPr/>
        </p:nvSpPr>
        <p:spPr bwMode="auto">
          <a:xfrm>
            <a:off x="3860933" y="5249863"/>
            <a:ext cx="5541169" cy="1008062"/>
          </a:xfrm>
          <a:prstGeom prst="leftArrowCallout">
            <a:avLst>
              <a:gd name="adj1" fmla="val 38269"/>
              <a:gd name="adj2" fmla="val 41912"/>
              <a:gd name="adj3" fmla="val 75781"/>
              <a:gd name="adj4" fmla="val 8125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endParaRPr lang="en-US" altLang="ja-JP" sz="2400" dirty="0">
              <a:ea typeface="HGSｺﾞｼｯｸE" pitchFamily="50" charset="-128"/>
            </a:endParaRPr>
          </a:p>
          <a:p>
            <a:r>
              <a:rPr lang="en-US" altLang="ja-JP" sz="2400" dirty="0">
                <a:ea typeface="HGSｺﾞｼｯｸE" pitchFamily="50" charset="-128"/>
              </a:rPr>
              <a:t>○</a:t>
            </a:r>
            <a:r>
              <a:rPr lang="ja-JP" altLang="en-US" sz="2400" dirty="0">
                <a:ea typeface="HGSｺﾞｼｯｸE" pitchFamily="50" charset="-128"/>
              </a:rPr>
              <a:t>　説明義務の問題</a:t>
            </a:r>
          </a:p>
          <a:p>
            <a:r>
              <a:rPr lang="ja-JP" altLang="en-US" sz="2400" dirty="0">
                <a:ea typeface="HGSｺﾞｼｯｸE" pitchFamily="50" charset="-128"/>
              </a:rPr>
              <a:t>○　当事者の適合性の問題</a:t>
            </a:r>
          </a:p>
          <a:p>
            <a:endParaRPr lang="en-US" altLang="ja-JP" sz="2400" dirty="0">
              <a:ea typeface="HGSｺﾞｼｯｸE" pitchFamily="50" charset="-128"/>
            </a:endParaRPr>
          </a:p>
        </p:txBody>
      </p:sp>
    </p:spTree>
    <p:extLst>
      <p:ext uri="{BB962C8B-B14F-4D97-AF65-F5344CB8AC3E}">
        <p14:creationId xmlns:p14="http://schemas.microsoft.com/office/powerpoint/2010/main" val="1497866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説明義務等の規律の目的・意義</a:t>
            </a:r>
            <a:endParaRPr kumimoji="1" lang="ja-JP" altLang="en-US" dirty="0"/>
          </a:p>
        </p:txBody>
      </p:sp>
      <p:grpSp>
        <p:nvGrpSpPr>
          <p:cNvPr id="4" name="グループ化 1"/>
          <p:cNvGrpSpPr>
            <a:grpSpLocks/>
          </p:cNvGrpSpPr>
          <p:nvPr/>
        </p:nvGrpSpPr>
        <p:grpSpPr bwMode="auto">
          <a:xfrm>
            <a:off x="527976" y="1513681"/>
            <a:ext cx="8796735" cy="3789362"/>
            <a:chOff x="717550" y="1901825"/>
            <a:chExt cx="8120063" cy="3789363"/>
          </a:xfrm>
        </p:grpSpPr>
        <p:sp>
          <p:nvSpPr>
            <p:cNvPr id="5" name="Rectangle 2"/>
            <p:cNvSpPr>
              <a:spLocks noChangeArrowheads="1"/>
            </p:cNvSpPr>
            <p:nvPr/>
          </p:nvSpPr>
          <p:spPr bwMode="auto">
            <a:xfrm>
              <a:off x="7469188" y="4349750"/>
              <a:ext cx="1296987" cy="129698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endParaRPr lang="ja-JP" altLang="en-US"/>
            </a:p>
          </p:txBody>
        </p:sp>
        <p:sp>
          <p:nvSpPr>
            <p:cNvPr id="6" name="Oval 3"/>
            <p:cNvSpPr>
              <a:spLocks noChangeArrowheads="1"/>
            </p:cNvSpPr>
            <p:nvPr/>
          </p:nvSpPr>
          <p:spPr bwMode="auto">
            <a:xfrm>
              <a:off x="4660900" y="4610100"/>
              <a:ext cx="1008063" cy="100806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情報</a:t>
              </a:r>
            </a:p>
            <a:p>
              <a:pPr algn="ctr"/>
              <a:endParaRPr lang="ja-JP" altLang="en-US" sz="1400">
                <a:ea typeface="HGSｺﾞｼｯｸE" pitchFamily="50" charset="-128"/>
              </a:endParaRPr>
            </a:p>
            <a:p>
              <a:pPr algn="ctr"/>
              <a:endParaRPr lang="ja-JP" altLang="en-US" sz="1400">
                <a:ea typeface="HGSｺﾞｼｯｸE" pitchFamily="50" charset="-128"/>
              </a:endParaRPr>
            </a:p>
            <a:p>
              <a:pPr algn="ctr"/>
              <a:endParaRPr lang="en-US" altLang="ja-JP" sz="1400">
                <a:ea typeface="HGSｺﾞｼｯｸE" pitchFamily="50" charset="-128"/>
              </a:endParaRPr>
            </a:p>
          </p:txBody>
        </p:sp>
        <p:sp>
          <p:nvSpPr>
            <p:cNvPr id="7" name="Oval 4"/>
            <p:cNvSpPr>
              <a:spLocks noChangeArrowheads="1"/>
            </p:cNvSpPr>
            <p:nvPr/>
          </p:nvSpPr>
          <p:spPr bwMode="auto">
            <a:xfrm>
              <a:off x="4784725" y="2405063"/>
              <a:ext cx="1008063" cy="1008062"/>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情報</a:t>
              </a:r>
            </a:p>
            <a:p>
              <a:pPr algn="ctr"/>
              <a:endParaRPr lang="ja-JP" altLang="en-US" sz="1400">
                <a:ea typeface="HGSｺﾞｼｯｸE" pitchFamily="50" charset="-128"/>
              </a:endParaRPr>
            </a:p>
            <a:p>
              <a:pPr algn="ctr"/>
              <a:endParaRPr lang="ja-JP" altLang="en-US" sz="1400">
                <a:ea typeface="HGSｺﾞｼｯｸE" pitchFamily="50" charset="-128"/>
              </a:endParaRPr>
            </a:p>
            <a:p>
              <a:pPr algn="ctr"/>
              <a:endParaRPr lang="en-US" altLang="ja-JP" sz="1400">
                <a:ea typeface="HGSｺﾞｼｯｸE" pitchFamily="50" charset="-128"/>
              </a:endParaRPr>
            </a:p>
          </p:txBody>
        </p:sp>
        <p:sp>
          <p:nvSpPr>
            <p:cNvPr id="8" name="Oval 6"/>
            <p:cNvSpPr>
              <a:spLocks noChangeArrowheads="1"/>
            </p:cNvSpPr>
            <p:nvPr/>
          </p:nvSpPr>
          <p:spPr bwMode="auto">
            <a:xfrm>
              <a:off x="800100" y="1901825"/>
              <a:ext cx="865188" cy="8636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顧客</a:t>
              </a:r>
            </a:p>
          </p:txBody>
        </p:sp>
        <p:sp>
          <p:nvSpPr>
            <p:cNvPr id="9" name="Rectangle 7"/>
            <p:cNvSpPr>
              <a:spLocks noChangeArrowheads="1"/>
            </p:cNvSpPr>
            <p:nvPr/>
          </p:nvSpPr>
          <p:spPr bwMode="auto">
            <a:xfrm>
              <a:off x="1808163" y="2117725"/>
              <a:ext cx="1584325" cy="360363"/>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金融商品取引契約</a:t>
              </a:r>
            </a:p>
          </p:txBody>
        </p:sp>
        <p:sp>
          <p:nvSpPr>
            <p:cNvPr id="10" name="Line 8"/>
            <p:cNvSpPr>
              <a:spLocks noChangeShapeType="1"/>
            </p:cNvSpPr>
            <p:nvPr/>
          </p:nvSpPr>
          <p:spPr bwMode="auto">
            <a:xfrm>
              <a:off x="1665288" y="1973263"/>
              <a:ext cx="1800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9"/>
            <p:cNvSpPr>
              <a:spLocks noChangeShapeType="1"/>
            </p:cNvSpPr>
            <p:nvPr/>
          </p:nvSpPr>
          <p:spPr bwMode="auto">
            <a:xfrm flipH="1">
              <a:off x="1665288" y="2622550"/>
              <a:ext cx="1800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Oval 10"/>
            <p:cNvSpPr>
              <a:spLocks noChangeArrowheads="1"/>
            </p:cNvSpPr>
            <p:nvPr/>
          </p:nvSpPr>
          <p:spPr bwMode="auto">
            <a:xfrm>
              <a:off x="3536950" y="1901825"/>
              <a:ext cx="863600" cy="86518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金融機関</a:t>
              </a:r>
            </a:p>
          </p:txBody>
        </p:sp>
        <p:sp>
          <p:nvSpPr>
            <p:cNvPr id="13" name="Oval 11"/>
            <p:cNvSpPr>
              <a:spLocks noChangeArrowheads="1"/>
            </p:cNvSpPr>
            <p:nvPr/>
          </p:nvSpPr>
          <p:spPr bwMode="auto">
            <a:xfrm>
              <a:off x="7540625" y="4494213"/>
              <a:ext cx="1008063" cy="100806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金融機関</a:t>
              </a:r>
            </a:p>
          </p:txBody>
        </p:sp>
        <p:sp>
          <p:nvSpPr>
            <p:cNvPr id="14" name="Oval 12"/>
            <p:cNvSpPr>
              <a:spLocks noChangeArrowheads="1"/>
            </p:cNvSpPr>
            <p:nvPr/>
          </p:nvSpPr>
          <p:spPr bwMode="auto">
            <a:xfrm>
              <a:off x="7666038" y="2405063"/>
              <a:ext cx="935037" cy="93821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金融機関</a:t>
              </a:r>
            </a:p>
          </p:txBody>
        </p:sp>
        <p:sp>
          <p:nvSpPr>
            <p:cNvPr id="15" name="Oval 13"/>
            <p:cNvSpPr>
              <a:spLocks noChangeArrowheads="1"/>
            </p:cNvSpPr>
            <p:nvPr/>
          </p:nvSpPr>
          <p:spPr bwMode="auto">
            <a:xfrm>
              <a:off x="3560763" y="4349750"/>
              <a:ext cx="936625" cy="93821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金融機関</a:t>
              </a:r>
            </a:p>
          </p:txBody>
        </p:sp>
        <p:sp>
          <p:nvSpPr>
            <p:cNvPr id="16" name="Oval 14"/>
            <p:cNvSpPr>
              <a:spLocks noChangeArrowheads="1"/>
            </p:cNvSpPr>
            <p:nvPr/>
          </p:nvSpPr>
          <p:spPr bwMode="auto">
            <a:xfrm>
              <a:off x="3597275" y="3125788"/>
              <a:ext cx="863600" cy="86518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金融機関</a:t>
              </a:r>
            </a:p>
          </p:txBody>
        </p:sp>
        <p:sp>
          <p:nvSpPr>
            <p:cNvPr id="17" name="Rectangle 15"/>
            <p:cNvSpPr>
              <a:spLocks noChangeArrowheads="1"/>
            </p:cNvSpPr>
            <p:nvPr/>
          </p:nvSpPr>
          <p:spPr bwMode="auto">
            <a:xfrm>
              <a:off x="1808163" y="3341688"/>
              <a:ext cx="1584325" cy="36036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金融商品取引契約</a:t>
              </a:r>
            </a:p>
          </p:txBody>
        </p:sp>
        <p:sp>
          <p:nvSpPr>
            <p:cNvPr id="18" name="Rectangle 16"/>
            <p:cNvSpPr>
              <a:spLocks noChangeArrowheads="1"/>
            </p:cNvSpPr>
            <p:nvPr/>
          </p:nvSpPr>
          <p:spPr bwMode="auto">
            <a:xfrm>
              <a:off x="5813425" y="4826000"/>
              <a:ext cx="1584325" cy="360363"/>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金融商品取引契約</a:t>
              </a:r>
            </a:p>
          </p:txBody>
        </p:sp>
        <p:sp>
          <p:nvSpPr>
            <p:cNvPr id="19" name="Rectangle 17"/>
            <p:cNvSpPr>
              <a:spLocks noChangeArrowheads="1"/>
            </p:cNvSpPr>
            <p:nvPr/>
          </p:nvSpPr>
          <p:spPr bwMode="auto">
            <a:xfrm>
              <a:off x="5937250" y="2693988"/>
              <a:ext cx="1584325" cy="36036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金融商品取引契約</a:t>
              </a:r>
            </a:p>
          </p:txBody>
        </p:sp>
        <p:sp>
          <p:nvSpPr>
            <p:cNvPr id="20" name="Rectangle 18"/>
            <p:cNvSpPr>
              <a:spLocks noChangeArrowheads="1"/>
            </p:cNvSpPr>
            <p:nvPr/>
          </p:nvSpPr>
          <p:spPr bwMode="auto">
            <a:xfrm>
              <a:off x="1870075" y="4710113"/>
              <a:ext cx="1584325" cy="36036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金融商品取引契約</a:t>
              </a:r>
            </a:p>
          </p:txBody>
        </p:sp>
        <p:sp>
          <p:nvSpPr>
            <p:cNvPr id="21" name="Line 19"/>
            <p:cNvSpPr>
              <a:spLocks noChangeShapeType="1"/>
            </p:cNvSpPr>
            <p:nvPr/>
          </p:nvSpPr>
          <p:spPr bwMode="auto">
            <a:xfrm flipH="1">
              <a:off x="1736725" y="3846513"/>
              <a:ext cx="1800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20"/>
            <p:cNvSpPr>
              <a:spLocks noChangeShapeType="1"/>
            </p:cNvSpPr>
            <p:nvPr/>
          </p:nvSpPr>
          <p:spPr bwMode="auto">
            <a:xfrm flipH="1">
              <a:off x="5865813" y="3197225"/>
              <a:ext cx="1800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21"/>
            <p:cNvSpPr>
              <a:spLocks noChangeShapeType="1"/>
            </p:cNvSpPr>
            <p:nvPr/>
          </p:nvSpPr>
          <p:spPr bwMode="auto">
            <a:xfrm flipH="1">
              <a:off x="1725613" y="5214938"/>
              <a:ext cx="1800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22"/>
            <p:cNvSpPr>
              <a:spLocks noChangeShapeType="1"/>
            </p:cNvSpPr>
            <p:nvPr/>
          </p:nvSpPr>
          <p:spPr bwMode="auto">
            <a:xfrm flipH="1">
              <a:off x="5740400" y="5330825"/>
              <a:ext cx="15843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23"/>
            <p:cNvSpPr>
              <a:spLocks noChangeShapeType="1"/>
            </p:cNvSpPr>
            <p:nvPr/>
          </p:nvSpPr>
          <p:spPr bwMode="auto">
            <a:xfrm>
              <a:off x="1665288" y="3197225"/>
              <a:ext cx="1800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24"/>
            <p:cNvSpPr>
              <a:spLocks noChangeShapeType="1"/>
            </p:cNvSpPr>
            <p:nvPr/>
          </p:nvSpPr>
          <p:spPr bwMode="auto">
            <a:xfrm>
              <a:off x="1725613" y="4565650"/>
              <a:ext cx="1800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25"/>
            <p:cNvSpPr>
              <a:spLocks noChangeShapeType="1"/>
            </p:cNvSpPr>
            <p:nvPr/>
          </p:nvSpPr>
          <p:spPr bwMode="auto">
            <a:xfrm>
              <a:off x="5792788" y="2549525"/>
              <a:ext cx="1800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26"/>
            <p:cNvSpPr>
              <a:spLocks noChangeShapeType="1"/>
            </p:cNvSpPr>
            <p:nvPr/>
          </p:nvSpPr>
          <p:spPr bwMode="auto">
            <a:xfrm>
              <a:off x="5740400" y="4683125"/>
              <a:ext cx="16557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Oval 27"/>
            <p:cNvSpPr>
              <a:spLocks noChangeArrowheads="1"/>
            </p:cNvSpPr>
            <p:nvPr/>
          </p:nvSpPr>
          <p:spPr bwMode="auto">
            <a:xfrm>
              <a:off x="717550" y="4349750"/>
              <a:ext cx="1008063" cy="100806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情報</a:t>
              </a:r>
            </a:p>
            <a:p>
              <a:pPr algn="ctr"/>
              <a:endParaRPr lang="ja-JP" altLang="en-US" sz="1400">
                <a:ea typeface="HGSｺﾞｼｯｸE" pitchFamily="50" charset="-128"/>
              </a:endParaRPr>
            </a:p>
            <a:p>
              <a:pPr algn="ctr"/>
              <a:endParaRPr lang="ja-JP" altLang="en-US" sz="1400">
                <a:ea typeface="HGSｺﾞｼｯｸE" pitchFamily="50" charset="-128"/>
              </a:endParaRPr>
            </a:p>
            <a:p>
              <a:pPr algn="ctr"/>
              <a:endParaRPr lang="en-US" altLang="ja-JP" sz="1400">
                <a:ea typeface="HGSｺﾞｼｯｸE" pitchFamily="50" charset="-128"/>
              </a:endParaRPr>
            </a:p>
          </p:txBody>
        </p:sp>
        <p:sp>
          <p:nvSpPr>
            <p:cNvPr id="30" name="Oval 28"/>
            <p:cNvSpPr>
              <a:spLocks noChangeArrowheads="1"/>
            </p:cNvSpPr>
            <p:nvPr/>
          </p:nvSpPr>
          <p:spPr bwMode="auto">
            <a:xfrm>
              <a:off x="944563" y="3341688"/>
              <a:ext cx="576262" cy="503237"/>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顧客</a:t>
              </a:r>
            </a:p>
          </p:txBody>
        </p:sp>
        <p:sp>
          <p:nvSpPr>
            <p:cNvPr id="31" name="Oval 29"/>
            <p:cNvSpPr>
              <a:spLocks noChangeArrowheads="1"/>
            </p:cNvSpPr>
            <p:nvPr/>
          </p:nvSpPr>
          <p:spPr bwMode="auto">
            <a:xfrm>
              <a:off x="4857750" y="4986338"/>
              <a:ext cx="576263" cy="504825"/>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顧客</a:t>
              </a:r>
            </a:p>
          </p:txBody>
        </p:sp>
        <p:sp>
          <p:nvSpPr>
            <p:cNvPr id="32" name="Oval 30"/>
            <p:cNvSpPr>
              <a:spLocks noChangeArrowheads="1"/>
            </p:cNvSpPr>
            <p:nvPr/>
          </p:nvSpPr>
          <p:spPr bwMode="auto">
            <a:xfrm>
              <a:off x="5002213" y="2693988"/>
              <a:ext cx="576262" cy="503237"/>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顧客</a:t>
              </a:r>
            </a:p>
          </p:txBody>
        </p:sp>
        <p:sp>
          <p:nvSpPr>
            <p:cNvPr id="33" name="Oval 31"/>
            <p:cNvSpPr>
              <a:spLocks noChangeArrowheads="1"/>
            </p:cNvSpPr>
            <p:nvPr/>
          </p:nvSpPr>
          <p:spPr bwMode="auto">
            <a:xfrm>
              <a:off x="933450" y="4638675"/>
              <a:ext cx="576263" cy="503238"/>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顧客</a:t>
              </a:r>
            </a:p>
          </p:txBody>
        </p:sp>
        <p:sp>
          <p:nvSpPr>
            <p:cNvPr id="34" name="Rectangle 32"/>
            <p:cNvSpPr>
              <a:spLocks noChangeArrowheads="1"/>
            </p:cNvSpPr>
            <p:nvPr/>
          </p:nvSpPr>
          <p:spPr bwMode="auto">
            <a:xfrm>
              <a:off x="2085975" y="5214938"/>
              <a:ext cx="12239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説明義務</a:t>
              </a:r>
            </a:p>
          </p:txBody>
        </p:sp>
        <p:sp>
          <p:nvSpPr>
            <p:cNvPr id="35" name="Rectangle 33"/>
            <p:cNvSpPr>
              <a:spLocks noChangeArrowheads="1"/>
            </p:cNvSpPr>
            <p:nvPr/>
          </p:nvSpPr>
          <p:spPr bwMode="auto">
            <a:xfrm>
              <a:off x="6010275" y="1901825"/>
              <a:ext cx="1223963" cy="3603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行政官庁</a:t>
              </a:r>
            </a:p>
          </p:txBody>
        </p:sp>
        <p:sp>
          <p:nvSpPr>
            <p:cNvPr id="36" name="Line 34"/>
            <p:cNvSpPr>
              <a:spLocks noChangeShapeType="1"/>
            </p:cNvSpPr>
            <p:nvPr/>
          </p:nvSpPr>
          <p:spPr bwMode="auto">
            <a:xfrm>
              <a:off x="7305675" y="2189163"/>
              <a:ext cx="576263" cy="2159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Rectangle 35"/>
            <p:cNvSpPr>
              <a:spLocks noChangeArrowheads="1"/>
            </p:cNvSpPr>
            <p:nvPr/>
          </p:nvSpPr>
          <p:spPr bwMode="auto">
            <a:xfrm>
              <a:off x="6081713" y="3125788"/>
              <a:ext cx="12239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説明義務</a:t>
              </a:r>
            </a:p>
          </p:txBody>
        </p:sp>
        <p:sp>
          <p:nvSpPr>
            <p:cNvPr id="38" name="Rectangle 36"/>
            <p:cNvSpPr>
              <a:spLocks noChangeArrowheads="1"/>
            </p:cNvSpPr>
            <p:nvPr/>
          </p:nvSpPr>
          <p:spPr bwMode="auto">
            <a:xfrm>
              <a:off x="6029325" y="5330825"/>
              <a:ext cx="12239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説明義務</a:t>
              </a:r>
            </a:p>
          </p:txBody>
        </p:sp>
        <p:sp>
          <p:nvSpPr>
            <p:cNvPr id="39" name="Rectangle 37"/>
            <p:cNvSpPr>
              <a:spLocks noChangeArrowheads="1"/>
            </p:cNvSpPr>
            <p:nvPr/>
          </p:nvSpPr>
          <p:spPr bwMode="auto">
            <a:xfrm>
              <a:off x="5865813" y="3846513"/>
              <a:ext cx="1223962" cy="3603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ea typeface="HGSｺﾞｼｯｸE" pitchFamily="50" charset="-128"/>
                </a:rPr>
                <a:t>行政官庁</a:t>
              </a:r>
            </a:p>
          </p:txBody>
        </p:sp>
        <p:sp>
          <p:nvSpPr>
            <p:cNvPr id="40" name="Rectangle 38"/>
            <p:cNvSpPr>
              <a:spLocks noChangeArrowheads="1"/>
            </p:cNvSpPr>
            <p:nvPr/>
          </p:nvSpPr>
          <p:spPr bwMode="auto">
            <a:xfrm>
              <a:off x="7450138" y="1973263"/>
              <a:ext cx="93503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監督</a:t>
              </a:r>
            </a:p>
          </p:txBody>
        </p:sp>
        <p:sp>
          <p:nvSpPr>
            <p:cNvPr id="41" name="Rectangle 39"/>
            <p:cNvSpPr>
              <a:spLocks noChangeArrowheads="1"/>
            </p:cNvSpPr>
            <p:nvPr/>
          </p:nvSpPr>
          <p:spPr bwMode="auto">
            <a:xfrm>
              <a:off x="7165975" y="3860800"/>
              <a:ext cx="9350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監督</a:t>
              </a:r>
            </a:p>
          </p:txBody>
        </p:sp>
        <p:sp>
          <p:nvSpPr>
            <p:cNvPr id="42" name="Line 40"/>
            <p:cNvSpPr>
              <a:spLocks noChangeShapeType="1"/>
            </p:cNvSpPr>
            <p:nvPr/>
          </p:nvSpPr>
          <p:spPr bwMode="auto">
            <a:xfrm>
              <a:off x="7181850" y="4322763"/>
              <a:ext cx="576263" cy="2873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Rectangle 41"/>
            <p:cNvSpPr>
              <a:spLocks noChangeArrowheads="1"/>
            </p:cNvSpPr>
            <p:nvPr/>
          </p:nvSpPr>
          <p:spPr bwMode="auto">
            <a:xfrm>
              <a:off x="7593013" y="3702050"/>
              <a:ext cx="9350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en-US" altLang="ja-JP" sz="1400" b="1">
                  <a:ea typeface="HGSｺﾞｼｯｸE" pitchFamily="50" charset="-128"/>
                </a:rPr>
                <a:t>Watch</a:t>
              </a:r>
            </a:p>
          </p:txBody>
        </p:sp>
        <p:sp>
          <p:nvSpPr>
            <p:cNvPr id="44" name="Rectangle 42"/>
            <p:cNvSpPr>
              <a:spLocks noChangeArrowheads="1"/>
            </p:cNvSpPr>
            <p:nvPr/>
          </p:nvSpPr>
          <p:spPr bwMode="auto">
            <a:xfrm>
              <a:off x="8477250" y="4494213"/>
              <a:ext cx="360363" cy="936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400">
                  <a:ea typeface="HGSｺﾞｼｯｸE" pitchFamily="50" charset="-128"/>
                </a:rPr>
                <a:t>態勢整備</a:t>
              </a:r>
            </a:p>
          </p:txBody>
        </p:sp>
        <p:cxnSp>
          <p:nvCxnSpPr>
            <p:cNvPr id="45" name="AutoShape 43"/>
            <p:cNvCxnSpPr>
              <a:cxnSpLocks noChangeShapeType="1"/>
            </p:cNvCxnSpPr>
            <p:nvPr/>
          </p:nvCxnSpPr>
          <p:spPr bwMode="auto">
            <a:xfrm>
              <a:off x="7089775" y="4062413"/>
              <a:ext cx="1584325" cy="357187"/>
            </a:xfrm>
            <a:prstGeom prst="bentConnector3">
              <a:avLst>
                <a:gd name="adj1" fmla="val 9889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 name="Rectangle 44"/>
          <p:cNvSpPr txBox="1">
            <a:spLocks noChangeArrowheads="1"/>
          </p:cNvSpPr>
          <p:nvPr/>
        </p:nvSpPr>
        <p:spPr>
          <a:xfrm>
            <a:off x="617405" y="5437981"/>
            <a:ext cx="8707306" cy="576262"/>
          </a:xfrm>
          <a:prstGeom prst="rect">
            <a:avLst/>
          </a:prstGeom>
        </p:spPr>
        <p:txBody>
          <a:bodyPr>
            <a:norm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Font typeface="Wingdings" pitchFamily="2" charset="2"/>
              <a:buNone/>
              <a:defRPr/>
            </a:pPr>
            <a:r>
              <a:rPr lang="ja-JP" altLang="en-US" sz="1900" dirty="0" smtClean="0"/>
              <a:t>香月裕爾「わかりやすい金融商品販売・勧誘ルールブック」（商事法務・</a:t>
            </a:r>
            <a:r>
              <a:rPr lang="en-US" altLang="ja-JP" sz="1900" dirty="0" smtClean="0"/>
              <a:t>2007</a:t>
            </a:r>
            <a:r>
              <a:rPr lang="ja-JP" altLang="en-US" sz="1900" dirty="0" smtClean="0"/>
              <a:t>年）</a:t>
            </a:r>
          </a:p>
        </p:txBody>
      </p:sp>
    </p:spTree>
    <p:extLst>
      <p:ext uri="{BB962C8B-B14F-4D97-AF65-F5344CB8AC3E}">
        <p14:creationId xmlns:p14="http://schemas.microsoft.com/office/powerpoint/2010/main" val="2836260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79624" y="1361853"/>
            <a:ext cx="8915400" cy="441547"/>
          </a:xfrm>
        </p:spPr>
        <p:txBody>
          <a:bodyPr/>
          <a:lstStyle/>
          <a:p>
            <a:r>
              <a:rPr lang="ja-JP" altLang="en-US" dirty="0"/>
              <a:t>私法上の説明義務の法的</a:t>
            </a:r>
            <a:r>
              <a:rPr lang="ja-JP" altLang="en-US" dirty="0" smtClean="0"/>
              <a:t>構成</a:t>
            </a:r>
            <a:endParaRPr lang="ja-JP" altLang="en-US" dirty="0"/>
          </a:p>
        </p:txBody>
      </p:sp>
      <p:sp>
        <p:nvSpPr>
          <p:cNvPr id="3" name="タイトル 2"/>
          <p:cNvSpPr>
            <a:spLocks noGrp="1"/>
          </p:cNvSpPr>
          <p:nvPr>
            <p:ph type="title"/>
          </p:nvPr>
        </p:nvSpPr>
        <p:spPr/>
        <p:txBody>
          <a:bodyPr/>
          <a:lstStyle/>
          <a:p>
            <a:r>
              <a:rPr lang="ja-JP" altLang="en-US" dirty="0"/>
              <a:t>説明義務の法的意義</a:t>
            </a:r>
            <a:endParaRPr kumimoji="1" lang="ja-JP" altLang="en-US" dirty="0"/>
          </a:p>
        </p:txBody>
      </p:sp>
      <p:sp>
        <p:nvSpPr>
          <p:cNvPr id="4" name="AutoShape 4"/>
          <p:cNvSpPr>
            <a:spLocks noChangeArrowheads="1"/>
          </p:cNvSpPr>
          <p:nvPr/>
        </p:nvSpPr>
        <p:spPr bwMode="auto">
          <a:xfrm>
            <a:off x="747052" y="1916113"/>
            <a:ext cx="8346148" cy="1081087"/>
          </a:xfrm>
          <a:prstGeom prst="roundRect">
            <a:avLst>
              <a:gd name="adj" fmla="val 61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2000"/>
              <a:t>①</a:t>
            </a:r>
            <a:r>
              <a:rPr lang="ja-JP" altLang="en-US" sz="2000"/>
              <a:t>　</a:t>
            </a:r>
            <a:r>
              <a:rPr lang="ja-JP" altLang="en-US" sz="2000" b="1"/>
              <a:t>契約の無効・取消論</a:t>
            </a:r>
          </a:p>
          <a:p>
            <a:r>
              <a:rPr lang="ja-JP" altLang="en-US" sz="2000"/>
              <a:t>公序良俗違反（民法９０条）、信義則違反（民法１条２項）、錯誤無効（民法９５条）、詐欺による取消し（民法９６条）</a:t>
            </a:r>
          </a:p>
        </p:txBody>
      </p:sp>
      <p:sp>
        <p:nvSpPr>
          <p:cNvPr id="5" name="AutoShape 5"/>
          <p:cNvSpPr>
            <a:spLocks noChangeArrowheads="1"/>
          </p:cNvSpPr>
          <p:nvPr/>
        </p:nvSpPr>
        <p:spPr bwMode="auto">
          <a:xfrm>
            <a:off x="764250" y="3213099"/>
            <a:ext cx="8346148" cy="431800"/>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2000"/>
              <a:t>②</a:t>
            </a:r>
            <a:r>
              <a:rPr lang="ja-JP" altLang="en-US" sz="2000"/>
              <a:t>　</a:t>
            </a:r>
            <a:r>
              <a:rPr lang="ja-JP" altLang="en-US" sz="2000" b="1"/>
              <a:t>債務不履行</a:t>
            </a:r>
            <a:r>
              <a:rPr lang="ja-JP" altLang="en-US" sz="2000"/>
              <a:t>（民法４１５条）　　</a:t>
            </a:r>
            <a:r>
              <a:rPr lang="en-US" altLang="ja-JP" sz="2000"/>
              <a:t>※</a:t>
            </a:r>
            <a:r>
              <a:rPr lang="ja-JP" altLang="en-US" sz="2000"/>
              <a:t>契約締結上の過失</a:t>
            </a:r>
          </a:p>
        </p:txBody>
      </p:sp>
      <p:sp>
        <p:nvSpPr>
          <p:cNvPr id="6" name="AutoShape 6"/>
          <p:cNvSpPr>
            <a:spLocks noChangeArrowheads="1"/>
          </p:cNvSpPr>
          <p:nvPr/>
        </p:nvSpPr>
        <p:spPr bwMode="auto">
          <a:xfrm>
            <a:off x="764250" y="3787774"/>
            <a:ext cx="8346148" cy="433388"/>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2000"/>
              <a:t>③</a:t>
            </a:r>
            <a:r>
              <a:rPr lang="ja-JP" altLang="en-US" sz="2000"/>
              <a:t>　</a:t>
            </a:r>
            <a:r>
              <a:rPr lang="ja-JP" altLang="en-US" sz="2000" b="1"/>
              <a:t>不法行為責任</a:t>
            </a:r>
            <a:r>
              <a:rPr lang="ja-JP" altLang="en-US" sz="2000"/>
              <a:t>（民法７０９条）</a:t>
            </a:r>
          </a:p>
        </p:txBody>
      </p:sp>
      <p:sp>
        <p:nvSpPr>
          <p:cNvPr id="7" name="AutoShape 7"/>
          <p:cNvSpPr>
            <a:spLocks noChangeArrowheads="1"/>
          </p:cNvSpPr>
          <p:nvPr/>
        </p:nvSpPr>
        <p:spPr bwMode="auto">
          <a:xfrm>
            <a:off x="1827081" y="4508499"/>
            <a:ext cx="7266119" cy="1728788"/>
          </a:xfrm>
          <a:prstGeom prst="foldedCorner">
            <a:avLst>
              <a:gd name="adj" fmla="val 12500"/>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sz="2000"/>
              <a:t>いずれにしても、銀行の取引における説明義務は認知された考え方。ただし、その内容、程度は、取引相手方の属性、商品の内容などによる。</a:t>
            </a:r>
          </a:p>
          <a:p>
            <a:r>
              <a:rPr lang="ja-JP" altLang="en-US" sz="2000"/>
              <a:t>なお、債権法改正に関する検討において、説明義務・情報提供義務の明文化の提案。</a:t>
            </a:r>
          </a:p>
        </p:txBody>
      </p:sp>
      <p:sp>
        <p:nvSpPr>
          <p:cNvPr id="8" name="AutoShape 8"/>
          <p:cNvSpPr>
            <a:spLocks noChangeArrowheads="1"/>
          </p:cNvSpPr>
          <p:nvPr/>
        </p:nvSpPr>
        <p:spPr bwMode="auto">
          <a:xfrm>
            <a:off x="764249" y="4889500"/>
            <a:ext cx="935567" cy="5762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4056495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1" y="1468216"/>
            <a:ext cx="8915400" cy="441547"/>
          </a:xfrm>
        </p:spPr>
        <p:txBody>
          <a:bodyPr/>
          <a:lstStyle/>
          <a:p>
            <a:r>
              <a:rPr lang="ja-JP" altLang="en-US" dirty="0"/>
              <a:t>銀行法上の説明</a:t>
            </a:r>
            <a:r>
              <a:rPr lang="ja-JP" altLang="en-US" dirty="0" smtClean="0"/>
              <a:t>義務</a:t>
            </a:r>
            <a:endParaRPr lang="ja-JP" altLang="en-US" dirty="0"/>
          </a:p>
        </p:txBody>
      </p:sp>
      <p:sp>
        <p:nvSpPr>
          <p:cNvPr id="3" name="タイトル 2"/>
          <p:cNvSpPr>
            <a:spLocks noGrp="1"/>
          </p:cNvSpPr>
          <p:nvPr>
            <p:ph type="title"/>
          </p:nvPr>
        </p:nvSpPr>
        <p:spPr/>
        <p:txBody>
          <a:bodyPr/>
          <a:lstStyle/>
          <a:p>
            <a:r>
              <a:rPr lang="ja-JP" altLang="en-US" dirty="0"/>
              <a:t>銀行法上の説明義務</a:t>
            </a:r>
            <a:endParaRPr kumimoji="1" lang="ja-JP" altLang="en-US" dirty="0"/>
          </a:p>
        </p:txBody>
      </p:sp>
      <p:sp>
        <p:nvSpPr>
          <p:cNvPr id="4" name="AutoShape 4"/>
          <p:cNvSpPr>
            <a:spLocks noChangeArrowheads="1"/>
          </p:cNvSpPr>
          <p:nvPr/>
        </p:nvSpPr>
        <p:spPr bwMode="auto">
          <a:xfrm>
            <a:off x="751549" y="1920876"/>
            <a:ext cx="1716352" cy="1223963"/>
          </a:xfrm>
          <a:prstGeom prst="rightArrowCallout">
            <a:avLst>
              <a:gd name="adj1" fmla="val 20880"/>
              <a:gd name="adj2" fmla="val 25000"/>
              <a:gd name="adj3" fmla="val 19105"/>
              <a:gd name="adj4" fmla="val 8072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a:t>銀行法１２条の２</a:t>
            </a:r>
          </a:p>
        </p:txBody>
      </p:sp>
      <p:sp>
        <p:nvSpPr>
          <p:cNvPr id="5" name="Rectangle 5"/>
          <p:cNvSpPr>
            <a:spLocks noChangeArrowheads="1"/>
          </p:cNvSpPr>
          <p:nvPr/>
        </p:nvSpPr>
        <p:spPr bwMode="auto">
          <a:xfrm>
            <a:off x="2467901" y="1909763"/>
            <a:ext cx="6863689" cy="122396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63538" indent="-363538">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1600" dirty="0">
                <a:latin typeface="Arial" pitchFamily="34" charset="0"/>
              </a:rPr>
              <a:t>①</a:t>
            </a:r>
            <a:r>
              <a:rPr lang="ja-JP" altLang="en-US" sz="1600" dirty="0">
                <a:latin typeface="Arial" pitchFamily="34" charset="0"/>
              </a:rPr>
              <a:t>　預金等に係る契約の内容その他預金者等に参考となる情報の提供を行わなければならない。</a:t>
            </a:r>
          </a:p>
          <a:p>
            <a:r>
              <a:rPr lang="ja-JP" altLang="en-US" sz="1600" dirty="0">
                <a:latin typeface="Arial" pitchFamily="34" charset="0"/>
              </a:rPr>
              <a:t>②　その業務に係る重要な事項の顧客への説明・・・その他の健全かつ適切な運営を確保するための措置を講じなければならない。</a:t>
            </a:r>
          </a:p>
        </p:txBody>
      </p:sp>
      <p:sp>
        <p:nvSpPr>
          <p:cNvPr id="6" name="AutoShape 6"/>
          <p:cNvSpPr>
            <a:spLocks/>
          </p:cNvSpPr>
          <p:nvPr/>
        </p:nvSpPr>
        <p:spPr bwMode="auto">
          <a:xfrm>
            <a:off x="3014795" y="3289300"/>
            <a:ext cx="6395906" cy="649288"/>
          </a:xfrm>
          <a:prstGeom prst="borderCallout2">
            <a:avLst>
              <a:gd name="adj1" fmla="val 17602"/>
              <a:gd name="adj2" fmla="val -1292"/>
              <a:gd name="adj3" fmla="val 17602"/>
              <a:gd name="adj4" fmla="val -5056"/>
              <a:gd name="adj5" fmla="val -19583"/>
              <a:gd name="adj6" fmla="val -5111"/>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1600">
                <a:latin typeface="Arial" pitchFamily="34" charset="0"/>
              </a:rPr>
              <a:t>①</a:t>
            </a:r>
            <a:r>
              <a:rPr lang="ja-JP" altLang="en-US" sz="1600">
                <a:latin typeface="Arial" pitchFamily="34" charset="0"/>
              </a:rPr>
              <a:t>　預金者等に対する情報の提供（銀行法施行規則１３条の３）</a:t>
            </a:r>
          </a:p>
          <a:p>
            <a:r>
              <a:rPr lang="ja-JP" altLang="en-US" sz="1600">
                <a:latin typeface="Arial" pitchFamily="34" charset="0"/>
              </a:rPr>
              <a:t>②　金銭債権等と預金等との誤認防止（銀行法施行規則１３条の５</a:t>
            </a:r>
          </a:p>
        </p:txBody>
      </p:sp>
      <p:sp>
        <p:nvSpPr>
          <p:cNvPr id="7" name="AutoShape 8"/>
          <p:cNvSpPr>
            <a:spLocks noChangeArrowheads="1"/>
          </p:cNvSpPr>
          <p:nvPr/>
        </p:nvSpPr>
        <p:spPr bwMode="auto">
          <a:xfrm>
            <a:off x="751549" y="5521326"/>
            <a:ext cx="8581760" cy="720725"/>
          </a:xfrm>
          <a:prstGeom prst="foldedCorner">
            <a:avLst>
              <a:gd name="adj" fmla="val 11870"/>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sz="1600"/>
              <a:t>銀行に対する信頼を確保し、訴訟等による損失の発生を抑止することにより、銀行の健全性確保と預金者保護に資する。</a:t>
            </a:r>
            <a:r>
              <a:rPr lang="ja-JP" altLang="en-US" sz="1600" u="sng">
                <a:ea typeface="HGSｺﾞｼｯｸE" pitchFamily="50" charset="-128"/>
              </a:rPr>
              <a:t>（業者ルール）</a:t>
            </a:r>
          </a:p>
        </p:txBody>
      </p:sp>
      <p:sp>
        <p:nvSpPr>
          <p:cNvPr id="8" name="AutoShape 9"/>
          <p:cNvSpPr>
            <a:spLocks noChangeArrowheads="1"/>
          </p:cNvSpPr>
          <p:nvPr/>
        </p:nvSpPr>
        <p:spPr bwMode="auto">
          <a:xfrm>
            <a:off x="2469621" y="4081464"/>
            <a:ext cx="6863688" cy="504825"/>
          </a:xfrm>
          <a:prstGeom prst="leftArrowCallout">
            <a:avLst>
              <a:gd name="adj1" fmla="val 25000"/>
              <a:gd name="adj2" fmla="val 38995"/>
              <a:gd name="adj3" fmla="val 98543"/>
              <a:gd name="adj4" fmla="val 86634"/>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1600"/>
              <a:t>違反に対しては、業務改善命令の対象（銀行法２６条）</a:t>
            </a:r>
          </a:p>
        </p:txBody>
      </p:sp>
      <p:sp>
        <p:nvSpPr>
          <p:cNvPr id="9" name="正方形/長方形 8"/>
          <p:cNvSpPr/>
          <p:nvPr/>
        </p:nvSpPr>
        <p:spPr>
          <a:xfrm>
            <a:off x="751549" y="4745039"/>
            <a:ext cx="8506090" cy="617537"/>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ja-JP" altLang="en-US" dirty="0"/>
              <a:t>監督指針において、顧客保護の観点から説明義務についての対応が求められている。</a:t>
            </a:r>
          </a:p>
        </p:txBody>
      </p:sp>
    </p:spTree>
    <p:extLst>
      <p:ext uri="{BB962C8B-B14F-4D97-AF65-F5344CB8AC3E}">
        <p14:creationId xmlns:p14="http://schemas.microsoft.com/office/powerpoint/2010/main" val="1355078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733647"/>
          </a:xfrm>
        </p:spPr>
        <p:txBody>
          <a:bodyPr>
            <a:normAutofit fontScale="92500" lnSpcReduction="20000"/>
          </a:bodyPr>
          <a:lstStyle/>
          <a:p>
            <a:r>
              <a:rPr lang="ja-JP" altLang="en-US" dirty="0"/>
              <a:t>金融商品の販売等に関する法律</a:t>
            </a:r>
          </a:p>
          <a:p>
            <a:pPr marL="0" indent="0">
              <a:buNone/>
            </a:pPr>
            <a:r>
              <a:rPr lang="ja-JP" altLang="en-US" dirty="0"/>
              <a:t>　（</a:t>
            </a:r>
            <a:r>
              <a:rPr lang="en-US" altLang="ja-JP" dirty="0"/>
              <a:t>2000</a:t>
            </a:r>
            <a:r>
              <a:rPr lang="ja-JP" altLang="en-US" dirty="0"/>
              <a:t>年</a:t>
            </a:r>
            <a:r>
              <a:rPr lang="en-US" altLang="ja-JP" dirty="0"/>
              <a:t>5</a:t>
            </a:r>
            <a:r>
              <a:rPr lang="ja-JP" altLang="en-US" dirty="0"/>
              <a:t>月成立・公布、</a:t>
            </a:r>
            <a:r>
              <a:rPr lang="en-US" altLang="ja-JP" dirty="0"/>
              <a:t>2001</a:t>
            </a:r>
            <a:r>
              <a:rPr lang="ja-JP" altLang="en-US" dirty="0"/>
              <a:t>年</a:t>
            </a:r>
            <a:r>
              <a:rPr lang="en-US" altLang="ja-JP" dirty="0"/>
              <a:t>4</a:t>
            </a:r>
            <a:r>
              <a:rPr lang="ja-JP" altLang="en-US" dirty="0"/>
              <a:t>月施行</a:t>
            </a:r>
            <a:r>
              <a:rPr lang="ja-JP" altLang="en-US" dirty="0" smtClean="0"/>
              <a:t>）</a:t>
            </a:r>
            <a:endParaRPr lang="ja-JP" altLang="en-US" dirty="0"/>
          </a:p>
        </p:txBody>
      </p:sp>
      <p:sp>
        <p:nvSpPr>
          <p:cNvPr id="3" name="タイトル 2"/>
          <p:cNvSpPr>
            <a:spLocks noGrp="1"/>
          </p:cNvSpPr>
          <p:nvPr>
            <p:ph type="title"/>
          </p:nvPr>
        </p:nvSpPr>
        <p:spPr/>
        <p:txBody>
          <a:bodyPr/>
          <a:lstStyle/>
          <a:p>
            <a:r>
              <a:rPr lang="zh-TW" altLang="en-US" dirty="0"/>
              <a:t>金融商品販売法</a:t>
            </a:r>
            <a:endParaRPr kumimoji="1" lang="ja-JP" altLang="en-US" dirty="0"/>
          </a:p>
        </p:txBody>
      </p:sp>
      <p:sp>
        <p:nvSpPr>
          <p:cNvPr id="4" name="Rectangle 4"/>
          <p:cNvSpPr>
            <a:spLocks noChangeArrowheads="1"/>
          </p:cNvSpPr>
          <p:nvPr/>
        </p:nvSpPr>
        <p:spPr bwMode="auto">
          <a:xfrm>
            <a:off x="603912" y="2476501"/>
            <a:ext cx="8748580" cy="34401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sz="2400" dirty="0"/>
              <a:t>（目的） </a:t>
            </a:r>
          </a:p>
          <a:p>
            <a:r>
              <a:rPr lang="ja-JP" altLang="en-US" sz="2400" dirty="0"/>
              <a:t>第一条 　この法律は、金融商品販売業者等が金融商品の販売等に際し顧客に対して説明をすべき事項等及び金融商品販売業者等が顧客に対して当該事項について説明をしなかったこと等により当該顧客に損害が生じた場合における金融商品販売業者等の損害賠償の責任並びに金融商品販売業者等が行う金融商品の販売等に係る勧誘の適正の確保のための措置について定めることにより、顧客の保護を図り、もって国民経済の健全な発展に資することを目的とする。 </a:t>
            </a:r>
          </a:p>
        </p:txBody>
      </p:sp>
    </p:spTree>
    <p:extLst>
      <p:ext uri="{BB962C8B-B14F-4D97-AF65-F5344CB8AC3E}">
        <p14:creationId xmlns:p14="http://schemas.microsoft.com/office/powerpoint/2010/main" val="884160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日本版金融ビッグバン</a:t>
            </a:r>
          </a:p>
          <a:p>
            <a:pPr marL="0" indent="0">
              <a:buNone/>
            </a:pPr>
            <a:r>
              <a:rPr lang="ja-JP" altLang="en-US" dirty="0"/>
              <a:t>　　　⇒　英国金融サービス法</a:t>
            </a:r>
          </a:p>
          <a:p>
            <a:r>
              <a:rPr lang="ja-JP" altLang="en-US" dirty="0"/>
              <a:t>国民の金融資産のより有利な運用、積極的なリスクテイクを伴う新規産業への円滑な資金供給</a:t>
            </a:r>
          </a:p>
          <a:p>
            <a:r>
              <a:rPr lang="ja-JP" altLang="en-US" dirty="0"/>
              <a:t>各種金融機関の垣根を超えた多様金融商品の開発・販売可能</a:t>
            </a:r>
          </a:p>
          <a:p>
            <a:pPr marL="0" indent="0">
              <a:buNone/>
            </a:pPr>
            <a:r>
              <a:rPr lang="ja-JP" altLang="en-US" dirty="0"/>
              <a:t>　　　⇒　集団投資スキームに係る横断的なルール</a:t>
            </a:r>
          </a:p>
          <a:p>
            <a:r>
              <a:rPr lang="ja-JP" altLang="en-US" dirty="0"/>
              <a:t>国民の市場への信頼確保</a:t>
            </a:r>
          </a:p>
          <a:p>
            <a:r>
              <a:rPr lang="ja-JP" altLang="en-US" dirty="0"/>
              <a:t>リスク商品による被害と裁判事例の増加</a:t>
            </a:r>
          </a:p>
          <a:p>
            <a:pPr marL="0" indent="0">
              <a:buNone/>
            </a:pPr>
            <a:r>
              <a:rPr lang="ja-JP" altLang="en-US" dirty="0"/>
              <a:t>　　　⇒　情報格差を前提として投資勧誘に係るルールの</a:t>
            </a:r>
            <a:r>
              <a:rPr lang="ja-JP" altLang="en-US" dirty="0" smtClean="0"/>
              <a:t>整備</a:t>
            </a:r>
            <a:endParaRPr lang="ja-JP" altLang="en-US" dirty="0"/>
          </a:p>
        </p:txBody>
      </p:sp>
      <p:sp>
        <p:nvSpPr>
          <p:cNvPr id="3" name="タイトル 2"/>
          <p:cNvSpPr>
            <a:spLocks noGrp="1"/>
          </p:cNvSpPr>
          <p:nvPr>
            <p:ph type="title"/>
          </p:nvPr>
        </p:nvSpPr>
        <p:spPr/>
        <p:txBody>
          <a:bodyPr/>
          <a:lstStyle/>
          <a:p>
            <a:r>
              <a:rPr lang="ja-JP" altLang="en-US" dirty="0"/>
              <a:t>金融商品販売法制定の</a:t>
            </a:r>
            <a:r>
              <a:rPr lang="ja-JP" altLang="en-US" dirty="0" smtClean="0"/>
              <a:t>背景</a:t>
            </a:r>
            <a:endParaRPr kumimoji="1" lang="ja-JP" altLang="en-US" dirty="0"/>
          </a:p>
        </p:txBody>
      </p:sp>
    </p:spTree>
    <p:extLst>
      <p:ext uri="{BB962C8B-B14F-4D97-AF65-F5344CB8AC3E}">
        <p14:creationId xmlns:p14="http://schemas.microsoft.com/office/powerpoint/2010/main" val="110077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4"/>
            <a:ext cx="8915400" cy="438372"/>
          </a:xfrm>
        </p:spPr>
        <p:txBody>
          <a:bodyPr/>
          <a:lstStyle/>
          <a:p>
            <a:r>
              <a:rPr lang="ja-JP" altLang="en-US" dirty="0"/>
              <a:t>インターネットバンキングにおける預金取引事例（イメージ図）</a:t>
            </a:r>
            <a:endParaRPr kumimoji="1" lang="ja-JP" altLang="en-US" dirty="0"/>
          </a:p>
        </p:txBody>
      </p:sp>
      <p:sp>
        <p:nvSpPr>
          <p:cNvPr id="3" name="タイトル 2"/>
          <p:cNvSpPr>
            <a:spLocks noGrp="1"/>
          </p:cNvSpPr>
          <p:nvPr>
            <p:ph type="title"/>
          </p:nvPr>
        </p:nvSpPr>
        <p:spPr/>
        <p:txBody>
          <a:bodyPr/>
          <a:lstStyle/>
          <a:p>
            <a:r>
              <a:rPr lang="ja-JP" altLang="en-US" dirty="0"/>
              <a:t>預金が盗まれる？</a:t>
            </a:r>
            <a:br>
              <a:rPr lang="ja-JP" altLang="en-US" dirty="0"/>
            </a:br>
            <a:endParaRPr kumimoji="1" lang="ja-JP" altLang="en-US" dirty="0"/>
          </a:p>
        </p:txBody>
      </p:sp>
      <p:sp>
        <p:nvSpPr>
          <p:cNvPr id="21" name="Rectangle 2"/>
          <p:cNvSpPr>
            <a:spLocks noChangeArrowheads="1"/>
          </p:cNvSpPr>
          <p:nvPr/>
        </p:nvSpPr>
        <p:spPr bwMode="auto">
          <a:xfrm>
            <a:off x="942446" y="2573338"/>
            <a:ext cx="2729310" cy="3455987"/>
          </a:xfrm>
          <a:prstGeom prst="rect">
            <a:avLst/>
          </a:prstGeom>
          <a:solidFill>
            <a:srgbClr val="FFFF99"/>
          </a:solidFill>
          <a:ln w="9525" algn="ctr">
            <a:solidFill>
              <a:schemeClr val="tx1"/>
            </a:solidFill>
            <a:prstDash val="sysDot"/>
            <a:miter lim="800000"/>
            <a:headEnd/>
            <a:tailEnd/>
          </a:ln>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endParaRPr lang="ja-JP" altLang="en-US" sz="1800">
              <a:latin typeface="Arial" pitchFamily="34" charset="0"/>
              <a:ea typeface="ＭＳ Ｐゴシック" pitchFamily="50" charset="-128"/>
            </a:endParaRPr>
          </a:p>
        </p:txBody>
      </p:sp>
      <p:pic>
        <p:nvPicPr>
          <p:cNvPr id="22" name="Picture 4" descr="MCj030781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7854" y="2068512"/>
            <a:ext cx="130188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MCj032239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512" y="2068513"/>
            <a:ext cx="117805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6"/>
          <p:cNvSpPr>
            <a:spLocks noChangeShapeType="1"/>
          </p:cNvSpPr>
          <p:nvPr/>
        </p:nvSpPr>
        <p:spPr bwMode="auto">
          <a:xfrm>
            <a:off x="2268406" y="3221038"/>
            <a:ext cx="0" cy="1944687"/>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Line 7"/>
          <p:cNvSpPr>
            <a:spLocks noChangeShapeType="1"/>
          </p:cNvSpPr>
          <p:nvPr/>
        </p:nvSpPr>
        <p:spPr bwMode="auto">
          <a:xfrm flipH="1" flipV="1">
            <a:off x="2658798" y="3148013"/>
            <a:ext cx="2261527" cy="1944687"/>
          </a:xfrm>
          <a:prstGeom prst="line">
            <a:avLst/>
          </a:prstGeom>
          <a:noFill/>
          <a:ln w="5715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26" name="Picture 9" descr="MCj038918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217" y="4732337"/>
            <a:ext cx="116429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10"/>
          <p:cNvSpPr>
            <a:spLocks noChangeShapeType="1"/>
          </p:cNvSpPr>
          <p:nvPr/>
        </p:nvSpPr>
        <p:spPr bwMode="auto">
          <a:xfrm>
            <a:off x="3203973" y="2789237"/>
            <a:ext cx="4447381" cy="0"/>
          </a:xfrm>
          <a:prstGeom prst="line">
            <a:avLst/>
          </a:prstGeom>
          <a:noFill/>
          <a:ln w="762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8" name="Rectangle 11"/>
          <p:cNvSpPr>
            <a:spLocks noChangeArrowheads="1"/>
          </p:cNvSpPr>
          <p:nvPr/>
        </p:nvSpPr>
        <p:spPr bwMode="auto">
          <a:xfrm>
            <a:off x="507339" y="3724274"/>
            <a:ext cx="1449784" cy="1081088"/>
          </a:xfrm>
          <a:prstGeom prst="rect">
            <a:avLst/>
          </a:prstGeom>
          <a:solidFill>
            <a:schemeClr val="bg1"/>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latin typeface="Times New Roman" pitchFamily="18" charset="0"/>
                <a:ea typeface="HGP創英角ｺﾞｼｯｸUB" pitchFamily="50" charset="-128"/>
              </a:rPr>
              <a:t>インターネットバンキング・サービス</a:t>
            </a:r>
          </a:p>
        </p:txBody>
      </p:sp>
      <p:sp>
        <p:nvSpPr>
          <p:cNvPr id="29" name="Rectangle 12"/>
          <p:cNvSpPr>
            <a:spLocks noChangeArrowheads="1"/>
          </p:cNvSpPr>
          <p:nvPr/>
        </p:nvSpPr>
        <p:spPr bwMode="auto">
          <a:xfrm>
            <a:off x="3203973" y="5524499"/>
            <a:ext cx="1716352" cy="793750"/>
          </a:xfrm>
          <a:prstGeom prst="rect">
            <a:avLst/>
          </a:prstGeom>
          <a:solidFill>
            <a:schemeClr val="bg1"/>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en-US" altLang="ja-JP" sz="1800">
                <a:latin typeface="HGP創英角ｺﾞｼｯｸUB" pitchFamily="50" charset="-128"/>
                <a:ea typeface="HGP創英角ｺﾞｼｯｸUB" pitchFamily="50" charset="-128"/>
              </a:rPr>
              <a:t>X</a:t>
            </a:r>
          </a:p>
          <a:p>
            <a:pPr algn="ctr">
              <a:spcBef>
                <a:spcPct val="0"/>
              </a:spcBef>
              <a:buClrTx/>
              <a:buSzTx/>
              <a:buFontTx/>
              <a:buNone/>
            </a:pPr>
            <a:r>
              <a:rPr lang="ja-JP" altLang="en-US" sz="1800">
                <a:latin typeface="HGP創英角ｺﾞｼｯｸUB" pitchFamily="50" charset="-128"/>
                <a:ea typeface="HGP創英角ｺﾞｼｯｸUB" pitchFamily="50" charset="-128"/>
              </a:rPr>
              <a:t>（利用者）</a:t>
            </a:r>
          </a:p>
        </p:txBody>
      </p:sp>
      <p:sp>
        <p:nvSpPr>
          <p:cNvPr id="30" name="Rectangle 13"/>
          <p:cNvSpPr>
            <a:spLocks noChangeArrowheads="1"/>
          </p:cNvSpPr>
          <p:nvPr/>
        </p:nvSpPr>
        <p:spPr bwMode="auto">
          <a:xfrm>
            <a:off x="2970081" y="2428874"/>
            <a:ext cx="1014677" cy="577850"/>
          </a:xfrm>
          <a:prstGeom prst="rect">
            <a:avLst/>
          </a:prstGeom>
          <a:solidFill>
            <a:schemeClr val="bg1"/>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latin typeface="HGP創英角ｺﾞｼｯｸUB" pitchFamily="50" charset="-128"/>
                <a:ea typeface="HGP創英角ｺﾞｼｯｸUB" pitchFamily="50" charset="-128"/>
              </a:rPr>
              <a:t>Ｘ口座</a:t>
            </a:r>
          </a:p>
        </p:txBody>
      </p:sp>
      <p:sp>
        <p:nvSpPr>
          <p:cNvPr id="31" name="Rectangle 14"/>
          <p:cNvSpPr>
            <a:spLocks noChangeArrowheads="1"/>
          </p:cNvSpPr>
          <p:nvPr/>
        </p:nvSpPr>
        <p:spPr bwMode="auto">
          <a:xfrm>
            <a:off x="7338352" y="3365499"/>
            <a:ext cx="2029354" cy="577850"/>
          </a:xfrm>
          <a:prstGeom prst="rect">
            <a:avLst/>
          </a:prstGeom>
          <a:solidFill>
            <a:schemeClr val="bg1"/>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latin typeface="HGP創英角ｺﾞｼｯｸUB" pitchFamily="50" charset="-128"/>
                <a:ea typeface="HGP創英角ｺﾞｼｯｸUB" pitchFamily="50" charset="-128"/>
              </a:rPr>
              <a:t>未詳第三者口座</a:t>
            </a:r>
          </a:p>
        </p:txBody>
      </p:sp>
      <p:sp>
        <p:nvSpPr>
          <p:cNvPr id="32" name="Line 15"/>
          <p:cNvSpPr>
            <a:spLocks noChangeShapeType="1"/>
          </p:cNvSpPr>
          <p:nvPr/>
        </p:nvSpPr>
        <p:spPr bwMode="auto">
          <a:xfrm>
            <a:off x="8586920" y="3940175"/>
            <a:ext cx="0" cy="11525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33" name="Picture 16" descr="j02220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825" y="2139949"/>
            <a:ext cx="1042194"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7" descr="j02220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095061" y="5103812"/>
            <a:ext cx="985440" cy="1028700"/>
          </a:xfrm>
          <a:prstGeom prst="rect">
            <a:avLst/>
          </a:prstGeom>
        </p:spPr>
      </p:pic>
      <p:sp>
        <p:nvSpPr>
          <p:cNvPr id="35" name="Line 18"/>
          <p:cNvSpPr>
            <a:spLocks noChangeShapeType="1"/>
          </p:cNvSpPr>
          <p:nvPr/>
        </p:nvSpPr>
        <p:spPr bwMode="auto">
          <a:xfrm>
            <a:off x="6480175" y="5524500"/>
            <a:ext cx="1561571" cy="1444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 name="Rectangle 21"/>
          <p:cNvSpPr>
            <a:spLocks noChangeArrowheads="1"/>
          </p:cNvSpPr>
          <p:nvPr/>
        </p:nvSpPr>
        <p:spPr bwMode="auto">
          <a:xfrm>
            <a:off x="708555" y="2357437"/>
            <a:ext cx="1014677" cy="577850"/>
          </a:xfrm>
          <a:prstGeom prst="rect">
            <a:avLst/>
          </a:prstGeom>
          <a:solidFill>
            <a:schemeClr val="bg1"/>
          </a:solidFill>
          <a:ln w="9525" algn="ctr">
            <a:solidFill>
              <a:schemeClr val="tx1"/>
            </a:solidFill>
            <a:miter lim="800000"/>
            <a:headEnd/>
            <a:tailEnd/>
          </a:ln>
        </p:spPr>
        <p:txBody>
          <a:bodyPr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742950" indent="-285750">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latin typeface="HGP創英角ｺﾞｼｯｸUB" pitchFamily="50" charset="-128"/>
                <a:ea typeface="HGP創英角ｺﾞｼｯｸUB" pitchFamily="50" charset="-128"/>
              </a:rPr>
              <a:t>Ｙ銀行</a:t>
            </a:r>
          </a:p>
        </p:txBody>
      </p:sp>
      <p:pic>
        <p:nvPicPr>
          <p:cNvPr id="37" name="Picture 2" descr="C:\Program Files (x86)\Microsoft Office\MEDIA\CAGCAT10\j019538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412" y="5114925"/>
            <a:ext cx="132767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126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03918" y="909379"/>
            <a:ext cx="9008382" cy="552673"/>
          </a:xfrm>
        </p:spPr>
        <p:txBody>
          <a:bodyPr/>
          <a:lstStyle/>
          <a:p>
            <a:r>
              <a:rPr lang="ja-JP" altLang="en-US" dirty="0"/>
              <a:t>金融商品販売法の特徴</a:t>
            </a:r>
            <a:br>
              <a:rPr lang="ja-JP" altLang="en-US" dirty="0"/>
            </a:br>
            <a:r>
              <a:rPr lang="ja-JP" altLang="en-US" dirty="0"/>
              <a:t>　</a:t>
            </a:r>
            <a:r>
              <a:rPr lang="ja-JP" altLang="en-US" sz="2000" dirty="0"/>
              <a:t>（岡田則之・高橋康文編「逐条解説　金融商品販売法」（金融財政事情））</a:t>
            </a:r>
            <a:r>
              <a:rPr lang="ja-JP" altLang="en-US" dirty="0"/>
              <a:t/>
            </a:r>
            <a:br>
              <a:rPr lang="ja-JP" altLang="en-US" dirty="0"/>
            </a:br>
            <a:endParaRPr kumimoji="1" lang="ja-JP" altLang="en-US" dirty="0"/>
          </a:p>
        </p:txBody>
      </p:sp>
      <p:sp>
        <p:nvSpPr>
          <p:cNvPr id="4" name="AutoShape 4"/>
          <p:cNvSpPr>
            <a:spLocks noChangeArrowheads="1"/>
          </p:cNvSpPr>
          <p:nvPr/>
        </p:nvSpPr>
        <p:spPr bwMode="auto">
          <a:xfrm>
            <a:off x="754989" y="1916114"/>
            <a:ext cx="7333192" cy="504825"/>
          </a:xfrm>
          <a:prstGeom prst="bevel">
            <a:avLst>
              <a:gd name="adj" fmla="val 125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b="1">
                <a:ea typeface="HG丸ｺﾞｼｯｸM-PRO" pitchFamily="50" charset="-128"/>
              </a:rPr>
              <a:t>説明義務の創設による予見性の高いルールの構築</a:t>
            </a:r>
          </a:p>
        </p:txBody>
      </p:sp>
      <p:sp>
        <p:nvSpPr>
          <p:cNvPr id="5" name="AutoShape 5"/>
          <p:cNvSpPr>
            <a:spLocks noChangeArrowheads="1"/>
          </p:cNvSpPr>
          <p:nvPr/>
        </p:nvSpPr>
        <p:spPr bwMode="auto">
          <a:xfrm>
            <a:off x="761868" y="2551113"/>
            <a:ext cx="7333192" cy="501650"/>
          </a:xfrm>
          <a:prstGeom prst="bevel">
            <a:avLst>
              <a:gd name="adj" fmla="val 125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b="1">
                <a:ea typeface="HG丸ｺﾞｼｯｸM-PRO" pitchFamily="50" charset="-128"/>
              </a:rPr>
              <a:t>不法行為の特則としての損害賠償責任規定の創設</a:t>
            </a:r>
          </a:p>
        </p:txBody>
      </p:sp>
      <p:sp>
        <p:nvSpPr>
          <p:cNvPr id="6" name="AutoShape 6"/>
          <p:cNvSpPr>
            <a:spLocks noChangeArrowheads="1"/>
          </p:cNvSpPr>
          <p:nvPr/>
        </p:nvSpPr>
        <p:spPr bwMode="auto">
          <a:xfrm>
            <a:off x="761869" y="4416426"/>
            <a:ext cx="7410582" cy="504825"/>
          </a:xfrm>
          <a:prstGeom prst="bevel">
            <a:avLst>
              <a:gd name="adj" fmla="val 125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b="1">
                <a:ea typeface="HG丸ｺﾞｼｯｸM-PRO" pitchFamily="50" charset="-128"/>
              </a:rPr>
              <a:t>勧誘の適正の確保</a:t>
            </a:r>
          </a:p>
        </p:txBody>
      </p:sp>
      <p:sp>
        <p:nvSpPr>
          <p:cNvPr id="7" name="AutoShape 7"/>
          <p:cNvSpPr>
            <a:spLocks noChangeArrowheads="1"/>
          </p:cNvSpPr>
          <p:nvPr/>
        </p:nvSpPr>
        <p:spPr bwMode="auto">
          <a:xfrm>
            <a:off x="818621" y="3117851"/>
            <a:ext cx="8580041" cy="1223963"/>
          </a:xfrm>
          <a:prstGeom prst="leftArrowCallout">
            <a:avLst>
              <a:gd name="adj1" fmla="val 22713"/>
              <a:gd name="adj2" fmla="val 25000"/>
              <a:gd name="adj3" fmla="val 41521"/>
              <a:gd name="adj4" fmla="val 9035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63538" indent="-363538">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buFontTx/>
              <a:buBlip>
                <a:blip r:embed="rId2"/>
              </a:buBlip>
            </a:pPr>
            <a:r>
              <a:rPr lang="ja-JP" altLang="en-US">
                <a:latin typeface="Arial" pitchFamily="34" charset="0"/>
              </a:rPr>
              <a:t>説明義務違反の無過失責任化</a:t>
            </a:r>
          </a:p>
          <a:p>
            <a:pPr>
              <a:buFontTx/>
              <a:buBlip>
                <a:blip r:embed="rId2"/>
              </a:buBlip>
            </a:pPr>
            <a:r>
              <a:rPr lang="ja-JP" altLang="en-US">
                <a:latin typeface="Arial" pitchFamily="34" charset="0"/>
              </a:rPr>
              <a:t>説明義務違反と顧客に生じた損害との間の因果関係と損害額の推定規定</a:t>
            </a:r>
          </a:p>
          <a:p>
            <a:pPr>
              <a:buFontTx/>
              <a:buBlip>
                <a:blip r:embed="rId2"/>
              </a:buBlip>
            </a:pPr>
            <a:r>
              <a:rPr lang="ja-JP" altLang="en-US">
                <a:latin typeface="Arial" pitchFamily="34" charset="0"/>
              </a:rPr>
              <a:t>業者への直接の責任追及</a:t>
            </a:r>
          </a:p>
        </p:txBody>
      </p:sp>
      <p:sp>
        <p:nvSpPr>
          <p:cNvPr id="8" name="AutoShape 8"/>
          <p:cNvSpPr>
            <a:spLocks noChangeArrowheads="1"/>
          </p:cNvSpPr>
          <p:nvPr/>
        </p:nvSpPr>
        <p:spPr bwMode="auto">
          <a:xfrm>
            <a:off x="851298" y="4973638"/>
            <a:ext cx="8191367" cy="576262"/>
          </a:xfrm>
          <a:prstGeom prst="leftArrowCallout">
            <a:avLst>
              <a:gd name="adj1" fmla="val 32889"/>
              <a:gd name="adj2" fmla="val 25000"/>
              <a:gd name="adj3" fmla="val 85166"/>
              <a:gd name="adj4" fmla="val 9035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63538" indent="-363538">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buFontTx/>
              <a:buBlip>
                <a:blip r:embed="rId2"/>
              </a:buBlip>
            </a:pPr>
            <a:r>
              <a:rPr lang="ja-JP" altLang="en-US">
                <a:latin typeface="Arial" pitchFamily="34" charset="0"/>
              </a:rPr>
              <a:t>業者の自主性による勧誘の適正の確保</a:t>
            </a:r>
          </a:p>
        </p:txBody>
      </p:sp>
    </p:spTree>
    <p:extLst>
      <p:ext uri="{BB962C8B-B14F-4D97-AF65-F5344CB8AC3E}">
        <p14:creationId xmlns:p14="http://schemas.microsoft.com/office/powerpoint/2010/main" val="3541672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03918" y="909379"/>
            <a:ext cx="8919482" cy="1008321"/>
          </a:xfrm>
        </p:spPr>
        <p:txBody>
          <a:bodyPr/>
          <a:lstStyle/>
          <a:p>
            <a:r>
              <a:rPr lang="ja-JP" altLang="en-US" dirty="0"/>
              <a:t>金融商品取引法制定に伴う金融商品販売法の</a:t>
            </a:r>
            <a:r>
              <a:rPr lang="ja-JP" altLang="en-US" dirty="0" smtClean="0"/>
              <a:t>改正</a:t>
            </a:r>
            <a:r>
              <a:rPr lang="en-US" altLang="ja-JP" dirty="0" smtClean="0"/>
              <a:t/>
            </a:r>
            <a:br>
              <a:rPr lang="en-US" altLang="ja-JP" dirty="0" smtClean="0"/>
            </a:br>
            <a:r>
              <a:rPr lang="ja-JP" altLang="en-US" sz="1800" dirty="0" smtClean="0"/>
              <a:t>（</a:t>
            </a:r>
            <a:r>
              <a:rPr lang="en-US" altLang="ja-JP" sz="1800" dirty="0" smtClean="0"/>
              <a:t>2006</a:t>
            </a:r>
            <a:r>
              <a:rPr lang="ja-JP" altLang="en-US" sz="1800" dirty="0"/>
              <a:t>年</a:t>
            </a:r>
            <a:r>
              <a:rPr lang="en-US" altLang="ja-JP" sz="1800" dirty="0"/>
              <a:t>6</a:t>
            </a:r>
            <a:r>
              <a:rPr lang="ja-JP" altLang="en-US" sz="1800" dirty="0"/>
              <a:t>月成立・公布「証券取引法等の一部を改正する法律の施行に伴う関係法律の整備等に関する法律」）（</a:t>
            </a:r>
            <a:r>
              <a:rPr lang="en-US" altLang="ja-JP" sz="1800" dirty="0"/>
              <a:t>2007</a:t>
            </a:r>
            <a:r>
              <a:rPr lang="ja-JP" altLang="en-US" sz="1800" dirty="0"/>
              <a:t>年</a:t>
            </a:r>
            <a:r>
              <a:rPr lang="en-US" altLang="ja-JP" sz="1800" dirty="0"/>
              <a:t>9</a:t>
            </a:r>
            <a:r>
              <a:rPr lang="ja-JP" altLang="en-US" sz="1800" dirty="0"/>
              <a:t>月</a:t>
            </a:r>
            <a:r>
              <a:rPr lang="en-US" altLang="ja-JP" sz="1800" dirty="0"/>
              <a:t>30</a:t>
            </a:r>
            <a:r>
              <a:rPr lang="ja-JP" altLang="en-US" sz="1800" dirty="0"/>
              <a:t>日施行</a:t>
            </a:r>
            <a:r>
              <a:rPr lang="ja-JP" altLang="en-US" sz="1800" dirty="0" smtClean="0"/>
              <a:t>）</a:t>
            </a:r>
            <a:endParaRPr kumimoji="1" lang="ja-JP" altLang="en-US" sz="1800" dirty="0"/>
          </a:p>
        </p:txBody>
      </p:sp>
      <p:sp>
        <p:nvSpPr>
          <p:cNvPr id="4" name="Rectangle 4"/>
          <p:cNvSpPr>
            <a:spLocks noChangeArrowheads="1"/>
          </p:cNvSpPr>
          <p:nvPr/>
        </p:nvSpPr>
        <p:spPr bwMode="auto">
          <a:xfrm>
            <a:off x="655771" y="2235202"/>
            <a:ext cx="8657431" cy="1655763"/>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None/>
            </a:pPr>
            <a:r>
              <a:rPr lang="ja-JP" altLang="en-US" dirty="0">
                <a:latin typeface="Verdana" pitchFamily="34" charset="0"/>
                <a:ea typeface="HG丸ｺﾞｼｯｸM-PRO" pitchFamily="50" charset="-128"/>
              </a:rPr>
              <a:t>改正趣旨</a:t>
            </a:r>
          </a:p>
          <a:p>
            <a:pPr>
              <a:spcBef>
                <a:spcPct val="20000"/>
              </a:spcBef>
              <a:buClr>
                <a:schemeClr val="bg2"/>
              </a:buClr>
              <a:buSzPct val="75000"/>
              <a:buFont typeface="Wingdings" pitchFamily="2" charset="2"/>
              <a:buNone/>
            </a:pPr>
            <a:r>
              <a:rPr lang="ja-JP" altLang="en-US" dirty="0">
                <a:latin typeface="Verdana" pitchFamily="34" charset="0"/>
                <a:ea typeface="HG丸ｺﾞｼｯｸM-PRO" pitchFamily="50" charset="-128"/>
              </a:rPr>
              <a:t>　金販法制定以後、金融商品販売業者の損害賠償責任に係る裁判例は、本法によるのではなく、民法の不法行為責任にもとづく。</a:t>
            </a:r>
          </a:p>
          <a:p>
            <a:pPr>
              <a:spcBef>
                <a:spcPct val="20000"/>
              </a:spcBef>
              <a:buClr>
                <a:schemeClr val="bg2"/>
              </a:buClr>
              <a:buSzPct val="75000"/>
              <a:buFont typeface="Wingdings" pitchFamily="2" charset="2"/>
              <a:buNone/>
            </a:pPr>
            <a:r>
              <a:rPr lang="ja-JP" altLang="en-US" dirty="0">
                <a:latin typeface="Verdana" pitchFamily="34" charset="0"/>
                <a:ea typeface="HG丸ｺﾞｼｯｸM-PRO" pitchFamily="50" charset="-128"/>
              </a:rPr>
              <a:t>⇒　本法をより顧客にとってより使いやすいものとし、顧客保護を一層図る観点から金融商品販売業者の民事上の義務を拡充。</a:t>
            </a:r>
          </a:p>
        </p:txBody>
      </p:sp>
      <p:sp>
        <p:nvSpPr>
          <p:cNvPr id="5" name="Rectangle 5"/>
          <p:cNvSpPr>
            <a:spLocks noChangeArrowheads="1"/>
          </p:cNvSpPr>
          <p:nvPr/>
        </p:nvSpPr>
        <p:spPr bwMode="auto">
          <a:xfrm>
            <a:off x="669529" y="3998915"/>
            <a:ext cx="8657431" cy="1296987"/>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None/>
            </a:pPr>
            <a:r>
              <a:rPr lang="ja-JP" altLang="en-US" dirty="0">
                <a:latin typeface="Verdana" pitchFamily="34" charset="0"/>
                <a:ea typeface="HG丸ｺﾞｼｯｸM-PRO" pitchFamily="50" charset="-128"/>
              </a:rPr>
              <a:t>改正点</a:t>
            </a:r>
          </a:p>
          <a:p>
            <a:pPr>
              <a:spcBef>
                <a:spcPct val="20000"/>
              </a:spcBef>
              <a:buClr>
                <a:schemeClr val="bg2"/>
              </a:buClr>
              <a:buSzPct val="75000"/>
              <a:buFont typeface="Wingdings" pitchFamily="2" charset="2"/>
              <a:buNone/>
            </a:pPr>
            <a:r>
              <a:rPr lang="ja-JP" altLang="en-US" dirty="0">
                <a:latin typeface="Verdana" pitchFamily="34" charset="0"/>
                <a:ea typeface="HG丸ｺﾞｼｯｸM-PRO" pitchFamily="50" charset="-128"/>
              </a:rPr>
              <a:t>①　説明義務の拡充　　②　断定的判断の提供等の禁止の新設</a:t>
            </a:r>
          </a:p>
          <a:p>
            <a:pPr>
              <a:spcBef>
                <a:spcPct val="20000"/>
              </a:spcBef>
              <a:buClr>
                <a:schemeClr val="bg2"/>
              </a:buClr>
              <a:buSzPct val="75000"/>
              <a:buFont typeface="Wingdings" pitchFamily="2" charset="2"/>
              <a:buNone/>
            </a:pPr>
            <a:r>
              <a:rPr lang="ja-JP" altLang="en-US" dirty="0">
                <a:latin typeface="Verdana" pitchFamily="34" charset="0"/>
                <a:ea typeface="HG丸ｺﾞｼｯｸM-PRO" pitchFamily="50" charset="-128"/>
              </a:rPr>
              <a:t>③　対象商品・取引等の範囲の拡大　④適合原則を取り込んだ説明方法等</a:t>
            </a:r>
          </a:p>
        </p:txBody>
      </p:sp>
    </p:spTree>
    <p:extLst>
      <p:ext uri="{BB962C8B-B14F-4D97-AF65-F5344CB8AC3E}">
        <p14:creationId xmlns:p14="http://schemas.microsoft.com/office/powerpoint/2010/main" val="2468900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441547"/>
          </a:xfrm>
        </p:spPr>
        <p:txBody>
          <a:bodyPr/>
          <a:lstStyle/>
          <a:p>
            <a:r>
              <a:rPr lang="ja-JP" altLang="en-US" dirty="0"/>
              <a:t>第２条　</a:t>
            </a:r>
            <a:r>
              <a:rPr lang="ja-JP" altLang="en-US" dirty="0" smtClean="0"/>
              <a:t>定義</a:t>
            </a:r>
            <a:endParaRPr lang="ja-JP" altLang="en-US" dirty="0"/>
          </a:p>
        </p:txBody>
      </p:sp>
      <p:sp>
        <p:nvSpPr>
          <p:cNvPr id="3" name="タイトル 2"/>
          <p:cNvSpPr>
            <a:spLocks noGrp="1"/>
          </p:cNvSpPr>
          <p:nvPr>
            <p:ph type="title"/>
          </p:nvPr>
        </p:nvSpPr>
        <p:spPr/>
        <p:txBody>
          <a:bodyPr/>
          <a:lstStyle/>
          <a:p>
            <a:endParaRPr kumimoji="1" lang="ja-JP" altLang="en-US"/>
          </a:p>
        </p:txBody>
      </p:sp>
      <p:sp>
        <p:nvSpPr>
          <p:cNvPr id="4" name="AutoShape 4"/>
          <p:cNvSpPr>
            <a:spLocks noChangeArrowheads="1"/>
          </p:cNvSpPr>
          <p:nvPr/>
        </p:nvSpPr>
        <p:spPr bwMode="auto">
          <a:xfrm>
            <a:off x="765308" y="2611438"/>
            <a:ext cx="8580041" cy="3294062"/>
          </a:xfrm>
          <a:prstGeom prst="foldedCorner">
            <a:avLst>
              <a:gd name="adj" fmla="val 819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711200" indent="-7112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endParaRPr lang="en-US" altLang="ja-JP" sz="2000">
              <a:latin typeface="Arial" pitchFamily="34" charset="0"/>
            </a:endParaRPr>
          </a:p>
          <a:p>
            <a:r>
              <a:rPr lang="en-US" altLang="ja-JP" sz="2000">
                <a:latin typeface="Arial" pitchFamily="34" charset="0"/>
              </a:rPr>
              <a:t>①</a:t>
            </a:r>
            <a:r>
              <a:rPr lang="ja-JP" altLang="en-US" sz="2000">
                <a:latin typeface="Arial" pitchFamily="34" charset="0"/>
              </a:rPr>
              <a:t>　預金関連（１号、２号）</a:t>
            </a:r>
          </a:p>
          <a:p>
            <a:r>
              <a:rPr lang="ja-JP" altLang="en-US" sz="2000">
                <a:latin typeface="Arial" pitchFamily="34" charset="0"/>
              </a:rPr>
              <a:t>②　信託関連（３号）</a:t>
            </a:r>
          </a:p>
          <a:p>
            <a:r>
              <a:rPr lang="ja-JP" altLang="en-US" sz="2000">
                <a:latin typeface="Arial" pitchFamily="34" charset="0"/>
              </a:rPr>
              <a:t>③　保険関連（４号）</a:t>
            </a:r>
          </a:p>
          <a:p>
            <a:r>
              <a:rPr lang="ja-JP" altLang="en-US" sz="2000">
                <a:latin typeface="Arial" pitchFamily="34" charset="0"/>
              </a:rPr>
              <a:t>④　有価証券関連（５号、６号）</a:t>
            </a:r>
          </a:p>
          <a:p>
            <a:r>
              <a:rPr lang="ja-JP" altLang="en-US" sz="2000">
                <a:latin typeface="Arial" pitchFamily="34" charset="0"/>
              </a:rPr>
              <a:t>⑤　集団投資スキーム（７号）</a:t>
            </a:r>
          </a:p>
          <a:p>
            <a:r>
              <a:rPr lang="ja-JP" altLang="en-US" sz="2000">
                <a:latin typeface="Arial" pitchFamily="34" charset="0"/>
              </a:rPr>
              <a:t>　　</a:t>
            </a:r>
            <a:r>
              <a:rPr lang="ja-JP" altLang="en-US" sz="2000">
                <a:latin typeface="Arial" pitchFamily="34" charset="0"/>
                <a:sym typeface="Wingdings" pitchFamily="2" charset="2"/>
              </a:rPr>
              <a:t>　仕組み行為者（スポンサー）が投資者の資金をプールし、これを専門家（ファンドマネージャー等）が運用管理する仕組み。</a:t>
            </a:r>
          </a:p>
          <a:p>
            <a:r>
              <a:rPr lang="ja-JP" altLang="en-US" sz="2000">
                <a:latin typeface="Arial" pitchFamily="34" charset="0"/>
                <a:sym typeface="Wingdings" pitchFamily="2" charset="2"/>
              </a:rPr>
              <a:t>　　　　商品ファンドなど</a:t>
            </a:r>
            <a:endParaRPr lang="ja-JP" altLang="en-US" sz="2000">
              <a:latin typeface="Arial" pitchFamily="34" charset="0"/>
            </a:endParaRPr>
          </a:p>
          <a:p>
            <a:r>
              <a:rPr lang="ja-JP" altLang="en-US" sz="2000">
                <a:latin typeface="Arial" pitchFamily="34" charset="0"/>
              </a:rPr>
              <a:t>⑥　デリバティブ関連（８号～１０号）</a:t>
            </a:r>
          </a:p>
          <a:p>
            <a:r>
              <a:rPr lang="ja-JP" altLang="en-US" sz="2000">
                <a:latin typeface="Arial" pitchFamily="34" charset="0"/>
                <a:sym typeface="Wingdings" pitchFamily="2" charset="2"/>
              </a:rPr>
              <a:t>　　　　有価証券先物、金融先物など</a:t>
            </a:r>
            <a:endParaRPr lang="ja-JP" altLang="en-US" sz="2000">
              <a:latin typeface="Arial" pitchFamily="34" charset="0"/>
            </a:endParaRPr>
          </a:p>
        </p:txBody>
      </p:sp>
      <p:sp>
        <p:nvSpPr>
          <p:cNvPr id="5" name="AutoShape 5"/>
          <p:cNvSpPr>
            <a:spLocks noChangeArrowheads="1"/>
          </p:cNvSpPr>
          <p:nvPr/>
        </p:nvSpPr>
        <p:spPr bwMode="auto">
          <a:xfrm>
            <a:off x="608808" y="2106613"/>
            <a:ext cx="4443942" cy="504825"/>
          </a:xfrm>
          <a:prstGeom prst="roundRect">
            <a:avLst>
              <a:gd name="adj" fmla="val 16667"/>
            </a:avLst>
          </a:prstGeom>
          <a:solidFill>
            <a:srgbClr val="99CCFF"/>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400" b="1">
                <a:ea typeface="HG丸ｺﾞｼｯｸM-PRO" pitchFamily="50" charset="-128"/>
              </a:rPr>
              <a:t>金融商品の販売（１項）</a:t>
            </a:r>
          </a:p>
        </p:txBody>
      </p:sp>
    </p:spTree>
    <p:extLst>
      <p:ext uri="{BB962C8B-B14F-4D97-AF65-F5344CB8AC3E}">
        <p14:creationId xmlns:p14="http://schemas.microsoft.com/office/powerpoint/2010/main" val="2449516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466947"/>
          </a:xfrm>
        </p:spPr>
        <p:txBody>
          <a:bodyPr/>
          <a:lstStyle/>
          <a:p>
            <a:r>
              <a:rPr lang="ja-JP" altLang="en-US" dirty="0"/>
              <a:t>第３条　金融商品販売業者等の説明</a:t>
            </a:r>
            <a:r>
              <a:rPr lang="ja-JP" altLang="en-US" dirty="0" smtClean="0"/>
              <a:t>義務</a:t>
            </a:r>
            <a:endParaRPr lang="ja-JP" altLang="en-US" dirty="0"/>
          </a:p>
        </p:txBody>
      </p:sp>
      <p:sp>
        <p:nvSpPr>
          <p:cNvPr id="3" name="タイトル 2"/>
          <p:cNvSpPr>
            <a:spLocks noGrp="1"/>
          </p:cNvSpPr>
          <p:nvPr>
            <p:ph type="title"/>
          </p:nvPr>
        </p:nvSpPr>
        <p:spPr/>
        <p:txBody>
          <a:bodyPr/>
          <a:lstStyle/>
          <a:p>
            <a:endParaRPr kumimoji="1" lang="ja-JP" altLang="en-US" dirty="0"/>
          </a:p>
        </p:txBody>
      </p:sp>
      <p:sp>
        <p:nvSpPr>
          <p:cNvPr id="4" name="AutoShape 4"/>
          <p:cNvSpPr>
            <a:spLocks noChangeArrowheads="1"/>
          </p:cNvSpPr>
          <p:nvPr/>
        </p:nvSpPr>
        <p:spPr bwMode="auto">
          <a:xfrm>
            <a:off x="793485" y="2364581"/>
            <a:ext cx="8736542" cy="1665288"/>
          </a:xfrm>
          <a:prstGeom prst="foldedCorner">
            <a:avLst>
              <a:gd name="adj" fmla="val 819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711200" indent="-7112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endParaRPr lang="en-US" altLang="ja-JP">
              <a:latin typeface="Arial" pitchFamily="34" charset="0"/>
            </a:endParaRPr>
          </a:p>
          <a:p>
            <a:r>
              <a:rPr lang="en-US" altLang="ja-JP">
                <a:latin typeface="Arial" pitchFamily="34" charset="0"/>
              </a:rPr>
              <a:t>①</a:t>
            </a:r>
            <a:r>
              <a:rPr lang="ja-JP" altLang="en-US">
                <a:latin typeface="Arial" pitchFamily="34" charset="0"/>
              </a:rPr>
              <a:t>　相場の変動等による市場リスク（１号・２号）</a:t>
            </a:r>
          </a:p>
          <a:p>
            <a:r>
              <a:rPr lang="ja-JP" altLang="en-US">
                <a:latin typeface="Arial" pitchFamily="34" charset="0"/>
              </a:rPr>
              <a:t>②　金融商品販売業者その他の者の信用リスク（３号・４号）</a:t>
            </a:r>
          </a:p>
          <a:p>
            <a:r>
              <a:rPr lang="ja-JP" altLang="en-US">
                <a:latin typeface="Arial" pitchFamily="34" charset="0"/>
              </a:rPr>
              <a:t>③　その他リスクから生ずる元本欠損・元本上回る損失（５号・６号）</a:t>
            </a:r>
          </a:p>
          <a:p>
            <a:r>
              <a:rPr lang="ja-JP" altLang="en-US">
                <a:latin typeface="Arial" pitchFamily="34" charset="0"/>
              </a:rPr>
              <a:t>④　権利行使期間、解除権行使期間の制限（７号）</a:t>
            </a:r>
          </a:p>
          <a:p>
            <a:r>
              <a:rPr lang="ja-JP" altLang="en-US">
                <a:latin typeface="Arial" pitchFamily="34" charset="0"/>
              </a:rPr>
              <a:t>　　　</a:t>
            </a:r>
            <a:r>
              <a:rPr lang="ja-JP" altLang="en-US">
                <a:latin typeface="Arial" pitchFamily="34" charset="0"/>
                <a:sym typeface="Wingdings" pitchFamily="2" charset="2"/>
              </a:rPr>
              <a:t>　ワラントの権利行使期間、投資信託のクローズド期間</a:t>
            </a:r>
            <a:endParaRPr lang="ja-JP" altLang="en-US">
              <a:latin typeface="Arial" pitchFamily="34" charset="0"/>
            </a:endParaRPr>
          </a:p>
        </p:txBody>
      </p:sp>
      <p:sp>
        <p:nvSpPr>
          <p:cNvPr id="5" name="AutoShape 5"/>
          <p:cNvSpPr>
            <a:spLocks noChangeArrowheads="1"/>
          </p:cNvSpPr>
          <p:nvPr/>
        </p:nvSpPr>
        <p:spPr bwMode="auto">
          <a:xfrm>
            <a:off x="430610" y="2042319"/>
            <a:ext cx="4261644" cy="404812"/>
          </a:xfrm>
          <a:prstGeom prst="roundRect">
            <a:avLst>
              <a:gd name="adj" fmla="val 16667"/>
            </a:avLst>
          </a:prstGeom>
          <a:solidFill>
            <a:srgbClr val="99CC00"/>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000" b="1">
                <a:ea typeface="HG丸ｺﾞｼｯｸM-PRO" pitchFamily="50" charset="-128"/>
              </a:rPr>
              <a:t>重要事項の説明義務（１項）</a:t>
            </a:r>
          </a:p>
        </p:txBody>
      </p:sp>
      <p:sp>
        <p:nvSpPr>
          <p:cNvPr id="6" name="AutoShape 7"/>
          <p:cNvSpPr>
            <a:spLocks noChangeArrowheads="1"/>
          </p:cNvSpPr>
          <p:nvPr/>
        </p:nvSpPr>
        <p:spPr bwMode="auto">
          <a:xfrm>
            <a:off x="765969" y="4069556"/>
            <a:ext cx="8736542" cy="1106488"/>
          </a:xfrm>
          <a:prstGeom prst="bevel">
            <a:avLst>
              <a:gd name="adj" fmla="val 7954"/>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12800" indent="-8128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b="1">
                <a:latin typeface="Arial" pitchFamily="34" charset="0"/>
              </a:rPr>
              <a:t>「説明」</a:t>
            </a:r>
          </a:p>
          <a:p>
            <a:r>
              <a:rPr lang="ja-JP" altLang="en-US" b="1">
                <a:latin typeface="Arial" pitchFamily="34" charset="0"/>
              </a:rPr>
              <a:t>　・・・・・　当該金融商品を購入することが予想される一般的な顧客にとってその金融商品のリスクを理解できる程度の説明。</a:t>
            </a:r>
          </a:p>
        </p:txBody>
      </p:sp>
      <p:sp>
        <p:nvSpPr>
          <p:cNvPr id="7" name="AutoShape 8"/>
          <p:cNvSpPr>
            <a:spLocks noChangeArrowheads="1"/>
          </p:cNvSpPr>
          <p:nvPr/>
        </p:nvSpPr>
        <p:spPr bwMode="auto">
          <a:xfrm>
            <a:off x="1264708" y="5355431"/>
            <a:ext cx="8270479" cy="757238"/>
          </a:xfrm>
          <a:prstGeom prst="roundRect">
            <a:avLst>
              <a:gd name="adj" fmla="val 16667"/>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None/>
            </a:pPr>
            <a:r>
              <a:rPr lang="ja-JP" altLang="en-US" sz="1600">
                <a:latin typeface="Verdana" pitchFamily="34" charset="0"/>
              </a:rPr>
              <a:t>元本を上回る損失が生じるおそれなど</a:t>
            </a:r>
          </a:p>
          <a:p>
            <a:pPr>
              <a:spcBef>
                <a:spcPct val="20000"/>
              </a:spcBef>
              <a:buClr>
                <a:schemeClr val="bg2"/>
              </a:buClr>
              <a:buSzPct val="75000"/>
              <a:buFont typeface="Wingdings" pitchFamily="2" charset="2"/>
              <a:buNone/>
            </a:pPr>
            <a:r>
              <a:rPr lang="ja-JP" altLang="en-US" sz="1600">
                <a:latin typeface="Verdana" pitchFamily="34" charset="0"/>
              </a:rPr>
              <a:t>金融商品の販売に係る取引の仕組みのうちの重要な部分（平成</a:t>
            </a:r>
            <a:r>
              <a:rPr lang="en-US" altLang="ja-JP" sz="1600">
                <a:latin typeface="Verdana" pitchFamily="34" charset="0"/>
              </a:rPr>
              <a:t>18</a:t>
            </a:r>
            <a:r>
              <a:rPr lang="ja-JP" altLang="en-US" sz="1600">
                <a:latin typeface="Verdana" pitchFamily="34" charset="0"/>
              </a:rPr>
              <a:t>年改正）</a:t>
            </a:r>
          </a:p>
        </p:txBody>
      </p:sp>
    </p:spTree>
    <p:extLst>
      <p:ext uri="{BB962C8B-B14F-4D97-AF65-F5344CB8AC3E}">
        <p14:creationId xmlns:p14="http://schemas.microsoft.com/office/powerpoint/2010/main" val="3509965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441547"/>
          </a:xfrm>
        </p:spPr>
        <p:txBody>
          <a:bodyPr/>
          <a:lstStyle/>
          <a:p>
            <a:r>
              <a:rPr lang="ja-JP" altLang="en-US" dirty="0"/>
              <a:t>第３条　金融商品販売業者等の説明</a:t>
            </a:r>
            <a:r>
              <a:rPr lang="ja-JP" altLang="en-US" dirty="0" smtClean="0"/>
              <a:t>義務</a:t>
            </a:r>
            <a:endParaRPr lang="ja-JP" altLang="en-US" dirty="0"/>
          </a:p>
        </p:txBody>
      </p:sp>
      <p:sp>
        <p:nvSpPr>
          <p:cNvPr id="3" name="タイトル 2"/>
          <p:cNvSpPr>
            <a:spLocks noGrp="1"/>
          </p:cNvSpPr>
          <p:nvPr>
            <p:ph type="title"/>
          </p:nvPr>
        </p:nvSpPr>
        <p:spPr/>
        <p:txBody>
          <a:bodyPr/>
          <a:lstStyle/>
          <a:p>
            <a:endParaRPr kumimoji="1" lang="ja-JP" altLang="en-US"/>
          </a:p>
        </p:txBody>
      </p:sp>
      <p:sp>
        <p:nvSpPr>
          <p:cNvPr id="4" name="AutoShape 4"/>
          <p:cNvSpPr>
            <a:spLocks noChangeArrowheads="1"/>
          </p:cNvSpPr>
          <p:nvPr/>
        </p:nvSpPr>
        <p:spPr bwMode="auto">
          <a:xfrm>
            <a:off x="902891" y="2644777"/>
            <a:ext cx="8425259" cy="1603375"/>
          </a:xfrm>
          <a:prstGeom prst="foldedCorner">
            <a:avLst>
              <a:gd name="adj" fmla="val 819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endParaRPr lang="en-US" altLang="ja-JP" sz="2400" dirty="0">
              <a:latin typeface="Arial" pitchFamily="34" charset="0"/>
            </a:endParaRPr>
          </a:p>
          <a:p>
            <a:r>
              <a:rPr lang="ja-JP" altLang="en-US" sz="2400" dirty="0">
                <a:latin typeface="Arial" pitchFamily="34" charset="0"/>
              </a:rPr>
              <a:t>　前項の説明は、顧客の知識、経験、財産の状況及び当該金融商品の販売に係る契約を締結する目的に照らして、当該顧客に理解されるために必要な方法及び程度によるものでなければならない。</a:t>
            </a:r>
          </a:p>
        </p:txBody>
      </p:sp>
      <p:sp>
        <p:nvSpPr>
          <p:cNvPr id="5" name="AutoShape 5"/>
          <p:cNvSpPr>
            <a:spLocks noChangeArrowheads="1"/>
          </p:cNvSpPr>
          <p:nvPr/>
        </p:nvSpPr>
        <p:spPr bwMode="auto">
          <a:xfrm>
            <a:off x="607087" y="2238377"/>
            <a:ext cx="4602163" cy="504825"/>
          </a:xfrm>
          <a:prstGeom prst="roundRect">
            <a:avLst>
              <a:gd name="adj" fmla="val 16667"/>
            </a:avLst>
          </a:prstGeom>
          <a:solidFill>
            <a:srgbClr val="00FFFF"/>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400" b="1" dirty="0">
                <a:ea typeface="HG丸ｺﾞｼｯｸM-PRO" pitchFamily="50" charset="-128"/>
              </a:rPr>
              <a:t>適合性の原則（２項）</a:t>
            </a:r>
          </a:p>
        </p:txBody>
      </p:sp>
      <p:sp>
        <p:nvSpPr>
          <p:cNvPr id="6" name="AutoShape 7"/>
          <p:cNvSpPr>
            <a:spLocks noChangeArrowheads="1"/>
          </p:cNvSpPr>
          <p:nvPr/>
        </p:nvSpPr>
        <p:spPr bwMode="auto">
          <a:xfrm>
            <a:off x="1265767" y="4454526"/>
            <a:ext cx="8189648" cy="1511300"/>
          </a:xfrm>
          <a:prstGeom prst="leftArrowCallout">
            <a:avLst>
              <a:gd name="adj1" fmla="val 16009"/>
              <a:gd name="adj2" fmla="val 24208"/>
              <a:gd name="adj3" fmla="val 25381"/>
              <a:gd name="adj4" fmla="val 92000"/>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Char char="p"/>
            </a:pPr>
            <a:r>
              <a:rPr lang="ja-JP" altLang="en-US" sz="2000" dirty="0">
                <a:latin typeface="Verdana" pitchFamily="34" charset="0"/>
                <a:ea typeface="HG丸ｺﾞｼｯｸM-PRO" pitchFamily="50" charset="-128"/>
              </a:rPr>
              <a:t>平成</a:t>
            </a:r>
            <a:r>
              <a:rPr lang="en-US" altLang="ja-JP" sz="2000" dirty="0">
                <a:latin typeface="Verdana" pitchFamily="34" charset="0"/>
                <a:ea typeface="HG丸ｺﾞｼｯｸM-PRO" pitchFamily="50" charset="-128"/>
              </a:rPr>
              <a:t>18</a:t>
            </a:r>
            <a:r>
              <a:rPr lang="ja-JP" altLang="en-US" sz="2000" dirty="0">
                <a:latin typeface="Verdana" pitchFamily="34" charset="0"/>
                <a:ea typeface="HG丸ｺﾞｼｯｸM-PRO" pitchFamily="50" charset="-128"/>
              </a:rPr>
              <a:t>年改正において追加</a:t>
            </a:r>
          </a:p>
          <a:p>
            <a:pPr>
              <a:spcBef>
                <a:spcPct val="20000"/>
              </a:spcBef>
              <a:buClr>
                <a:schemeClr val="bg2"/>
              </a:buClr>
              <a:buSzPct val="75000"/>
              <a:buFont typeface="Wingdings" pitchFamily="2" charset="2"/>
              <a:buChar char="p"/>
            </a:pPr>
            <a:r>
              <a:rPr lang="ja-JP" altLang="en-US" sz="2000" dirty="0">
                <a:latin typeface="Verdana" pitchFamily="34" charset="0"/>
                <a:ea typeface="HG丸ｺﾞｼｯｸM-PRO" pitchFamily="50" charset="-128"/>
              </a:rPr>
              <a:t>裁判例を踏まえた「適合性原則」の明文化</a:t>
            </a:r>
          </a:p>
          <a:p>
            <a:pPr>
              <a:spcBef>
                <a:spcPct val="20000"/>
              </a:spcBef>
              <a:buClr>
                <a:schemeClr val="bg2"/>
              </a:buClr>
              <a:buSzPct val="75000"/>
              <a:buFont typeface="Wingdings" pitchFamily="2" charset="2"/>
              <a:buChar char="p"/>
            </a:pPr>
            <a:r>
              <a:rPr lang="ja-JP" altLang="en-US" sz="2000" dirty="0">
                <a:latin typeface="Verdana" pitchFamily="34" charset="0"/>
                <a:ea typeface="HG丸ｺﾞｼｯｸM-PRO" pitchFamily="50" charset="-128"/>
              </a:rPr>
              <a:t>説明義務を尽くしたかどうかを判断する上での解釈基準として</a:t>
            </a:r>
          </a:p>
        </p:txBody>
      </p:sp>
    </p:spTree>
    <p:extLst>
      <p:ext uri="{BB962C8B-B14F-4D97-AF65-F5344CB8AC3E}">
        <p14:creationId xmlns:p14="http://schemas.microsoft.com/office/powerpoint/2010/main" val="1214939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454247"/>
          </a:xfrm>
        </p:spPr>
        <p:txBody>
          <a:bodyPr/>
          <a:lstStyle/>
          <a:p>
            <a:r>
              <a:rPr lang="ja-JP" altLang="en-US" dirty="0"/>
              <a:t>第４条　金融商品販売業者等の断定的判断の提供等の</a:t>
            </a:r>
            <a:r>
              <a:rPr lang="ja-JP" altLang="en-US" dirty="0" smtClean="0"/>
              <a:t>禁止</a:t>
            </a:r>
            <a:endParaRPr lang="ja-JP" altLang="en-US" dirty="0"/>
          </a:p>
        </p:txBody>
      </p:sp>
      <p:sp>
        <p:nvSpPr>
          <p:cNvPr id="3" name="タイトル 2"/>
          <p:cNvSpPr>
            <a:spLocks noGrp="1"/>
          </p:cNvSpPr>
          <p:nvPr>
            <p:ph type="title"/>
          </p:nvPr>
        </p:nvSpPr>
        <p:spPr/>
        <p:txBody>
          <a:bodyPr/>
          <a:lstStyle/>
          <a:p>
            <a:endParaRPr kumimoji="1" lang="ja-JP" altLang="en-US" dirty="0"/>
          </a:p>
        </p:txBody>
      </p:sp>
      <p:sp>
        <p:nvSpPr>
          <p:cNvPr id="4" name="Rectangle 4"/>
          <p:cNvSpPr>
            <a:spLocks noChangeArrowheads="1"/>
          </p:cNvSpPr>
          <p:nvPr/>
        </p:nvSpPr>
        <p:spPr bwMode="auto">
          <a:xfrm>
            <a:off x="761868" y="2108200"/>
            <a:ext cx="8659151" cy="21971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None/>
            </a:pPr>
            <a:r>
              <a:rPr lang="ja-JP" altLang="en-US" sz="2000" dirty="0">
                <a:latin typeface="Verdana" pitchFamily="34" charset="0"/>
              </a:rPr>
              <a:t>　</a:t>
            </a:r>
            <a:r>
              <a:rPr lang="ja-JP" altLang="en-US" sz="2000" dirty="0">
                <a:latin typeface="Verdana" pitchFamily="34" charset="0"/>
                <a:ea typeface="HG丸ｺﾞｼｯｸM-PRO" pitchFamily="50" charset="-128"/>
              </a:rPr>
              <a:t>金融商品販売業者等は、金融商品の販売等を業として行おうとするときは、当該金融商品の販売等に係る金融商品の販売が行われるまでの間に、顧客に対し、当該金融商品の販売に係る事項について、不確実な事項について断定的判断を提供し、又は確実であると誤認させるおそれのあることを告げる行為（以下「断定的判断の提供等」という。）を行ってはならない。</a:t>
            </a:r>
          </a:p>
        </p:txBody>
      </p:sp>
      <p:sp>
        <p:nvSpPr>
          <p:cNvPr id="5" name="AutoShape 5"/>
          <p:cNvSpPr>
            <a:spLocks noChangeArrowheads="1"/>
          </p:cNvSpPr>
          <p:nvPr/>
        </p:nvSpPr>
        <p:spPr bwMode="auto">
          <a:xfrm>
            <a:off x="1018117" y="4499566"/>
            <a:ext cx="8189648" cy="1156365"/>
          </a:xfrm>
          <a:prstGeom prst="leftArrowCallout">
            <a:avLst>
              <a:gd name="adj1" fmla="val 16009"/>
              <a:gd name="adj2" fmla="val 44296"/>
              <a:gd name="adj3" fmla="val 44320"/>
              <a:gd name="adj4" fmla="val 90319"/>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Char char="p"/>
            </a:pPr>
            <a:r>
              <a:rPr lang="ja-JP" altLang="en-US" sz="2000">
                <a:latin typeface="Verdana" pitchFamily="34" charset="0"/>
                <a:ea typeface="HG丸ｺﾞｼｯｸM-PRO" pitchFamily="50" charset="-128"/>
              </a:rPr>
              <a:t>平成</a:t>
            </a:r>
            <a:r>
              <a:rPr lang="en-US" altLang="ja-JP" sz="2000">
                <a:latin typeface="Verdana" pitchFamily="34" charset="0"/>
                <a:ea typeface="HG丸ｺﾞｼｯｸM-PRO" pitchFamily="50" charset="-128"/>
              </a:rPr>
              <a:t>18</a:t>
            </a:r>
            <a:r>
              <a:rPr lang="ja-JP" altLang="en-US" sz="2000">
                <a:latin typeface="Verdana" pitchFamily="34" charset="0"/>
                <a:ea typeface="HG丸ｺﾞｼｯｸM-PRO" pitchFamily="50" charset="-128"/>
              </a:rPr>
              <a:t>年改正において追加</a:t>
            </a:r>
          </a:p>
          <a:p>
            <a:pPr>
              <a:spcBef>
                <a:spcPct val="20000"/>
              </a:spcBef>
              <a:buClr>
                <a:schemeClr val="bg2"/>
              </a:buClr>
              <a:buSzPct val="75000"/>
              <a:buFont typeface="Wingdings" pitchFamily="2" charset="2"/>
              <a:buChar char="p"/>
            </a:pPr>
            <a:r>
              <a:rPr lang="ja-JP" altLang="en-US" sz="2000">
                <a:latin typeface="Verdana" pitchFamily="34" charset="0"/>
                <a:ea typeface="HG丸ｺﾞｼｯｸM-PRO" pitchFamily="50" charset="-128"/>
              </a:rPr>
              <a:t>裁判例を踏まえた損害賠償責任を認める場面の拡充</a:t>
            </a:r>
          </a:p>
        </p:txBody>
      </p:sp>
    </p:spTree>
    <p:extLst>
      <p:ext uri="{BB962C8B-B14F-4D97-AF65-F5344CB8AC3E}">
        <p14:creationId xmlns:p14="http://schemas.microsoft.com/office/powerpoint/2010/main" val="3818740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zh-TW" altLang="en-US" dirty="0"/>
              <a:t>説明義務</a:t>
            </a:r>
            <a:r>
              <a:rPr lang="zh-TW" altLang="en-US" dirty="0" smtClean="0"/>
              <a:t>違反</a:t>
            </a: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zh-TW" altLang="en-US" dirty="0"/>
          </a:p>
          <a:p>
            <a:r>
              <a:rPr lang="ja-JP" altLang="en-US" dirty="0"/>
              <a:t>勧誘</a:t>
            </a:r>
            <a:r>
              <a:rPr lang="ja-JP" altLang="en-US" dirty="0" smtClean="0"/>
              <a:t>等</a:t>
            </a:r>
            <a:endParaRPr lang="ja-JP" altLang="en-US" dirty="0"/>
          </a:p>
        </p:txBody>
      </p:sp>
      <p:sp>
        <p:nvSpPr>
          <p:cNvPr id="3" name="タイトル 2"/>
          <p:cNvSpPr>
            <a:spLocks noGrp="1"/>
          </p:cNvSpPr>
          <p:nvPr>
            <p:ph type="title"/>
          </p:nvPr>
        </p:nvSpPr>
        <p:spPr/>
        <p:txBody>
          <a:bodyPr/>
          <a:lstStyle/>
          <a:p>
            <a:endParaRPr kumimoji="1" lang="ja-JP" altLang="en-US"/>
          </a:p>
        </p:txBody>
      </p:sp>
      <p:sp>
        <p:nvSpPr>
          <p:cNvPr id="4" name="AutoShape 4"/>
          <p:cNvSpPr>
            <a:spLocks noChangeArrowheads="1"/>
          </p:cNvSpPr>
          <p:nvPr/>
        </p:nvSpPr>
        <p:spPr bwMode="auto">
          <a:xfrm>
            <a:off x="678921" y="2054227"/>
            <a:ext cx="8736542" cy="1654174"/>
          </a:xfrm>
          <a:prstGeom prst="foldedCorner">
            <a:avLst>
              <a:gd name="adj" fmla="val 8190"/>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12800" indent="-8128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2000">
                <a:latin typeface="Arial" pitchFamily="34" charset="0"/>
              </a:rPr>
              <a:t>①</a:t>
            </a:r>
            <a:r>
              <a:rPr lang="ja-JP" altLang="en-US" sz="2000">
                <a:latin typeface="Arial" pitchFamily="34" charset="0"/>
              </a:rPr>
              <a:t>　損害賠償責任（５条）</a:t>
            </a:r>
          </a:p>
          <a:p>
            <a:r>
              <a:rPr lang="ja-JP" altLang="en-US" sz="2000">
                <a:latin typeface="Arial" pitchFamily="34" charset="0"/>
              </a:rPr>
              <a:t>②　元本欠損額は説明義務違反による損害額と推定（６条）</a:t>
            </a:r>
          </a:p>
          <a:p>
            <a:r>
              <a:rPr lang="ja-JP" altLang="en-US" sz="2000">
                <a:latin typeface="Arial" pitchFamily="34" charset="0"/>
              </a:rPr>
              <a:t>　　　</a:t>
            </a:r>
            <a:r>
              <a:rPr lang="ja-JP" altLang="en-US" sz="1600">
                <a:latin typeface="Arial" pitchFamily="34" charset="0"/>
                <a:sym typeface="Wingdings" pitchFamily="2" charset="2"/>
              </a:rPr>
              <a:t>　顧客は、重要事項説明がなかったこと、元本欠損額を主張・立証すれば足り、損害の発生と、その損害が重要事項説明がなかったことにより生じたものであることの主張･立証は要しない。</a:t>
            </a:r>
            <a:endParaRPr lang="ja-JP" altLang="en-US" sz="1600">
              <a:latin typeface="Arial" pitchFamily="34" charset="0"/>
            </a:endParaRPr>
          </a:p>
        </p:txBody>
      </p:sp>
      <p:sp>
        <p:nvSpPr>
          <p:cNvPr id="5" name="AutoShape 6"/>
          <p:cNvSpPr>
            <a:spLocks noChangeArrowheads="1"/>
          </p:cNvSpPr>
          <p:nvPr/>
        </p:nvSpPr>
        <p:spPr bwMode="auto">
          <a:xfrm>
            <a:off x="678921" y="4276727"/>
            <a:ext cx="8736542" cy="1768474"/>
          </a:xfrm>
          <a:prstGeom prst="foldedCorner">
            <a:avLst>
              <a:gd name="adj" fmla="val 819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12800" indent="-8128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2000">
                <a:latin typeface="Arial" pitchFamily="34" charset="0"/>
              </a:rPr>
              <a:t>①</a:t>
            </a:r>
            <a:r>
              <a:rPr lang="ja-JP" altLang="en-US" sz="2000">
                <a:latin typeface="Arial" pitchFamily="34" charset="0"/>
              </a:rPr>
              <a:t>　勧誘の適正の確保（８条）</a:t>
            </a:r>
          </a:p>
          <a:p>
            <a:r>
              <a:rPr lang="ja-JP" altLang="en-US" sz="2000">
                <a:latin typeface="Arial" pitchFamily="34" charset="0"/>
              </a:rPr>
              <a:t>②　勧誘方針の策定及び公表（９条１項及び３項）</a:t>
            </a:r>
          </a:p>
          <a:p>
            <a:r>
              <a:rPr lang="ja-JP" altLang="en-US" sz="2000">
                <a:latin typeface="Arial" pitchFamily="34" charset="0"/>
              </a:rPr>
              <a:t>③　勧誘方針の事項（９条２項）</a:t>
            </a:r>
          </a:p>
          <a:p>
            <a:r>
              <a:rPr lang="ja-JP" altLang="en-US" sz="2000">
                <a:latin typeface="Arial" pitchFamily="34" charset="0"/>
              </a:rPr>
              <a:t>　　</a:t>
            </a:r>
            <a:r>
              <a:rPr lang="ja-JP" altLang="en-US" sz="1600">
                <a:latin typeface="Arial" pitchFamily="34" charset="0"/>
              </a:rPr>
              <a:t>　</a:t>
            </a:r>
            <a:r>
              <a:rPr lang="ja-JP" altLang="en-US" sz="1600">
                <a:latin typeface="Arial" pitchFamily="34" charset="0"/>
                <a:sym typeface="Wingdings" pitchFamily="2" charset="2"/>
              </a:rPr>
              <a:t>　適合性原則（１号）、勧誘方法（不招請勧誘等の自制、２号）、勧誘の適正確保（顧客からの苦情に対する手続、広告等、３号）。</a:t>
            </a:r>
            <a:endParaRPr lang="ja-JP" altLang="en-US" sz="1600">
              <a:latin typeface="Arial" pitchFamily="34" charset="0"/>
            </a:endParaRPr>
          </a:p>
        </p:txBody>
      </p:sp>
    </p:spTree>
    <p:extLst>
      <p:ext uri="{BB962C8B-B14F-4D97-AF65-F5344CB8AC3E}">
        <p14:creationId xmlns:p14="http://schemas.microsoft.com/office/powerpoint/2010/main" val="173640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dissolve">
                                      <p:cBhvr>
                                        <p:cTn id="33" dur="500"/>
                                        <p:tgtEl>
                                          <p:spTgt spid="5">
                                            <p:bg/>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 calcmode="lin" valueType="num">
                                      <p:cBhvr>
                                        <p:cTn id="4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 calcmode="lin" valueType="num">
                                      <p:cBhvr>
                                        <p:cTn id="5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54" dur="500"/>
                                        <p:tgtEl>
                                          <p:spTgt spid="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 calcmode="lin" valueType="num">
                                      <p:cBhvr>
                                        <p:cTn id="5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6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03918" y="909379"/>
            <a:ext cx="8982982" cy="552673"/>
          </a:xfrm>
        </p:spPr>
        <p:txBody>
          <a:bodyPr/>
          <a:lstStyle/>
          <a:p>
            <a:r>
              <a:rPr lang="zh-TW" altLang="en-US" dirty="0"/>
              <a:t>消費者</a:t>
            </a:r>
            <a:r>
              <a:rPr lang="zh-TW" altLang="en-US" dirty="0" smtClean="0"/>
              <a:t>契約法</a:t>
            </a:r>
            <a:r>
              <a:rPr lang="ja-JP" altLang="en-US" sz="2400" dirty="0"/>
              <a:t>（</a:t>
            </a:r>
            <a:r>
              <a:rPr lang="en-US" altLang="ja-JP" sz="2400" dirty="0"/>
              <a:t>2000</a:t>
            </a:r>
            <a:r>
              <a:rPr lang="ja-JP" altLang="en-US" sz="2400" dirty="0"/>
              <a:t>年</a:t>
            </a:r>
            <a:r>
              <a:rPr lang="en-US" altLang="ja-JP" sz="2400" dirty="0"/>
              <a:t>4</a:t>
            </a:r>
            <a:r>
              <a:rPr lang="ja-JP" altLang="en-US" sz="2400" dirty="0"/>
              <a:t>月成立・同年</a:t>
            </a:r>
            <a:r>
              <a:rPr lang="en-US" altLang="ja-JP" sz="2400" dirty="0"/>
              <a:t>5</a:t>
            </a:r>
            <a:r>
              <a:rPr lang="ja-JP" altLang="en-US" sz="2400" dirty="0"/>
              <a:t>月公布、</a:t>
            </a:r>
            <a:r>
              <a:rPr lang="en-US" altLang="ja-JP" sz="2400" dirty="0"/>
              <a:t>2001</a:t>
            </a:r>
            <a:r>
              <a:rPr lang="ja-JP" altLang="en-US" sz="2400" dirty="0"/>
              <a:t>年</a:t>
            </a:r>
            <a:r>
              <a:rPr lang="en-US" altLang="ja-JP" sz="2400" dirty="0"/>
              <a:t>4</a:t>
            </a:r>
            <a:r>
              <a:rPr lang="ja-JP" altLang="en-US" sz="2400" dirty="0"/>
              <a:t>月施行）</a:t>
            </a:r>
            <a:r>
              <a:rPr lang="ja-JP" altLang="en-US" dirty="0"/>
              <a:t/>
            </a:r>
            <a:br>
              <a:rPr lang="ja-JP" altLang="en-US" dirty="0"/>
            </a:br>
            <a:endParaRPr kumimoji="1" lang="ja-JP" altLang="en-US" dirty="0"/>
          </a:p>
        </p:txBody>
      </p:sp>
      <p:sp>
        <p:nvSpPr>
          <p:cNvPr id="4" name="Rectangle 4"/>
          <p:cNvSpPr>
            <a:spLocks noChangeArrowheads="1"/>
          </p:cNvSpPr>
          <p:nvPr/>
        </p:nvSpPr>
        <p:spPr bwMode="auto">
          <a:xfrm>
            <a:off x="654580" y="1692276"/>
            <a:ext cx="8610997" cy="38322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sz="2400"/>
              <a:t>（目的） </a:t>
            </a:r>
          </a:p>
          <a:p>
            <a:r>
              <a:rPr lang="ja-JP" altLang="en-US" sz="2400"/>
              <a:t>第一条 　この法律は、消費者と事業者との間の情報の質及び量並びに交渉力の格差にかんがみ、事業者の一定の行為により消費者が誤認し、又は困惑した場合について契約の申込み又はその承諾の意思表示を取り消すことができることとするとともに、事業者の損害賠償の責任を免除する条項その他の消費者の利益を不当に害することとなる条項の全部又は一部を無効とすることにより、消費者の利益の擁護を図り、もって国民生活の安定向上と国民経済の健全な発展に寄与することを目的とする。 </a:t>
            </a:r>
          </a:p>
        </p:txBody>
      </p:sp>
    </p:spTree>
    <p:extLst>
      <p:ext uri="{BB962C8B-B14F-4D97-AF65-F5344CB8AC3E}">
        <p14:creationId xmlns:p14="http://schemas.microsoft.com/office/powerpoint/2010/main" val="351684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消費者契約法制定の</a:t>
            </a:r>
            <a:r>
              <a:rPr lang="ja-JP" altLang="en-US" dirty="0" smtClean="0"/>
              <a:t>背景</a:t>
            </a:r>
            <a:endParaRPr kumimoji="1" lang="ja-JP" altLang="en-US" dirty="0"/>
          </a:p>
        </p:txBody>
      </p:sp>
      <p:sp>
        <p:nvSpPr>
          <p:cNvPr id="4" name="Rectangle 4"/>
          <p:cNvSpPr>
            <a:spLocks noChangeArrowheads="1"/>
          </p:cNvSpPr>
          <p:nvPr/>
        </p:nvSpPr>
        <p:spPr bwMode="auto">
          <a:xfrm>
            <a:off x="1052512" y="1612900"/>
            <a:ext cx="8112258" cy="4013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3538" indent="-363538">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buFont typeface="Wingdings" pitchFamily="2" charset="2"/>
              <a:buChar char="Ø"/>
            </a:pPr>
            <a:r>
              <a:rPr lang="ja-JP" altLang="en-US" sz="2400">
                <a:latin typeface="Arial" pitchFamily="34" charset="0"/>
              </a:rPr>
              <a:t>昭和４０年代～</a:t>
            </a:r>
          </a:p>
          <a:p>
            <a:pPr>
              <a:buFont typeface="Wingdings" pitchFamily="2" charset="2"/>
              <a:buNone/>
            </a:pPr>
            <a:r>
              <a:rPr lang="ja-JP" altLang="en-US" sz="2400">
                <a:latin typeface="Arial" pitchFamily="34" charset="0"/>
              </a:rPr>
              <a:t>　　　悪徳商法等における悪質な契約、約款の問題</a:t>
            </a:r>
          </a:p>
          <a:p>
            <a:pPr>
              <a:buFont typeface="Wingdings" pitchFamily="2" charset="2"/>
              <a:buNone/>
            </a:pPr>
            <a:r>
              <a:rPr lang="ja-JP" altLang="en-US" sz="2400">
                <a:latin typeface="Arial" pitchFamily="34" charset="0"/>
              </a:rPr>
              <a:t>　　　　⇒　約款適正化</a:t>
            </a:r>
          </a:p>
          <a:p>
            <a:pPr>
              <a:buFont typeface="Wingdings" pitchFamily="2" charset="2"/>
              <a:buNone/>
            </a:pPr>
            <a:r>
              <a:rPr lang="ja-JP" altLang="en-US" sz="2400">
                <a:latin typeface="Arial" pitchFamily="34" charset="0"/>
              </a:rPr>
              <a:t>　　　　⇒　ドイツの約款規制法への志向</a:t>
            </a:r>
          </a:p>
          <a:p>
            <a:pPr>
              <a:buFont typeface="Wingdings" pitchFamily="2" charset="2"/>
              <a:buNone/>
            </a:pPr>
            <a:r>
              <a:rPr lang="ja-JP" altLang="en-US" sz="2400">
                <a:latin typeface="Arial" pitchFamily="34" charset="0"/>
              </a:rPr>
              <a:t>　　　　⇒　ただし、行政指導による対応</a:t>
            </a:r>
          </a:p>
          <a:p>
            <a:pPr>
              <a:buFont typeface="Wingdings" pitchFamily="2" charset="2"/>
              <a:buChar char="Ø"/>
            </a:pPr>
            <a:r>
              <a:rPr lang="ja-JP" altLang="en-US" sz="2400">
                <a:latin typeface="Arial" pitchFamily="34" charset="0"/>
              </a:rPr>
              <a:t>平成６年以降</a:t>
            </a:r>
          </a:p>
          <a:p>
            <a:pPr>
              <a:buFont typeface="Wingdings" pitchFamily="2" charset="2"/>
              <a:buNone/>
            </a:pPr>
            <a:r>
              <a:rPr lang="ja-JP" altLang="en-US" sz="2400">
                <a:latin typeface="Arial" pitchFamily="34" charset="0"/>
              </a:rPr>
              <a:t>　　　製造物責任法制の制定後の消費者保護立法への取組み</a:t>
            </a:r>
          </a:p>
          <a:p>
            <a:pPr>
              <a:buFont typeface="Wingdings" pitchFamily="2" charset="2"/>
              <a:buNone/>
            </a:pPr>
            <a:r>
              <a:rPr lang="ja-JP" altLang="en-US" sz="2400">
                <a:latin typeface="Arial" pitchFamily="34" charset="0"/>
              </a:rPr>
              <a:t>　　　　⇒　消費者契約の適正化</a:t>
            </a:r>
          </a:p>
          <a:p>
            <a:pPr>
              <a:buFont typeface="Wingdings" pitchFamily="2" charset="2"/>
              <a:buNone/>
            </a:pPr>
            <a:r>
              <a:rPr lang="ja-JP" altLang="en-US" sz="2400">
                <a:latin typeface="Arial" pitchFamily="34" charset="0"/>
              </a:rPr>
              <a:t>            　①　契約締結過程</a:t>
            </a:r>
          </a:p>
          <a:p>
            <a:pPr>
              <a:buFont typeface="Wingdings" pitchFamily="2" charset="2"/>
              <a:buNone/>
            </a:pPr>
            <a:r>
              <a:rPr lang="ja-JP" altLang="en-US" sz="2400">
                <a:latin typeface="Arial" pitchFamily="34" charset="0"/>
              </a:rPr>
              <a:t>　　　　　　②　契約内容</a:t>
            </a:r>
          </a:p>
        </p:txBody>
      </p:sp>
    </p:spTree>
    <p:extLst>
      <p:ext uri="{BB962C8B-B14F-4D97-AF65-F5344CB8AC3E}">
        <p14:creationId xmlns:p14="http://schemas.microsoft.com/office/powerpoint/2010/main" val="219458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消費者契約法の</a:t>
            </a:r>
            <a:r>
              <a:rPr lang="ja-JP" altLang="en-US" dirty="0" smtClean="0"/>
              <a:t>概要</a:t>
            </a:r>
            <a:r>
              <a:rPr lang="ja-JP" altLang="en-US" dirty="0"/>
              <a:t/>
            </a:r>
            <a:br>
              <a:rPr lang="ja-JP" altLang="en-US" dirty="0"/>
            </a:br>
            <a:endParaRPr kumimoji="1" lang="ja-JP" altLang="en-US" dirty="0"/>
          </a:p>
        </p:txBody>
      </p:sp>
      <p:sp>
        <p:nvSpPr>
          <p:cNvPr id="4" name="AutoShape 4"/>
          <p:cNvSpPr>
            <a:spLocks noChangeArrowheads="1"/>
          </p:cNvSpPr>
          <p:nvPr/>
        </p:nvSpPr>
        <p:spPr bwMode="auto">
          <a:xfrm>
            <a:off x="822061" y="1989138"/>
            <a:ext cx="8576602" cy="647700"/>
          </a:xfrm>
          <a:prstGeom prst="roundRect">
            <a:avLst>
              <a:gd name="adj" fmla="val 16667"/>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400" b="1">
                <a:ea typeface="HG丸ｺﾞｼｯｸM-PRO" pitchFamily="50" charset="-128"/>
              </a:rPr>
              <a:t>「消費者」の行う契約に限定</a:t>
            </a:r>
          </a:p>
        </p:txBody>
      </p:sp>
      <p:sp>
        <p:nvSpPr>
          <p:cNvPr id="5" name="AutoShape 5"/>
          <p:cNvSpPr>
            <a:spLocks noChangeArrowheads="1"/>
          </p:cNvSpPr>
          <p:nvPr/>
        </p:nvSpPr>
        <p:spPr bwMode="auto">
          <a:xfrm>
            <a:off x="822061" y="2781301"/>
            <a:ext cx="8576602" cy="792163"/>
          </a:xfrm>
          <a:prstGeom prst="roundRect">
            <a:avLst>
              <a:gd name="adj" fmla="val 1666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400" b="1">
                <a:ea typeface="HG丸ｺﾞｼｯｸM-PRO" pitchFamily="50" charset="-128"/>
              </a:rPr>
              <a:t>契約締結過程の規律</a:t>
            </a:r>
          </a:p>
          <a:p>
            <a:pPr algn="ctr"/>
            <a:r>
              <a:rPr lang="ja-JP" altLang="en-US"/>
              <a:t>（消費者契約の申込み又はその承諾の意思表示の取消し）</a:t>
            </a:r>
          </a:p>
        </p:txBody>
      </p:sp>
      <p:sp>
        <p:nvSpPr>
          <p:cNvPr id="6" name="AutoShape 6"/>
          <p:cNvSpPr>
            <a:spLocks noChangeArrowheads="1"/>
          </p:cNvSpPr>
          <p:nvPr/>
        </p:nvSpPr>
        <p:spPr bwMode="auto">
          <a:xfrm>
            <a:off x="825500" y="3643313"/>
            <a:ext cx="8573162" cy="793750"/>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400" b="1">
                <a:ea typeface="HG丸ｺﾞｼｯｸM-PRO" pitchFamily="50" charset="-128"/>
              </a:rPr>
              <a:t>契約内容の規律</a:t>
            </a:r>
          </a:p>
          <a:p>
            <a:pPr algn="ctr"/>
            <a:r>
              <a:rPr lang="ja-JP" altLang="en-US"/>
              <a:t>（消費者契約の条項の無効）</a:t>
            </a:r>
          </a:p>
        </p:txBody>
      </p:sp>
      <p:sp>
        <p:nvSpPr>
          <p:cNvPr id="7" name="AutoShape 7"/>
          <p:cNvSpPr>
            <a:spLocks noChangeArrowheads="1"/>
          </p:cNvSpPr>
          <p:nvPr/>
        </p:nvSpPr>
        <p:spPr bwMode="auto">
          <a:xfrm>
            <a:off x="825500" y="4578351"/>
            <a:ext cx="8573162" cy="1154113"/>
          </a:xfrm>
          <a:prstGeom prst="roundRect">
            <a:avLst>
              <a:gd name="adj" fmla="val 16667"/>
            </a:avLst>
          </a:prstGeom>
          <a:solidFill>
            <a:srgbClr val="FF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defRPr/>
            </a:pPr>
            <a:r>
              <a:rPr lang="ja-JP" altLang="en-US" sz="2400" b="1" dirty="0" smtClean="0">
                <a:ea typeface="HG丸ｺﾞｼｯｸM-PRO" pitchFamily="50" charset="-128"/>
              </a:rPr>
              <a:t>消費者団体訴訟制度</a:t>
            </a:r>
            <a:endParaRPr lang="en-US" altLang="ja-JP" sz="2400" b="1" dirty="0" smtClean="0">
              <a:ea typeface="HG丸ｺﾞｼｯｸM-PRO" pitchFamily="50" charset="-128"/>
            </a:endParaRPr>
          </a:p>
          <a:p>
            <a:pPr algn="ctr">
              <a:defRPr/>
            </a:pPr>
            <a:r>
              <a:rPr lang="ja-JP" altLang="en-US" sz="2000" b="1" dirty="0" smtClean="0">
                <a:latin typeface="+mn-ea"/>
                <a:ea typeface="+mn-ea"/>
              </a:rPr>
              <a:t>（平成</a:t>
            </a:r>
            <a:r>
              <a:rPr lang="en-US" altLang="ja-JP" sz="2000" b="1" dirty="0" smtClean="0">
                <a:latin typeface="+mn-ea"/>
                <a:ea typeface="+mn-ea"/>
              </a:rPr>
              <a:t>18</a:t>
            </a:r>
            <a:r>
              <a:rPr lang="ja-JP" altLang="en-US" sz="2000" b="1" dirty="0" smtClean="0">
                <a:latin typeface="+mn-ea"/>
                <a:ea typeface="+mn-ea"/>
              </a:rPr>
              <a:t>年改正・平成</a:t>
            </a:r>
            <a:r>
              <a:rPr lang="en-US" altLang="ja-JP" sz="2000" b="1" dirty="0" smtClean="0">
                <a:latin typeface="+mn-ea"/>
                <a:ea typeface="+mn-ea"/>
              </a:rPr>
              <a:t>19</a:t>
            </a:r>
            <a:r>
              <a:rPr lang="ja-JP" altLang="en-US" sz="2000" b="1" dirty="0" smtClean="0">
                <a:latin typeface="+mn-ea"/>
                <a:ea typeface="+mn-ea"/>
              </a:rPr>
              <a:t>年</a:t>
            </a:r>
            <a:r>
              <a:rPr lang="en-US" altLang="ja-JP" sz="2000" b="1" dirty="0" smtClean="0">
                <a:latin typeface="+mn-ea"/>
                <a:ea typeface="+mn-ea"/>
              </a:rPr>
              <a:t>6</a:t>
            </a:r>
            <a:r>
              <a:rPr lang="ja-JP" altLang="en-US" sz="2000" b="1" dirty="0" smtClean="0">
                <a:latin typeface="+mn-ea"/>
                <a:ea typeface="+mn-ea"/>
              </a:rPr>
              <a:t>月</a:t>
            </a:r>
            <a:r>
              <a:rPr lang="en-US" altLang="ja-JP" sz="2000" b="1" dirty="0" smtClean="0">
                <a:latin typeface="+mn-ea"/>
                <a:ea typeface="+mn-ea"/>
              </a:rPr>
              <a:t>7</a:t>
            </a:r>
            <a:r>
              <a:rPr lang="ja-JP" altLang="en-US" sz="2000" b="1" dirty="0" smtClean="0">
                <a:latin typeface="+mn-ea"/>
                <a:ea typeface="+mn-ea"/>
              </a:rPr>
              <a:t>日施行）</a:t>
            </a:r>
          </a:p>
          <a:p>
            <a:pPr algn="ctr">
              <a:defRPr/>
            </a:pPr>
            <a:r>
              <a:rPr lang="ja-JP" altLang="en-US" dirty="0" smtClean="0"/>
              <a:t>（消費者団体による事業者の不当行為に対する差止請求権）</a:t>
            </a:r>
          </a:p>
        </p:txBody>
      </p:sp>
    </p:spTree>
    <p:extLst>
      <p:ext uri="{BB962C8B-B14F-4D97-AF65-F5344CB8AC3E}">
        <p14:creationId xmlns:p14="http://schemas.microsoft.com/office/powerpoint/2010/main" val="99052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預金が盗まれる？</a:t>
            </a:r>
            <a:endParaRPr kumimoji="1" lang="ja-JP" altLang="en-US" dirty="0"/>
          </a:p>
        </p:txBody>
      </p:sp>
      <p:pic>
        <p:nvPicPr>
          <p:cNvPr id="4" name="Picture 3" descr="C:\Users\Masafumi\AppData\Local\Microsoft\Windows\INetCache\IE\JLTWNXG7\MC9003963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988080" y="4132263"/>
            <a:ext cx="1482460" cy="1395412"/>
          </a:xfrm>
          <a:prstGeom prst="rect">
            <a:avLst/>
          </a:prstGeom>
          <a:noFill/>
        </p:spPr>
      </p:pic>
      <p:pic>
        <p:nvPicPr>
          <p:cNvPr id="5" name="Picture 4" descr="C:\Users\Masafumi\AppData\Local\Microsoft\Windows\INetCache\IE\O3WN5N87\MP9004277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746" y="1785939"/>
            <a:ext cx="1785144"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矢印 5"/>
          <p:cNvSpPr/>
          <p:nvPr/>
        </p:nvSpPr>
        <p:spPr>
          <a:xfrm>
            <a:off x="3627042" y="4724400"/>
            <a:ext cx="2651919" cy="43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7" name="Picture 2" descr="C:\Users\Masafumi\AppData\Local\Microsoft\Windows\INetCache\IE\OG9WMBGM\MC9003891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925" y="3921125"/>
            <a:ext cx="138615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Masafumi\AppData\Local\Microsoft\Windows\INetCache\IE\JLTWNXG7\MC900396332[1].wmf"/>
          <p:cNvPicPr>
            <a:picLocks noChangeAspect="1" noChangeArrowheads="1"/>
          </p:cNvPicPr>
          <p:nvPr/>
        </p:nvPicPr>
        <p:blipFill>
          <a:blip r:embed="rId2" cstate="print">
            <a:lum bright="-58000"/>
            <a:extLst>
              <a:ext uri="{28A0092B-C50C-407E-A947-70E740481C1C}">
                <a14:useLocalDpi xmlns:a14="http://schemas.microsoft.com/office/drawing/2010/main" val="0"/>
              </a:ext>
            </a:extLst>
          </a:blip>
          <a:srcRect/>
          <a:stretch>
            <a:fillRect/>
          </a:stretch>
        </p:blipFill>
        <p:spPr bwMode="auto">
          <a:xfrm>
            <a:off x="6469857" y="4175126"/>
            <a:ext cx="148246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Masafumi\AppData\Local\Microsoft\Windows\INetCache\IE\O3WN5N87\MC9003835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1750" y="1484313"/>
            <a:ext cx="137583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四角形吹き出し 9"/>
          <p:cNvSpPr/>
          <p:nvPr/>
        </p:nvSpPr>
        <p:spPr>
          <a:xfrm>
            <a:off x="3314039" y="1785939"/>
            <a:ext cx="3355313" cy="1571625"/>
          </a:xfrm>
          <a:prstGeom prst="wedgeRectCallout">
            <a:avLst>
              <a:gd name="adj1" fmla="val 4610"/>
              <a:gd name="adj2" fmla="val 813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tx1"/>
                </a:solidFill>
              </a:rPr>
              <a:t>知らない間にキャッシュカードを偽造され、預金を払い戻されてしまう</a:t>
            </a:r>
          </a:p>
        </p:txBody>
      </p:sp>
    </p:spTree>
    <p:extLst>
      <p:ext uri="{BB962C8B-B14F-4D97-AF65-F5344CB8AC3E}">
        <p14:creationId xmlns:p14="http://schemas.microsoft.com/office/powerpoint/2010/main" val="1239979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適用</a:t>
            </a:r>
            <a:r>
              <a:rPr lang="ja-JP" altLang="en-US" dirty="0" smtClean="0"/>
              <a:t>範囲</a:t>
            </a:r>
            <a:endParaRPr lang="en-US" altLang="ja-JP" dirty="0" smtClean="0"/>
          </a:p>
          <a:p>
            <a:endParaRPr lang="en-US" altLang="ja-JP" dirty="0"/>
          </a:p>
          <a:p>
            <a:endParaRPr lang="en-US" altLang="ja-JP" dirty="0" smtClean="0"/>
          </a:p>
          <a:p>
            <a:pPr marL="0" indent="0">
              <a:buNone/>
            </a:pPr>
            <a:endParaRPr lang="ja-JP" altLang="en-US" dirty="0"/>
          </a:p>
          <a:p>
            <a:r>
              <a:rPr lang="ja-JP" altLang="en-US" dirty="0"/>
              <a:t>消費者の取消権</a:t>
            </a:r>
          </a:p>
          <a:p>
            <a:pPr marL="0" indent="0">
              <a:buNone/>
            </a:pPr>
            <a:endParaRPr kumimoji="1" lang="ja-JP" altLang="en-US" dirty="0"/>
          </a:p>
        </p:txBody>
      </p:sp>
      <p:sp>
        <p:nvSpPr>
          <p:cNvPr id="3" name="タイトル 2"/>
          <p:cNvSpPr>
            <a:spLocks noGrp="1"/>
          </p:cNvSpPr>
          <p:nvPr>
            <p:ph type="title"/>
          </p:nvPr>
        </p:nvSpPr>
        <p:spPr/>
        <p:txBody>
          <a:bodyPr/>
          <a:lstStyle/>
          <a:p>
            <a:endParaRPr kumimoji="1" lang="ja-JP" altLang="en-US"/>
          </a:p>
        </p:txBody>
      </p:sp>
      <p:sp>
        <p:nvSpPr>
          <p:cNvPr id="4" name="Rectangle 4"/>
          <p:cNvSpPr>
            <a:spLocks noChangeArrowheads="1"/>
          </p:cNvSpPr>
          <p:nvPr/>
        </p:nvSpPr>
        <p:spPr bwMode="auto">
          <a:xfrm>
            <a:off x="1038754" y="2439988"/>
            <a:ext cx="8034867" cy="6477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a:t>消費者（２条１項）と事業者（２条２項）との間で締結される契約。</a:t>
            </a:r>
          </a:p>
          <a:p>
            <a:pPr algn="ctr"/>
            <a:r>
              <a:rPr lang="en-US" altLang="ja-JP" sz="1600"/>
              <a:t>※</a:t>
            </a:r>
            <a:r>
              <a:rPr lang="ja-JP" altLang="en-US" sz="1600"/>
              <a:t>両当事者の努力規定（３条）</a:t>
            </a:r>
          </a:p>
        </p:txBody>
      </p:sp>
      <p:sp>
        <p:nvSpPr>
          <p:cNvPr id="5" name="AutoShape 5"/>
          <p:cNvSpPr>
            <a:spLocks noChangeArrowheads="1"/>
          </p:cNvSpPr>
          <p:nvPr/>
        </p:nvSpPr>
        <p:spPr bwMode="auto">
          <a:xfrm>
            <a:off x="825500" y="1989139"/>
            <a:ext cx="3276204" cy="433387"/>
          </a:xfrm>
          <a:prstGeom prst="roundRect">
            <a:avLst>
              <a:gd name="adj" fmla="val 16667"/>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000" b="1">
                <a:ea typeface="HG丸ｺﾞｼｯｸM-PRO" pitchFamily="50" charset="-128"/>
              </a:rPr>
              <a:t>消費者契約</a:t>
            </a:r>
            <a:r>
              <a:rPr lang="ja-JP" altLang="en-US"/>
              <a:t>（２条３項）</a:t>
            </a:r>
          </a:p>
        </p:txBody>
      </p:sp>
      <p:sp>
        <p:nvSpPr>
          <p:cNvPr id="6" name="Rectangle 8"/>
          <p:cNvSpPr>
            <a:spLocks noChangeArrowheads="1"/>
          </p:cNvSpPr>
          <p:nvPr/>
        </p:nvSpPr>
        <p:spPr bwMode="auto">
          <a:xfrm>
            <a:off x="987161" y="4384677"/>
            <a:ext cx="3979598" cy="1514475"/>
          </a:xfrm>
          <a:prstGeom prst="rect">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61938" indent="-261938">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nSpc>
                <a:spcPct val="120000"/>
              </a:lnSpc>
            </a:pPr>
            <a:r>
              <a:rPr lang="en-US" altLang="ja-JP" sz="1600">
                <a:latin typeface="Arial" pitchFamily="34" charset="0"/>
              </a:rPr>
              <a:t>①</a:t>
            </a:r>
            <a:r>
              <a:rPr lang="ja-JP" altLang="en-US" sz="1600">
                <a:latin typeface="Arial" pitchFamily="34" charset="0"/>
              </a:rPr>
              <a:t>　不実告知（４条１項１号）</a:t>
            </a:r>
          </a:p>
          <a:p>
            <a:pPr>
              <a:lnSpc>
                <a:spcPct val="120000"/>
              </a:lnSpc>
            </a:pPr>
            <a:r>
              <a:rPr lang="ja-JP" altLang="en-US" sz="1600">
                <a:latin typeface="Arial" pitchFamily="34" charset="0"/>
              </a:rPr>
              <a:t>②　不利益事実の不告知（４条２項）</a:t>
            </a:r>
          </a:p>
          <a:p>
            <a:pPr>
              <a:lnSpc>
                <a:spcPct val="120000"/>
              </a:lnSpc>
            </a:pPr>
            <a:r>
              <a:rPr lang="ja-JP" altLang="en-US" sz="1600">
                <a:latin typeface="Arial" pitchFamily="34" charset="0"/>
              </a:rPr>
              <a:t>　⇒　①②の「重要事項」（４条４項）</a:t>
            </a:r>
          </a:p>
          <a:p>
            <a:pPr>
              <a:lnSpc>
                <a:spcPct val="120000"/>
              </a:lnSpc>
            </a:pPr>
            <a:r>
              <a:rPr lang="ja-JP" altLang="en-US" sz="1600">
                <a:latin typeface="Arial" pitchFamily="34" charset="0"/>
              </a:rPr>
              <a:t>③　断定的判断の提供（４条１項２号）</a:t>
            </a:r>
          </a:p>
        </p:txBody>
      </p:sp>
      <p:sp>
        <p:nvSpPr>
          <p:cNvPr id="7" name="AutoShape 9"/>
          <p:cNvSpPr>
            <a:spLocks noChangeArrowheads="1"/>
          </p:cNvSpPr>
          <p:nvPr/>
        </p:nvSpPr>
        <p:spPr bwMode="auto">
          <a:xfrm>
            <a:off x="813462" y="3954465"/>
            <a:ext cx="3900488" cy="504825"/>
          </a:xfrm>
          <a:prstGeom prst="roundRect">
            <a:avLst>
              <a:gd name="adj" fmla="val 16667"/>
            </a:avLst>
          </a:prstGeom>
          <a:solidFill>
            <a:srgbClr val="99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b="1" dirty="0">
                <a:ea typeface="HG丸ｺﾞｼｯｸM-PRO" pitchFamily="50" charset="-128"/>
              </a:rPr>
              <a:t>誤認を理由とする取消し</a:t>
            </a:r>
          </a:p>
          <a:p>
            <a:pPr algn="ctr"/>
            <a:r>
              <a:rPr lang="ja-JP" altLang="en-US" sz="1400" dirty="0"/>
              <a:t>（４条１項・２項）</a:t>
            </a:r>
          </a:p>
        </p:txBody>
      </p:sp>
      <p:sp>
        <p:nvSpPr>
          <p:cNvPr id="8" name="Rectangle 10"/>
          <p:cNvSpPr>
            <a:spLocks noChangeArrowheads="1"/>
          </p:cNvSpPr>
          <p:nvPr/>
        </p:nvSpPr>
        <p:spPr bwMode="auto">
          <a:xfrm>
            <a:off x="5278042" y="4311652"/>
            <a:ext cx="3979598" cy="1585913"/>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en-US" altLang="ja-JP" sz="1600"/>
              <a:t>①</a:t>
            </a:r>
            <a:r>
              <a:rPr lang="ja-JP" altLang="en-US" sz="1600"/>
              <a:t>　不退去型（４条３項１号）</a:t>
            </a:r>
          </a:p>
          <a:p>
            <a:endParaRPr lang="ja-JP" altLang="en-US" sz="1600"/>
          </a:p>
          <a:p>
            <a:r>
              <a:rPr lang="ja-JP" altLang="en-US" sz="1600"/>
              <a:t>②　監禁型（４条３項２号）</a:t>
            </a:r>
          </a:p>
        </p:txBody>
      </p:sp>
      <p:sp>
        <p:nvSpPr>
          <p:cNvPr id="9" name="AutoShape 11"/>
          <p:cNvSpPr>
            <a:spLocks noChangeArrowheads="1"/>
          </p:cNvSpPr>
          <p:nvPr/>
        </p:nvSpPr>
        <p:spPr bwMode="auto">
          <a:xfrm>
            <a:off x="5121540" y="3952877"/>
            <a:ext cx="3823097" cy="50482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b="1">
                <a:ea typeface="HG丸ｺﾞｼｯｸM-PRO" pitchFamily="50" charset="-128"/>
              </a:rPr>
              <a:t>困惑を理由とする取消し</a:t>
            </a:r>
          </a:p>
          <a:p>
            <a:pPr algn="ctr"/>
            <a:r>
              <a:rPr lang="ja-JP" altLang="en-US" sz="1400"/>
              <a:t>（４条３項）</a:t>
            </a:r>
          </a:p>
        </p:txBody>
      </p:sp>
    </p:spTree>
    <p:extLst>
      <p:ext uri="{BB962C8B-B14F-4D97-AF65-F5344CB8AC3E}">
        <p14:creationId xmlns:p14="http://schemas.microsoft.com/office/powerpoint/2010/main" val="745779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797147"/>
          </a:xfrm>
        </p:spPr>
        <p:txBody>
          <a:bodyPr/>
          <a:lstStyle/>
          <a:p>
            <a:r>
              <a:rPr lang="ja-JP" altLang="en-US" dirty="0"/>
              <a:t>「誤認を理由とする取消し」（第４条）の「不実告知」（１項１号）と「断定的判断の提供」（１項２号）の</a:t>
            </a:r>
            <a:r>
              <a:rPr lang="ja-JP" altLang="en-US" dirty="0" smtClean="0"/>
              <a:t>相違</a:t>
            </a:r>
            <a:endParaRPr lang="ja-JP" altLang="en-US" dirty="0"/>
          </a:p>
        </p:txBody>
      </p:sp>
      <p:sp>
        <p:nvSpPr>
          <p:cNvPr id="3" name="タイトル 2"/>
          <p:cNvSpPr>
            <a:spLocks noGrp="1"/>
          </p:cNvSpPr>
          <p:nvPr>
            <p:ph type="title"/>
          </p:nvPr>
        </p:nvSpPr>
        <p:spPr/>
        <p:txBody>
          <a:bodyPr/>
          <a:lstStyle/>
          <a:p>
            <a:endParaRPr kumimoji="1" lang="ja-JP" altLang="en-US" dirty="0"/>
          </a:p>
        </p:txBody>
      </p:sp>
      <p:sp>
        <p:nvSpPr>
          <p:cNvPr id="4" name="AutoShape 4"/>
          <p:cNvSpPr>
            <a:spLocks noChangeArrowheads="1"/>
          </p:cNvSpPr>
          <p:nvPr/>
        </p:nvSpPr>
        <p:spPr bwMode="auto">
          <a:xfrm>
            <a:off x="787665" y="3522664"/>
            <a:ext cx="4134379" cy="2592387"/>
          </a:xfrm>
          <a:prstGeom prst="roundRect">
            <a:avLst>
              <a:gd name="adj" fmla="val 747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defRPr/>
            </a:pPr>
            <a:r>
              <a:rPr lang="ja-JP" altLang="en-US" sz="1600" dirty="0" smtClean="0"/>
              <a:t>「この映画を見れば絶対に感動しますよ」と勧誘されたが、実際に見ても感動しなかった。</a:t>
            </a:r>
          </a:p>
          <a:p>
            <a:pPr marL="182563" indent="-182563">
              <a:defRPr/>
            </a:pPr>
            <a:r>
              <a:rPr lang="ja-JP" altLang="en-US" sz="1600" dirty="0" smtClean="0"/>
              <a:t>⇒　「感動する」と告げることは主観的な評価。事実と異なることの告知対象ではない。</a:t>
            </a:r>
          </a:p>
          <a:p>
            <a:pPr marL="182563" indent="-182563">
              <a:defRPr/>
            </a:pPr>
            <a:r>
              <a:rPr lang="ja-JP" altLang="en-US" sz="1600" dirty="0" smtClean="0"/>
              <a:t>⇒　感動するかどうかは、将来における価額等ではない。</a:t>
            </a:r>
          </a:p>
          <a:p>
            <a:pPr marL="182563" indent="-182563">
              <a:defRPr/>
            </a:pPr>
            <a:r>
              <a:rPr lang="ja-JP" altLang="en-US" sz="1600" dirty="0" smtClean="0"/>
              <a:t>⇒　「不実告知」にも、「断定的判断の提供」に該当しない。</a:t>
            </a:r>
          </a:p>
        </p:txBody>
      </p:sp>
      <p:sp>
        <p:nvSpPr>
          <p:cNvPr id="5" name="Rectangle 5"/>
          <p:cNvSpPr>
            <a:spLocks noChangeArrowheads="1"/>
          </p:cNvSpPr>
          <p:nvPr/>
        </p:nvSpPr>
        <p:spPr bwMode="auto">
          <a:xfrm>
            <a:off x="765308" y="2454275"/>
            <a:ext cx="3666596" cy="1081088"/>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b="1" i="1"/>
              <a:t>「不実告知」</a:t>
            </a:r>
          </a:p>
          <a:p>
            <a:r>
              <a:rPr lang="ja-JP" altLang="en-US"/>
              <a:t>　重要事項について事実と異なることを告げること</a:t>
            </a:r>
          </a:p>
        </p:txBody>
      </p:sp>
      <p:sp>
        <p:nvSpPr>
          <p:cNvPr id="6" name="AutoShape 6"/>
          <p:cNvSpPr>
            <a:spLocks noChangeArrowheads="1"/>
          </p:cNvSpPr>
          <p:nvPr/>
        </p:nvSpPr>
        <p:spPr bwMode="auto">
          <a:xfrm>
            <a:off x="5376069" y="3981450"/>
            <a:ext cx="4134379" cy="1943100"/>
          </a:xfrm>
          <a:prstGeom prst="roundRect">
            <a:avLst>
              <a:gd name="adj" fmla="val 7477"/>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defRPr/>
            </a:pPr>
            <a:r>
              <a:rPr lang="ja-JP" altLang="en-US" sz="1600" dirty="0" smtClean="0"/>
              <a:t>証券会社の担当者に電話で勧誘された、外債を購入した。円高にならないと言われたが、円高になった。</a:t>
            </a:r>
          </a:p>
          <a:p>
            <a:pPr>
              <a:defRPr/>
            </a:pPr>
            <a:endParaRPr lang="ja-JP" altLang="en-US" sz="1600" dirty="0" smtClean="0"/>
          </a:p>
          <a:p>
            <a:pPr marL="182563" indent="-182563">
              <a:defRPr/>
            </a:pPr>
            <a:r>
              <a:rPr lang="ja-JP" altLang="en-US" sz="1600" dirty="0" smtClean="0"/>
              <a:t>⇒　将来におけるその価額等（円高になるか否か）について、断定的判断を提供（円高にならないと告げた）。</a:t>
            </a:r>
          </a:p>
        </p:txBody>
      </p:sp>
      <p:sp>
        <p:nvSpPr>
          <p:cNvPr id="7" name="Rectangle 7"/>
          <p:cNvSpPr>
            <a:spLocks noChangeArrowheads="1"/>
          </p:cNvSpPr>
          <p:nvPr/>
        </p:nvSpPr>
        <p:spPr bwMode="auto">
          <a:xfrm>
            <a:off x="5171415" y="2454275"/>
            <a:ext cx="3977878" cy="1512888"/>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63538" indent="-363538">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sz="1600" b="1" i="1">
                <a:latin typeface="Arial" pitchFamily="34" charset="0"/>
              </a:rPr>
              <a:t>「断定的判断の提供」</a:t>
            </a:r>
          </a:p>
          <a:p>
            <a:r>
              <a:rPr lang="ja-JP" altLang="en-US" sz="1600">
                <a:latin typeface="Arial" pitchFamily="34" charset="0"/>
              </a:rPr>
              <a:t>①　将来におけるその価額</a:t>
            </a:r>
          </a:p>
          <a:p>
            <a:r>
              <a:rPr lang="ja-JP" altLang="en-US" sz="1600">
                <a:latin typeface="Arial" pitchFamily="34" charset="0"/>
              </a:rPr>
              <a:t>②　将来において当該消費者が受け取るべき金額</a:t>
            </a:r>
          </a:p>
          <a:p>
            <a:r>
              <a:rPr lang="ja-JP" altLang="en-US" sz="1600">
                <a:latin typeface="Arial" pitchFamily="34" charset="0"/>
              </a:rPr>
              <a:t>③　その他の将来における変動が不確実な事項</a:t>
            </a:r>
          </a:p>
        </p:txBody>
      </p:sp>
    </p:spTree>
    <p:extLst>
      <p:ext uri="{BB962C8B-B14F-4D97-AF65-F5344CB8AC3E}">
        <p14:creationId xmlns:p14="http://schemas.microsoft.com/office/powerpoint/2010/main" val="2745695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7018" y="1552353"/>
            <a:ext cx="8915400" cy="581247"/>
          </a:xfrm>
        </p:spPr>
        <p:txBody>
          <a:bodyPr/>
          <a:lstStyle/>
          <a:p>
            <a:r>
              <a:rPr lang="zh-TW" altLang="en-US" dirty="0"/>
              <a:t>不当条項規制（無効）</a:t>
            </a:r>
            <a:endParaRPr kumimoji="1" lang="ja-JP" altLang="en-US" dirty="0"/>
          </a:p>
        </p:txBody>
      </p:sp>
      <p:sp>
        <p:nvSpPr>
          <p:cNvPr id="3" name="タイトル 2"/>
          <p:cNvSpPr>
            <a:spLocks noGrp="1"/>
          </p:cNvSpPr>
          <p:nvPr>
            <p:ph type="title"/>
          </p:nvPr>
        </p:nvSpPr>
        <p:spPr/>
        <p:txBody>
          <a:bodyPr/>
          <a:lstStyle/>
          <a:p>
            <a:endParaRPr kumimoji="1" lang="ja-JP" altLang="en-US" dirty="0"/>
          </a:p>
        </p:txBody>
      </p:sp>
      <p:sp>
        <p:nvSpPr>
          <p:cNvPr id="4" name="Rectangle 4"/>
          <p:cNvSpPr>
            <a:spLocks noChangeArrowheads="1"/>
          </p:cNvSpPr>
          <p:nvPr/>
        </p:nvSpPr>
        <p:spPr bwMode="auto">
          <a:xfrm>
            <a:off x="950912" y="2931321"/>
            <a:ext cx="3900488" cy="1439863"/>
          </a:xfrm>
          <a:prstGeom prst="rect">
            <a:avLst/>
          </a:prstGeom>
          <a:solidFill>
            <a:srgbClr val="FF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61938" indent="-261938">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nSpc>
                <a:spcPct val="120000"/>
              </a:lnSpc>
            </a:pPr>
            <a:r>
              <a:rPr lang="en-US" altLang="ja-JP">
                <a:latin typeface="Arial" pitchFamily="34" charset="0"/>
              </a:rPr>
              <a:t>①</a:t>
            </a:r>
            <a:r>
              <a:rPr lang="ja-JP" altLang="en-US">
                <a:latin typeface="Arial" pitchFamily="34" charset="0"/>
              </a:rPr>
              <a:t>　債務不履行責任（１号・２号）</a:t>
            </a:r>
          </a:p>
          <a:p>
            <a:pPr>
              <a:lnSpc>
                <a:spcPct val="120000"/>
              </a:lnSpc>
            </a:pPr>
            <a:r>
              <a:rPr lang="ja-JP" altLang="en-US">
                <a:latin typeface="Arial" pitchFamily="34" charset="0"/>
              </a:rPr>
              <a:t>②　不法行為責任（３号・４号）</a:t>
            </a:r>
          </a:p>
          <a:p>
            <a:pPr>
              <a:lnSpc>
                <a:spcPct val="120000"/>
              </a:lnSpc>
            </a:pPr>
            <a:r>
              <a:rPr lang="ja-JP" altLang="en-US">
                <a:latin typeface="Arial" pitchFamily="34" charset="0"/>
              </a:rPr>
              <a:t>③　瑕疵担保責任（５号）</a:t>
            </a:r>
          </a:p>
        </p:txBody>
      </p:sp>
      <p:sp>
        <p:nvSpPr>
          <p:cNvPr id="5" name="AutoShape 5"/>
          <p:cNvSpPr>
            <a:spLocks noChangeArrowheads="1"/>
          </p:cNvSpPr>
          <p:nvPr/>
        </p:nvSpPr>
        <p:spPr bwMode="auto">
          <a:xfrm>
            <a:off x="717021" y="2212183"/>
            <a:ext cx="3276203" cy="773112"/>
          </a:xfrm>
          <a:prstGeom prst="roundRect">
            <a:avLst>
              <a:gd name="adj" fmla="val 16667"/>
            </a:avLst>
          </a:prstGeom>
          <a:solidFill>
            <a:srgbClr val="FF99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400" b="1">
                <a:ea typeface="HG丸ｺﾞｼｯｸM-PRO" pitchFamily="50" charset="-128"/>
              </a:rPr>
              <a:t>責任制限条項</a:t>
            </a:r>
            <a:r>
              <a:rPr lang="ja-JP" altLang="en-US" sz="2400"/>
              <a:t>（８条）</a:t>
            </a:r>
          </a:p>
        </p:txBody>
      </p:sp>
      <p:sp>
        <p:nvSpPr>
          <p:cNvPr id="6" name="Rectangle 7"/>
          <p:cNvSpPr>
            <a:spLocks noChangeArrowheads="1"/>
          </p:cNvSpPr>
          <p:nvPr/>
        </p:nvSpPr>
        <p:spPr bwMode="auto">
          <a:xfrm>
            <a:off x="5281349" y="2836071"/>
            <a:ext cx="4289160" cy="1439863"/>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61938" indent="-261938">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nSpc>
                <a:spcPct val="200000"/>
              </a:lnSpc>
            </a:pPr>
            <a:r>
              <a:rPr lang="en-US" altLang="ja-JP">
                <a:latin typeface="Arial" pitchFamily="34" charset="0"/>
              </a:rPr>
              <a:t>①</a:t>
            </a:r>
            <a:r>
              <a:rPr lang="ja-JP" altLang="en-US">
                <a:latin typeface="Arial" pitchFamily="34" charset="0"/>
              </a:rPr>
              <a:t>　契約解除に伴う責任の限定（１号）</a:t>
            </a:r>
          </a:p>
          <a:p>
            <a:pPr>
              <a:lnSpc>
                <a:spcPct val="200000"/>
              </a:lnSpc>
            </a:pPr>
            <a:r>
              <a:rPr lang="ja-JP" altLang="en-US">
                <a:latin typeface="Arial" pitchFamily="34" charset="0"/>
              </a:rPr>
              <a:t>②　金銭債務の遅延責任の限定（２号）</a:t>
            </a:r>
          </a:p>
        </p:txBody>
      </p:sp>
      <p:sp>
        <p:nvSpPr>
          <p:cNvPr id="7" name="AutoShape 8"/>
          <p:cNvSpPr>
            <a:spLocks noChangeArrowheads="1"/>
          </p:cNvSpPr>
          <p:nvPr/>
        </p:nvSpPr>
        <p:spPr bwMode="auto">
          <a:xfrm>
            <a:off x="5085292" y="2212184"/>
            <a:ext cx="4146417" cy="74612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r>
              <a:rPr lang="ja-JP" altLang="en-US" sz="2400" b="1" dirty="0">
                <a:ea typeface="HG丸ｺﾞｼｯｸM-PRO" pitchFamily="50" charset="-128"/>
              </a:rPr>
              <a:t>損害賠償額の予定･違約金</a:t>
            </a:r>
            <a:r>
              <a:rPr lang="ja-JP" altLang="en-US" sz="2400" dirty="0"/>
              <a:t>（９条）</a:t>
            </a:r>
          </a:p>
        </p:txBody>
      </p:sp>
      <p:sp>
        <p:nvSpPr>
          <p:cNvPr id="8" name="AutoShape 9"/>
          <p:cNvSpPr>
            <a:spLocks noChangeArrowheads="1"/>
          </p:cNvSpPr>
          <p:nvPr/>
        </p:nvSpPr>
        <p:spPr bwMode="auto">
          <a:xfrm>
            <a:off x="871803" y="4749008"/>
            <a:ext cx="4055269" cy="431800"/>
          </a:xfrm>
          <a:prstGeom prst="roundRect">
            <a:avLst>
              <a:gd name="adj" fmla="val 16667"/>
            </a:avLst>
          </a:prstGeom>
          <a:solidFill>
            <a:srgbClr val="CC99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sz="2000" b="1">
                <a:ea typeface="HG丸ｺﾞｼｯｸM-PRO" pitchFamily="50" charset="-128"/>
              </a:rPr>
              <a:t>それ以外の信義則違反</a:t>
            </a:r>
            <a:r>
              <a:rPr lang="ja-JP" altLang="en-US" sz="1600"/>
              <a:t>（１０条）</a:t>
            </a:r>
          </a:p>
        </p:txBody>
      </p:sp>
    </p:spTree>
    <p:extLst>
      <p:ext uri="{BB962C8B-B14F-4D97-AF65-F5344CB8AC3E}">
        <p14:creationId xmlns:p14="http://schemas.microsoft.com/office/powerpoint/2010/main" val="2903058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479647"/>
          </a:xfrm>
        </p:spPr>
        <p:txBody>
          <a:bodyPr/>
          <a:lstStyle/>
          <a:p>
            <a:r>
              <a:rPr lang="zh-TW" altLang="en-US" dirty="0"/>
              <a:t>消費者団体訴訟制度（平成１８年改正</a:t>
            </a:r>
            <a:r>
              <a:rPr lang="zh-TW" altLang="en-US" dirty="0" smtClean="0"/>
              <a:t>）</a:t>
            </a:r>
            <a:endParaRPr lang="zh-TW" altLang="en-US" dirty="0"/>
          </a:p>
        </p:txBody>
      </p:sp>
      <p:sp>
        <p:nvSpPr>
          <p:cNvPr id="3" name="タイトル 2"/>
          <p:cNvSpPr>
            <a:spLocks noGrp="1"/>
          </p:cNvSpPr>
          <p:nvPr>
            <p:ph type="title"/>
          </p:nvPr>
        </p:nvSpPr>
        <p:spPr/>
        <p:txBody>
          <a:bodyPr/>
          <a:lstStyle/>
          <a:p>
            <a:endParaRPr kumimoji="1" lang="ja-JP" altLang="en-US" dirty="0"/>
          </a:p>
        </p:txBody>
      </p:sp>
      <p:sp>
        <p:nvSpPr>
          <p:cNvPr id="4" name="Rectangle 4"/>
          <p:cNvSpPr>
            <a:spLocks noChangeArrowheads="1"/>
          </p:cNvSpPr>
          <p:nvPr/>
        </p:nvSpPr>
        <p:spPr bwMode="auto">
          <a:xfrm>
            <a:off x="3943483" y="2028029"/>
            <a:ext cx="5460338" cy="100965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66700" indent="-2667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Char char="Ø"/>
            </a:pPr>
            <a:r>
              <a:rPr lang="ja-JP" altLang="en-US" sz="1400">
                <a:latin typeface="Verdana" pitchFamily="34" charset="0"/>
              </a:rPr>
              <a:t>個々の消費者は本法の事後的措置（契約取消し等）で救済されても、他の消費者は被害を受ける可能性</a:t>
            </a:r>
          </a:p>
          <a:p>
            <a:pPr>
              <a:spcBef>
                <a:spcPct val="20000"/>
              </a:spcBef>
              <a:buClr>
                <a:schemeClr val="bg2"/>
              </a:buClr>
              <a:buSzPct val="75000"/>
              <a:buFont typeface="Wingdings" pitchFamily="2" charset="2"/>
              <a:buChar char="Ø"/>
            </a:pPr>
            <a:r>
              <a:rPr lang="ja-JP" altLang="en-US" sz="1400">
                <a:latin typeface="Verdana" pitchFamily="34" charset="0"/>
              </a:rPr>
              <a:t>被害が広がる前に、事業者による不当な勧誘行為・契約条項の使用を差し止める必要</a:t>
            </a:r>
          </a:p>
        </p:txBody>
      </p:sp>
      <p:sp>
        <p:nvSpPr>
          <p:cNvPr id="5" name="AutoShape 5"/>
          <p:cNvSpPr>
            <a:spLocks noChangeArrowheads="1"/>
          </p:cNvSpPr>
          <p:nvPr/>
        </p:nvSpPr>
        <p:spPr bwMode="auto">
          <a:xfrm>
            <a:off x="746390" y="2099467"/>
            <a:ext cx="3119702" cy="938212"/>
          </a:xfrm>
          <a:prstGeom prst="rightArrowCallout">
            <a:avLst>
              <a:gd name="adj1" fmla="val 27269"/>
              <a:gd name="adj2" fmla="val 34847"/>
              <a:gd name="adj3" fmla="val 47050"/>
              <a:gd name="adj4" fmla="val 76954"/>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None/>
            </a:pPr>
            <a:r>
              <a:rPr lang="ja-JP" altLang="en-US" sz="1600">
                <a:latin typeface="Verdana" pitchFamily="34" charset="0"/>
              </a:rPr>
              <a:t>消費者契約に関連した被害は、同種の被害が多数発生</a:t>
            </a:r>
          </a:p>
        </p:txBody>
      </p:sp>
      <p:sp>
        <p:nvSpPr>
          <p:cNvPr id="6" name="Rectangle 6"/>
          <p:cNvSpPr>
            <a:spLocks noChangeArrowheads="1"/>
          </p:cNvSpPr>
          <p:nvPr/>
        </p:nvSpPr>
        <p:spPr bwMode="auto">
          <a:xfrm>
            <a:off x="746390" y="3683793"/>
            <a:ext cx="3353594" cy="1730375"/>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None/>
            </a:pPr>
            <a:r>
              <a:rPr lang="ja-JP" altLang="en-US">
                <a:latin typeface="Verdana" pitchFamily="34" charset="0"/>
              </a:rPr>
              <a:t>不特定多数の消費者の利益を擁護するために、適格消費者団体が消費者契約法に違反する事業者の不当な行為に対して差止請求権を行使</a:t>
            </a:r>
          </a:p>
        </p:txBody>
      </p:sp>
      <p:sp>
        <p:nvSpPr>
          <p:cNvPr id="7" name="Rectangle 7"/>
          <p:cNvSpPr>
            <a:spLocks noChangeArrowheads="1"/>
          </p:cNvSpPr>
          <p:nvPr/>
        </p:nvSpPr>
        <p:spPr bwMode="auto">
          <a:xfrm>
            <a:off x="667279" y="3180554"/>
            <a:ext cx="2808420" cy="649288"/>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spcBef>
                <a:spcPct val="20000"/>
              </a:spcBef>
              <a:buClr>
                <a:schemeClr val="bg2"/>
              </a:buClr>
              <a:buSzPct val="75000"/>
              <a:buFont typeface="Wingdings" pitchFamily="2" charset="2"/>
              <a:buNone/>
            </a:pPr>
            <a:r>
              <a:rPr lang="ja-JP" altLang="en-US" sz="2000" b="1">
                <a:latin typeface="Verdana" pitchFamily="34" charset="0"/>
                <a:ea typeface="HG丸ｺﾞｼｯｸM-PRO" pitchFamily="50" charset="-128"/>
              </a:rPr>
              <a:t>消費者団体訴訟制度</a:t>
            </a:r>
          </a:p>
        </p:txBody>
      </p:sp>
      <p:sp>
        <p:nvSpPr>
          <p:cNvPr id="8" name="AutoShape 8"/>
          <p:cNvSpPr>
            <a:spLocks noChangeArrowheads="1"/>
          </p:cNvSpPr>
          <p:nvPr/>
        </p:nvSpPr>
        <p:spPr bwMode="auto">
          <a:xfrm>
            <a:off x="4256485" y="3180554"/>
            <a:ext cx="4992555" cy="1081088"/>
          </a:xfrm>
          <a:prstGeom prst="roundRect">
            <a:avLst>
              <a:gd name="adj" fmla="val 8296"/>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2540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None/>
            </a:pPr>
            <a:r>
              <a:rPr lang="ja-JP" altLang="en-US" sz="1400" b="1">
                <a:latin typeface="Verdana" pitchFamily="34" charset="0"/>
                <a:ea typeface="HG丸ｺﾞｼｯｸM-PRO" pitchFamily="50" charset="-128"/>
              </a:rPr>
              <a:t>適格消費者団体</a:t>
            </a:r>
          </a:p>
          <a:p>
            <a:pPr>
              <a:spcBef>
                <a:spcPct val="20000"/>
              </a:spcBef>
              <a:buClr>
                <a:schemeClr val="bg2"/>
              </a:buClr>
              <a:buSzPct val="75000"/>
              <a:buFont typeface="Wingdings" pitchFamily="2" charset="2"/>
              <a:buChar char="Ø"/>
            </a:pPr>
            <a:r>
              <a:rPr lang="ja-JP" altLang="en-US" sz="1400">
                <a:latin typeface="Verdana" pitchFamily="34" charset="0"/>
                <a:ea typeface="HG丸ｺﾞｼｯｸM-PRO" pitchFamily="50" charset="-128"/>
              </a:rPr>
              <a:t>内閣総理大臣の認定（</a:t>
            </a:r>
            <a:r>
              <a:rPr lang="en-US" altLang="ja-JP" sz="1400">
                <a:latin typeface="Verdana" pitchFamily="34" charset="0"/>
                <a:ea typeface="HG丸ｺﾞｼｯｸM-PRO" pitchFamily="50" charset="-128"/>
              </a:rPr>
              <a:t>13</a:t>
            </a:r>
            <a:r>
              <a:rPr lang="ja-JP" altLang="en-US" sz="1400">
                <a:latin typeface="Verdana" pitchFamily="34" charset="0"/>
                <a:ea typeface="HG丸ｺﾞｼｯｸM-PRO" pitchFamily="50" charset="-128"/>
              </a:rPr>
              <a:t>条）</a:t>
            </a:r>
          </a:p>
          <a:p>
            <a:pPr>
              <a:spcBef>
                <a:spcPct val="20000"/>
              </a:spcBef>
              <a:buClr>
                <a:schemeClr val="bg2"/>
              </a:buClr>
              <a:buSzPct val="75000"/>
              <a:buFont typeface="Wingdings" pitchFamily="2" charset="2"/>
              <a:buChar char="Ø"/>
            </a:pPr>
            <a:r>
              <a:rPr lang="ja-JP" altLang="en-US" sz="1400">
                <a:latin typeface="Verdana" pitchFamily="34" charset="0"/>
                <a:ea typeface="HG丸ｺﾞｼｯｸM-PRO" pitchFamily="50" charset="-128"/>
              </a:rPr>
              <a:t>適格要件（</a:t>
            </a:r>
            <a:r>
              <a:rPr lang="en-US" altLang="ja-JP" sz="1400">
                <a:latin typeface="Verdana" pitchFamily="34" charset="0"/>
                <a:ea typeface="HG丸ｺﾞｼｯｸM-PRO" pitchFamily="50" charset="-128"/>
              </a:rPr>
              <a:t>13</a:t>
            </a:r>
            <a:r>
              <a:rPr lang="ja-JP" altLang="en-US" sz="1400">
                <a:latin typeface="Verdana" pitchFamily="34" charset="0"/>
                <a:ea typeface="HG丸ｺﾞｼｯｸM-PRO" pitchFamily="50" charset="-128"/>
              </a:rPr>
              <a:t>条</a:t>
            </a:r>
            <a:r>
              <a:rPr lang="en-US" altLang="ja-JP" sz="1400">
                <a:latin typeface="Verdana" pitchFamily="34" charset="0"/>
                <a:ea typeface="HG丸ｺﾞｼｯｸM-PRO" pitchFamily="50" charset="-128"/>
              </a:rPr>
              <a:t>3</a:t>
            </a:r>
            <a:r>
              <a:rPr lang="ja-JP" altLang="en-US" sz="1400">
                <a:latin typeface="Verdana" pitchFamily="34" charset="0"/>
                <a:ea typeface="HG丸ｺﾞｼｯｸM-PRO" pitchFamily="50" charset="-128"/>
              </a:rPr>
              <a:t>項以下）</a:t>
            </a:r>
          </a:p>
          <a:p>
            <a:pPr>
              <a:spcBef>
                <a:spcPct val="20000"/>
              </a:spcBef>
              <a:buClr>
                <a:schemeClr val="bg2"/>
              </a:buClr>
              <a:buSzPct val="75000"/>
              <a:buFont typeface="Wingdings" pitchFamily="2" charset="2"/>
              <a:buChar char="Ø"/>
            </a:pPr>
            <a:r>
              <a:rPr lang="ja-JP" altLang="en-US" sz="1400">
                <a:latin typeface="Verdana" pitchFamily="34" charset="0"/>
                <a:ea typeface="HG丸ｺﾞｼｯｸM-PRO" pitchFamily="50" charset="-128"/>
              </a:rPr>
              <a:t>内閣総理大臣による監督措置（</a:t>
            </a:r>
            <a:r>
              <a:rPr lang="en-US" altLang="ja-JP" sz="1400">
                <a:latin typeface="Verdana" pitchFamily="34" charset="0"/>
                <a:ea typeface="HG丸ｺﾞｼｯｸM-PRO" pitchFamily="50" charset="-128"/>
              </a:rPr>
              <a:t>32</a:t>
            </a:r>
            <a:r>
              <a:rPr lang="ja-JP" altLang="en-US" sz="1400">
                <a:latin typeface="Verdana" pitchFamily="34" charset="0"/>
                <a:ea typeface="HG丸ｺﾞｼｯｸM-PRO" pitchFamily="50" charset="-128"/>
              </a:rPr>
              <a:t>条等）</a:t>
            </a:r>
          </a:p>
        </p:txBody>
      </p:sp>
      <p:sp>
        <p:nvSpPr>
          <p:cNvPr id="9" name="AutoShape 9"/>
          <p:cNvSpPr>
            <a:spLocks noChangeArrowheads="1"/>
          </p:cNvSpPr>
          <p:nvPr/>
        </p:nvSpPr>
        <p:spPr bwMode="auto">
          <a:xfrm>
            <a:off x="4256485" y="4333079"/>
            <a:ext cx="4992555" cy="1081088"/>
          </a:xfrm>
          <a:prstGeom prst="roundRect">
            <a:avLst>
              <a:gd name="adj" fmla="val 8676"/>
            </a:avLst>
          </a:prstGeom>
          <a:solidFill>
            <a:srgbClr val="FF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spcBef>
                <a:spcPct val="20000"/>
              </a:spcBef>
              <a:buClr>
                <a:schemeClr val="bg2"/>
              </a:buClr>
              <a:buSzPct val="75000"/>
              <a:buFont typeface="Wingdings" pitchFamily="2" charset="2"/>
              <a:buNone/>
            </a:pPr>
            <a:r>
              <a:rPr lang="ja-JP" altLang="en-US" sz="1400" b="1">
                <a:latin typeface="Verdana" pitchFamily="34" charset="0"/>
              </a:rPr>
              <a:t>差止請求</a:t>
            </a:r>
          </a:p>
          <a:p>
            <a:pPr>
              <a:spcBef>
                <a:spcPct val="20000"/>
              </a:spcBef>
              <a:buClr>
                <a:schemeClr val="bg2"/>
              </a:buClr>
              <a:buSzPct val="75000"/>
              <a:buFont typeface="Wingdings" pitchFamily="2" charset="2"/>
              <a:buChar char="p"/>
            </a:pPr>
            <a:r>
              <a:rPr lang="ja-JP" altLang="en-US" sz="1400">
                <a:latin typeface="Verdana" pitchFamily="34" charset="0"/>
              </a:rPr>
              <a:t>差止めの要件（</a:t>
            </a:r>
            <a:r>
              <a:rPr lang="en-US" altLang="ja-JP" sz="1400">
                <a:latin typeface="Verdana" pitchFamily="34" charset="0"/>
              </a:rPr>
              <a:t>12</a:t>
            </a:r>
            <a:r>
              <a:rPr lang="ja-JP" altLang="en-US" sz="1400">
                <a:latin typeface="Verdana" pitchFamily="34" charset="0"/>
              </a:rPr>
              <a:t>条）</a:t>
            </a:r>
          </a:p>
          <a:p>
            <a:pPr>
              <a:spcBef>
                <a:spcPct val="20000"/>
              </a:spcBef>
              <a:buClr>
                <a:schemeClr val="bg2"/>
              </a:buClr>
              <a:buSzPct val="75000"/>
              <a:buFont typeface="Wingdings" pitchFamily="2" charset="2"/>
              <a:buChar char="p"/>
            </a:pPr>
            <a:r>
              <a:rPr lang="ja-JP" altLang="en-US" sz="1400">
                <a:latin typeface="Verdana" pitchFamily="34" charset="0"/>
              </a:rPr>
              <a:t>差止めの対象となる行為（不当な勧誘行為・不当な契約条項）</a:t>
            </a:r>
          </a:p>
        </p:txBody>
      </p:sp>
      <p:sp>
        <p:nvSpPr>
          <p:cNvPr id="10" name="Rectangle 10"/>
          <p:cNvSpPr>
            <a:spLocks noChangeArrowheads="1"/>
          </p:cNvSpPr>
          <p:nvPr/>
        </p:nvSpPr>
        <p:spPr bwMode="auto">
          <a:xfrm>
            <a:off x="3398309" y="5544342"/>
            <a:ext cx="5850731"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imes New Roman" pitchFamily="18" charset="0"/>
                <a:ea typeface="ＭＳ Ｐゴシック" pitchFamily="50" charset="-128"/>
              </a:defRPr>
            </a:lvl1pPr>
            <a:lvl2pPr marL="742950" indent="-285750">
              <a:defRPr kumimoji="1">
                <a:solidFill>
                  <a:schemeClr val="tx1"/>
                </a:solidFill>
                <a:latin typeface="Times New Roman" pitchFamily="18" charset="0"/>
                <a:ea typeface="ＭＳ Ｐゴシック" pitchFamily="50" charset="-128"/>
              </a:defRPr>
            </a:lvl2pPr>
            <a:lvl3pPr marL="1143000" indent="-228600">
              <a:defRPr kumimoji="1">
                <a:solidFill>
                  <a:schemeClr val="tx1"/>
                </a:solidFill>
                <a:latin typeface="Times New Roman" pitchFamily="18" charset="0"/>
                <a:ea typeface="ＭＳ Ｐゴシック" pitchFamily="50" charset="-128"/>
              </a:defRPr>
            </a:lvl3pPr>
            <a:lvl4pPr marL="1600200" indent="-228600">
              <a:defRPr kumimoji="1">
                <a:solidFill>
                  <a:schemeClr val="tx1"/>
                </a:solidFill>
                <a:latin typeface="Times New Roman" pitchFamily="18" charset="0"/>
                <a:ea typeface="ＭＳ Ｐゴシック" pitchFamily="50" charset="-128"/>
              </a:defRPr>
            </a:lvl4pPr>
            <a:lvl5pPr marL="2057400" indent="-22860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ja-JP" altLang="en-US" dirty="0"/>
              <a:t>なお、集団的消費者被害救済制度の議論。</a:t>
            </a:r>
          </a:p>
        </p:txBody>
      </p:sp>
    </p:spTree>
    <p:extLst>
      <p:ext uri="{BB962C8B-B14F-4D97-AF65-F5344CB8AC3E}">
        <p14:creationId xmlns:p14="http://schemas.microsoft.com/office/powerpoint/2010/main" val="386485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平成</a:t>
            </a:r>
            <a:r>
              <a:rPr kumimoji="1" lang="en-US" altLang="ja-JP" dirty="0" smtClean="0"/>
              <a:t>28</a:t>
            </a:r>
            <a:r>
              <a:rPr kumimoji="1" lang="ja-JP" altLang="en-US" dirty="0" smtClean="0"/>
              <a:t>年改正消費者契約法</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8962565"/>
              </p:ext>
            </p:extLst>
          </p:nvPr>
        </p:nvGraphicFramePr>
        <p:xfrm>
          <a:off x="495300" y="1421192"/>
          <a:ext cx="9117932" cy="4789107"/>
        </p:xfrm>
        <a:graphic>
          <a:graphicData uri="http://schemas.openxmlformats.org/presentationml/2006/ole">
            <mc:AlternateContent xmlns:mc="http://schemas.openxmlformats.org/markup-compatibility/2006">
              <mc:Choice xmlns:v="urn:schemas-microsoft-com:vml" Requires="v">
                <p:oleObj spid="_x0000_s2051" name="Acrobat Document" r:id="rId3" imgW="8019943" imgH="5667255" progId="AcroExch.Document.11">
                  <p:embed/>
                </p:oleObj>
              </mc:Choice>
              <mc:Fallback>
                <p:oleObj name="Acrobat Document" r:id="rId3" imgW="8019943" imgH="5667255" progId="AcroExch.Document.11">
                  <p:embed/>
                  <p:pic>
                    <p:nvPicPr>
                      <p:cNvPr id="0" name=""/>
                      <p:cNvPicPr/>
                      <p:nvPr/>
                    </p:nvPicPr>
                    <p:blipFill>
                      <a:blip r:embed="rId4"/>
                      <a:stretch>
                        <a:fillRect/>
                      </a:stretch>
                    </p:blipFill>
                    <p:spPr>
                      <a:xfrm>
                        <a:off x="495300" y="1421192"/>
                        <a:ext cx="9117932" cy="4789107"/>
                      </a:xfrm>
                      <a:prstGeom prst="rect">
                        <a:avLst/>
                      </a:prstGeom>
                    </p:spPr>
                  </p:pic>
                </p:oleObj>
              </mc:Fallback>
            </mc:AlternateContent>
          </a:graphicData>
        </a:graphic>
      </p:graphicFrame>
    </p:spTree>
    <p:extLst>
      <p:ext uri="{BB962C8B-B14F-4D97-AF65-F5344CB8AC3E}">
        <p14:creationId xmlns:p14="http://schemas.microsoft.com/office/powerpoint/2010/main" val="2789787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lnSpcReduction="10000"/>
          </a:bodyPr>
          <a:lstStyle/>
          <a:p>
            <a:r>
              <a:rPr lang="ja-JP" altLang="en-US" dirty="0"/>
              <a:t>消費者の財産的被害の集団的な回復のための民事の裁判手続の特例に関する法律</a:t>
            </a:r>
          </a:p>
          <a:p>
            <a:r>
              <a:rPr lang="ja-JP" altLang="en-US" dirty="0"/>
              <a:t>消費者の被害特定的確消費者団体が原告となり手段としての訴訟手続の利用が困難な状況との認識</a:t>
            </a:r>
          </a:p>
          <a:p>
            <a:r>
              <a:rPr lang="ja-JP" altLang="en-US" dirty="0"/>
              <a:t>消費者被害の集団的な回復を図るための二段階型の訴訟制度</a:t>
            </a:r>
          </a:p>
          <a:p>
            <a:pPr marL="0" indent="0">
              <a:buNone/>
            </a:pPr>
            <a:r>
              <a:rPr lang="ja-JP" altLang="en-US" dirty="0" smtClean="0"/>
              <a:t>　</a:t>
            </a:r>
            <a:r>
              <a:rPr lang="ja-JP" altLang="en-US" dirty="0"/>
              <a:t>　①一段階目の手続：共通義務確認訴訟</a:t>
            </a:r>
          </a:p>
          <a:p>
            <a:pPr marL="901700" indent="-901700">
              <a:buNone/>
            </a:pPr>
            <a:r>
              <a:rPr lang="ja-JP" altLang="en-US" dirty="0" smtClean="0"/>
              <a:t>　</a:t>
            </a:r>
            <a:r>
              <a:rPr lang="ja-JP" altLang="en-US" dirty="0"/>
              <a:t>　　⇒特定適格消費者団体が原告、相当多数の消費者と事業者との間の共通義務の存否</a:t>
            </a:r>
          </a:p>
          <a:p>
            <a:pPr marL="0" indent="0">
              <a:buNone/>
            </a:pPr>
            <a:r>
              <a:rPr lang="ja-JP" altLang="en-US" dirty="0" smtClean="0"/>
              <a:t>　</a:t>
            </a:r>
            <a:r>
              <a:rPr lang="ja-JP" altLang="en-US" dirty="0"/>
              <a:t>　②二段階目の手続：対象債権の確定手続</a:t>
            </a:r>
          </a:p>
          <a:p>
            <a:pPr marL="901700" indent="-901700">
              <a:buNone/>
            </a:pPr>
            <a:r>
              <a:rPr lang="ja-JP" altLang="en-US" dirty="0" smtClean="0"/>
              <a:t>　</a:t>
            </a:r>
            <a:r>
              <a:rPr lang="ja-JP" altLang="en-US" dirty="0"/>
              <a:t>　　⇒個々の消費者が手続に加入し、簡易によってそれぞれの債権の有無や金額を決定</a:t>
            </a:r>
          </a:p>
          <a:p>
            <a:r>
              <a:rPr lang="ja-JP" altLang="en-US" dirty="0"/>
              <a:t>施行日：公布後３年を超えない範囲内において政令で定める日</a:t>
            </a:r>
          </a:p>
          <a:p>
            <a:endParaRPr kumimoji="1" lang="ja-JP" altLang="en-US" dirty="0"/>
          </a:p>
        </p:txBody>
      </p:sp>
      <p:sp>
        <p:nvSpPr>
          <p:cNvPr id="3" name="タイトル 2"/>
          <p:cNvSpPr>
            <a:spLocks noGrp="1"/>
          </p:cNvSpPr>
          <p:nvPr>
            <p:ph type="title"/>
          </p:nvPr>
        </p:nvSpPr>
        <p:spPr>
          <a:xfrm>
            <a:off x="503918" y="909379"/>
            <a:ext cx="9008382" cy="552673"/>
          </a:xfrm>
        </p:spPr>
        <p:txBody>
          <a:bodyPr/>
          <a:lstStyle/>
          <a:p>
            <a:r>
              <a:rPr lang="zh-TW" altLang="en-US" dirty="0"/>
              <a:t>消費者裁判手続</a:t>
            </a:r>
            <a:r>
              <a:rPr lang="zh-TW" altLang="en-US" dirty="0" smtClean="0"/>
              <a:t>特例法</a:t>
            </a:r>
            <a:r>
              <a:rPr lang="zh-TW" altLang="en-US" sz="2000" dirty="0" smtClean="0"/>
              <a:t>（</a:t>
            </a:r>
            <a:r>
              <a:rPr lang="zh-TW" altLang="en-US" sz="2000" dirty="0"/>
              <a:t>平成</a:t>
            </a:r>
            <a:r>
              <a:rPr lang="en-US" altLang="zh-TW" sz="2000" dirty="0"/>
              <a:t>25</a:t>
            </a:r>
            <a:r>
              <a:rPr lang="zh-TW" altLang="en-US" sz="2000" dirty="0"/>
              <a:t>年</a:t>
            </a:r>
            <a:r>
              <a:rPr lang="en-US" altLang="zh-TW" sz="2000" dirty="0"/>
              <a:t>12</a:t>
            </a:r>
            <a:r>
              <a:rPr lang="zh-TW" altLang="en-US" sz="2000" dirty="0"/>
              <a:t>月</a:t>
            </a:r>
            <a:r>
              <a:rPr lang="en-US" altLang="zh-TW" sz="2000" dirty="0"/>
              <a:t>11</a:t>
            </a:r>
            <a:r>
              <a:rPr lang="zh-TW" altLang="en-US" sz="2000" dirty="0"/>
              <a:t>日公</a:t>
            </a:r>
            <a:r>
              <a:rPr lang="zh-TW" altLang="en-US" sz="2000" dirty="0" smtClean="0"/>
              <a:t>布</a:t>
            </a:r>
            <a:r>
              <a:rPr lang="ja-JP" altLang="en-US" sz="2000" dirty="0" err="1" smtClean="0"/>
              <a:t>、</a:t>
            </a:r>
            <a:r>
              <a:rPr lang="ja-JP" altLang="en-US" sz="2000" dirty="0" smtClean="0"/>
              <a:t>平成</a:t>
            </a:r>
            <a:r>
              <a:rPr lang="en-US" altLang="ja-JP" sz="2000" dirty="0" smtClean="0"/>
              <a:t>28</a:t>
            </a:r>
            <a:r>
              <a:rPr lang="ja-JP" altLang="en-US" sz="2000" dirty="0" smtClean="0"/>
              <a:t>年</a:t>
            </a:r>
            <a:r>
              <a:rPr lang="en-US" altLang="ja-JP" sz="2000" dirty="0" smtClean="0"/>
              <a:t>10</a:t>
            </a:r>
            <a:r>
              <a:rPr lang="ja-JP" altLang="en-US" sz="2000" dirty="0" smtClean="0"/>
              <a:t>月</a:t>
            </a:r>
            <a:r>
              <a:rPr lang="en-US" altLang="ja-JP" sz="2000" dirty="0" smtClean="0"/>
              <a:t>1</a:t>
            </a:r>
            <a:r>
              <a:rPr lang="ja-JP" altLang="en-US" sz="2000" dirty="0" smtClean="0"/>
              <a:t>日施行</a:t>
            </a:r>
            <a:r>
              <a:rPr lang="zh-TW" altLang="en-US" sz="2000" dirty="0" smtClean="0"/>
              <a:t>）</a:t>
            </a:r>
            <a:endParaRPr kumimoji="1" lang="ja-JP" altLang="en-US" sz="2000" dirty="0"/>
          </a:p>
        </p:txBody>
      </p:sp>
    </p:spTree>
    <p:extLst>
      <p:ext uri="{BB962C8B-B14F-4D97-AF65-F5344CB8AC3E}">
        <p14:creationId xmlns:p14="http://schemas.microsoft.com/office/powerpoint/2010/main" val="4074476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smtClean="0"/>
              <a:t>ＡＤＲ</a:t>
            </a:r>
            <a:r>
              <a:rPr lang="ja-JP" altLang="en-US" dirty="0"/>
              <a:t>とは</a:t>
            </a:r>
          </a:p>
          <a:p>
            <a:pPr marL="0" indent="0">
              <a:buNone/>
            </a:pPr>
            <a:r>
              <a:rPr lang="ja-JP" altLang="en-US" dirty="0" smtClean="0"/>
              <a:t>　　ＡＤＲ：Ａｌｔｅｒｎａｔｉｖｅ　Ｄｉｓｐｕｔｅ　Ｒｅｓｏｌｕｔｉｏｎ 裁判外紛争解決</a:t>
            </a:r>
            <a:endParaRPr lang="ja-JP" altLang="en-US" dirty="0"/>
          </a:p>
          <a:p>
            <a:pPr marL="177800" indent="-177800">
              <a:buNone/>
            </a:pPr>
            <a:r>
              <a:rPr lang="ja-JP" altLang="en-US" dirty="0" smtClean="0"/>
              <a:t>　　裁判手続によらず紛争解決を行う制度。</a:t>
            </a:r>
            <a:endParaRPr lang="ja-JP" altLang="en-US" dirty="0"/>
          </a:p>
          <a:p>
            <a:r>
              <a:rPr lang="ja-JP" altLang="en-US" dirty="0" smtClean="0"/>
              <a:t>金融ＡＤＲ</a:t>
            </a:r>
            <a:endParaRPr lang="ja-JP" altLang="en-US" dirty="0"/>
          </a:p>
          <a:p>
            <a:pPr marL="0" indent="0">
              <a:buNone/>
            </a:pPr>
            <a:r>
              <a:rPr lang="ja-JP" altLang="en-US" dirty="0" smtClean="0"/>
              <a:t>　　金融商品取引法、銀行法等の改正により創設（平成</a:t>
            </a:r>
            <a:r>
              <a:rPr lang="en-US" altLang="ja-JP" dirty="0" smtClean="0"/>
              <a:t>21</a:t>
            </a:r>
            <a:r>
              <a:rPr lang="ja-JP" altLang="en-US" dirty="0" smtClean="0"/>
              <a:t>年</a:t>
            </a:r>
            <a:r>
              <a:rPr lang="en-US" altLang="ja-JP" dirty="0" smtClean="0"/>
              <a:t>6</a:t>
            </a:r>
            <a:r>
              <a:rPr lang="ja-JP" altLang="en-US" dirty="0" smtClean="0"/>
              <a:t>月）。</a:t>
            </a:r>
            <a:endParaRPr lang="en-US" altLang="ja-JP" dirty="0" smtClean="0"/>
          </a:p>
          <a:p>
            <a:pPr marL="0" indent="0">
              <a:buNone/>
            </a:pPr>
            <a:r>
              <a:rPr lang="ja-JP" altLang="en-US" dirty="0"/>
              <a:t>　</a:t>
            </a:r>
            <a:r>
              <a:rPr lang="ja-JP" altLang="en-US" dirty="0" smtClean="0"/>
              <a:t>　　銀行法上の指定紛争機関：全国銀行協会において運営。</a:t>
            </a:r>
            <a:endParaRPr lang="ja-JP" altLang="en-US" dirty="0"/>
          </a:p>
          <a:p>
            <a:endParaRPr kumimoji="1" lang="ja-JP" altLang="en-US" dirty="0"/>
          </a:p>
        </p:txBody>
      </p:sp>
      <p:sp>
        <p:nvSpPr>
          <p:cNvPr id="3" name="タイトル 2"/>
          <p:cNvSpPr>
            <a:spLocks noGrp="1"/>
          </p:cNvSpPr>
          <p:nvPr>
            <p:ph type="title"/>
          </p:nvPr>
        </p:nvSpPr>
        <p:spPr>
          <a:xfrm>
            <a:off x="503918" y="909379"/>
            <a:ext cx="8919482" cy="552673"/>
          </a:xfrm>
        </p:spPr>
        <p:txBody>
          <a:bodyPr/>
          <a:lstStyle/>
          <a:p>
            <a:r>
              <a:rPr lang="ja-JP" altLang="en-US" dirty="0"/>
              <a:t>金融</a:t>
            </a:r>
            <a:r>
              <a:rPr lang="en-US" altLang="ja-JP" dirty="0"/>
              <a:t>ADR</a:t>
            </a:r>
            <a:r>
              <a:rPr lang="ja-JP" altLang="en-US" dirty="0"/>
              <a:t>制度（金融分野における裁判外紛争解決制度）</a:t>
            </a:r>
            <a:endParaRPr kumimoji="1" lang="ja-JP" altLang="en-US" dirty="0"/>
          </a:p>
        </p:txBody>
      </p:sp>
    </p:spTree>
    <p:extLst>
      <p:ext uri="{BB962C8B-B14F-4D97-AF65-F5344CB8AC3E}">
        <p14:creationId xmlns:p14="http://schemas.microsoft.com/office/powerpoint/2010/main" val="4085884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81" y="927100"/>
            <a:ext cx="8792219" cy="535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735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03918" y="909379"/>
            <a:ext cx="8843282" cy="552673"/>
          </a:xfrm>
        </p:spPr>
        <p:txBody>
          <a:bodyPr/>
          <a:lstStyle/>
          <a:p>
            <a:r>
              <a:rPr lang="ja-JP" altLang="en-US" dirty="0" smtClean="0"/>
              <a:t>全銀協における－ＡＤＲ紛争</a:t>
            </a:r>
            <a:r>
              <a:rPr lang="ja-JP" altLang="en-US" dirty="0"/>
              <a:t>解決手続「あっせん委員会」</a:t>
            </a:r>
            <a:endParaRPr kumimoji="1" lang="ja-JP" altLang="en-US" dirty="0"/>
          </a:p>
        </p:txBody>
      </p:sp>
      <p:pic>
        <p:nvPicPr>
          <p:cNvPr id="1026" name="Picture 2" descr="http://www.zenginkyo.or.jp/fileadmin/res/abstract/adr/madiation_flow/flow_im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1" y="1527175"/>
            <a:ext cx="4292599" cy="2582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zenginkyo.or.jp/fileadmin/res/abstract/adr/madiation_flow/flow_im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70" y="3797299"/>
            <a:ext cx="4510860" cy="25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zenginkyo.or.jp/fileadmin/res/abstract/adr/madiation_flow/flow_img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730" y="2574365"/>
            <a:ext cx="4173505" cy="244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90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ご清聴ありがとうございました。</a:t>
            </a:r>
          </a:p>
          <a:p>
            <a:pPr marL="0" indent="0">
              <a:buNone/>
            </a:pPr>
            <a:endParaRPr kumimoji="1" lang="ja-JP" altLang="en-US" dirty="0"/>
          </a:p>
        </p:txBody>
      </p:sp>
      <p:sp>
        <p:nvSpPr>
          <p:cNvPr id="3" name="タイトル 2"/>
          <p:cNvSpPr>
            <a:spLocks noGrp="1"/>
          </p:cNvSpPr>
          <p:nvPr>
            <p:ph type="title"/>
          </p:nvPr>
        </p:nvSpPr>
        <p:spPr/>
        <p:txBody>
          <a:bodyPr/>
          <a:lstStyle/>
          <a:p>
            <a:endParaRPr kumimoji="1" lang="ja-JP" altLang="en-US"/>
          </a:p>
        </p:txBody>
      </p:sp>
      <p:pic>
        <p:nvPicPr>
          <p:cNvPr id="4" name="図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406" y="2984517"/>
            <a:ext cx="4629944" cy="112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4"/>
            <a:ext cx="8915400" cy="390746"/>
          </a:xfrm>
        </p:spPr>
        <p:txBody>
          <a:bodyPr>
            <a:normAutofit lnSpcReduction="10000"/>
          </a:bodyPr>
          <a:lstStyle/>
          <a:p>
            <a:r>
              <a:rPr lang="ja-JP" altLang="en-US" dirty="0" smtClean="0"/>
              <a:t>振</a:t>
            </a:r>
            <a:r>
              <a:rPr lang="ja-JP" altLang="en-US" dirty="0"/>
              <a:t>り</a:t>
            </a:r>
            <a:r>
              <a:rPr lang="ja-JP" altLang="en-US" dirty="0" smtClean="0"/>
              <a:t>込め詐欺</a:t>
            </a:r>
            <a:endParaRPr lang="ja-JP" altLang="en-US" dirty="0"/>
          </a:p>
          <a:p>
            <a:endParaRPr kumimoji="1" lang="ja-JP" altLang="en-US" dirty="0"/>
          </a:p>
        </p:txBody>
      </p:sp>
      <p:sp>
        <p:nvSpPr>
          <p:cNvPr id="3" name="タイトル 2"/>
          <p:cNvSpPr>
            <a:spLocks noGrp="1"/>
          </p:cNvSpPr>
          <p:nvPr>
            <p:ph type="title"/>
          </p:nvPr>
        </p:nvSpPr>
        <p:spPr/>
        <p:txBody>
          <a:bodyPr/>
          <a:lstStyle/>
          <a:p>
            <a:r>
              <a:rPr lang="ja-JP" altLang="en-US" dirty="0"/>
              <a:t>振込取引･預金口座の不正利用</a:t>
            </a:r>
            <a:endParaRPr kumimoji="1" lang="ja-JP" altLang="en-US" dirty="0"/>
          </a:p>
        </p:txBody>
      </p:sp>
      <p:sp>
        <p:nvSpPr>
          <p:cNvPr id="4" name="Oval 2"/>
          <p:cNvSpPr>
            <a:spLocks noChangeArrowheads="1"/>
          </p:cNvSpPr>
          <p:nvPr/>
        </p:nvSpPr>
        <p:spPr bwMode="auto">
          <a:xfrm>
            <a:off x="729060" y="2265657"/>
            <a:ext cx="1716352" cy="3311525"/>
          </a:xfrm>
          <a:prstGeom prst="ellipse">
            <a:avLst/>
          </a:prstGeom>
          <a:solidFill>
            <a:srgbClr val="FFCC00"/>
          </a:solidFill>
          <a:ln w="9525">
            <a:solidFill>
              <a:schemeClr val="tx1"/>
            </a:solidFill>
            <a:round/>
            <a:headEnd/>
            <a:tailEnd/>
          </a:ln>
          <a:effectLst>
            <a:outerShdw blurRad="50800" dist="38100" dir="2700000" sx="105000" sy="105000" algn="tl" rotWithShape="0">
              <a:prstClr val="black">
                <a:alpha val="40000"/>
              </a:prstClr>
            </a:outerShdw>
          </a:effectLst>
        </p:spPr>
        <p:txBody>
          <a:bodyPr wrap="none" anchor="ct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37931725" indent="-37474525">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auto">
              <a:spcAft>
                <a:spcPts val="0"/>
              </a:spcAft>
              <a:defRPr/>
            </a:pPr>
            <a:endParaRPr lang="ja-JP" altLang="ja-JP" smtClean="0"/>
          </a:p>
        </p:txBody>
      </p:sp>
      <p:sp>
        <p:nvSpPr>
          <p:cNvPr id="5" name="Oval 5"/>
          <p:cNvSpPr>
            <a:spLocks noChangeArrowheads="1"/>
          </p:cNvSpPr>
          <p:nvPr/>
        </p:nvSpPr>
        <p:spPr bwMode="auto">
          <a:xfrm>
            <a:off x="962952" y="2337095"/>
            <a:ext cx="1248569" cy="560387"/>
          </a:xfrm>
          <a:prstGeom prst="ellipse">
            <a:avLst/>
          </a:prstGeom>
          <a:solidFill>
            <a:srgbClr val="33CC33"/>
          </a:solidFill>
          <a:ln w="9525">
            <a:solidFill>
              <a:schemeClr val="tx1"/>
            </a:solidFill>
            <a:round/>
            <a:headEnd/>
            <a:tailEnd/>
          </a:ln>
          <a:effectLst>
            <a:outerShdw blurRad="50800" dist="38100" dir="2700000" sx="105000" sy="105000" algn="tl" rotWithShape="0">
              <a:prstClr val="black">
                <a:alpha val="40000"/>
              </a:prstClr>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auto">
              <a:spcBef>
                <a:spcPts val="0"/>
              </a:spcBef>
              <a:spcAft>
                <a:spcPts val="0"/>
              </a:spcAft>
              <a:defRPr/>
            </a:pPr>
            <a:r>
              <a:rPr lang="ja-JP" altLang="en-US" smtClean="0"/>
              <a:t>依頼人Ａ</a:t>
            </a:r>
          </a:p>
        </p:txBody>
      </p:sp>
      <p:sp>
        <p:nvSpPr>
          <p:cNvPr id="6" name="Oval 6"/>
          <p:cNvSpPr>
            <a:spLocks noChangeArrowheads="1"/>
          </p:cNvSpPr>
          <p:nvPr/>
        </p:nvSpPr>
        <p:spPr bwMode="auto">
          <a:xfrm>
            <a:off x="962952" y="3057820"/>
            <a:ext cx="1248569" cy="720725"/>
          </a:xfrm>
          <a:prstGeom prst="ellipse">
            <a:avLst/>
          </a:prstGeom>
          <a:solidFill>
            <a:srgbClr val="33CC33"/>
          </a:solidFill>
          <a:ln w="9525">
            <a:solidFill>
              <a:schemeClr val="tx1"/>
            </a:solidFill>
            <a:round/>
            <a:headEnd/>
            <a:tailEnd/>
          </a:ln>
          <a:effectLst>
            <a:outerShdw blurRad="50800" dist="38100" dir="2700000" sx="105000" sy="105000" algn="tl" rotWithShape="0">
              <a:prstClr val="black">
                <a:alpha val="40000"/>
              </a:prstClr>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auto">
              <a:spcBef>
                <a:spcPts val="0"/>
              </a:spcBef>
              <a:spcAft>
                <a:spcPts val="0"/>
              </a:spcAft>
              <a:defRPr/>
            </a:pPr>
            <a:r>
              <a:rPr lang="ja-JP" altLang="en-US" dirty="0" smtClean="0"/>
              <a:t>依頼人Ｂ</a:t>
            </a:r>
          </a:p>
        </p:txBody>
      </p:sp>
      <p:sp>
        <p:nvSpPr>
          <p:cNvPr id="7" name="Oval 7"/>
          <p:cNvSpPr>
            <a:spLocks noChangeArrowheads="1"/>
          </p:cNvSpPr>
          <p:nvPr/>
        </p:nvSpPr>
        <p:spPr bwMode="auto">
          <a:xfrm>
            <a:off x="962952" y="3921419"/>
            <a:ext cx="1248569" cy="560387"/>
          </a:xfrm>
          <a:prstGeom prst="ellipse">
            <a:avLst/>
          </a:prstGeom>
          <a:solidFill>
            <a:srgbClr val="33CC33"/>
          </a:solidFill>
          <a:ln w="9525">
            <a:solidFill>
              <a:schemeClr val="tx1"/>
            </a:solidFill>
            <a:round/>
            <a:headEnd/>
            <a:tailEnd/>
          </a:ln>
          <a:effectLst>
            <a:outerShdw blurRad="50800" dist="38100" dir="2700000" sx="105000" sy="105000" algn="tl" rotWithShape="0">
              <a:prstClr val="black">
                <a:alpha val="40000"/>
              </a:prstClr>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auto">
              <a:spcBef>
                <a:spcPts val="0"/>
              </a:spcBef>
              <a:spcAft>
                <a:spcPts val="0"/>
              </a:spcAft>
              <a:defRPr/>
            </a:pPr>
            <a:r>
              <a:rPr lang="ja-JP" altLang="en-US" dirty="0" smtClean="0"/>
              <a:t>依頼人Ｃ</a:t>
            </a:r>
          </a:p>
        </p:txBody>
      </p:sp>
      <p:sp>
        <p:nvSpPr>
          <p:cNvPr id="8" name="Oval 8"/>
          <p:cNvSpPr>
            <a:spLocks noChangeArrowheads="1"/>
          </p:cNvSpPr>
          <p:nvPr/>
        </p:nvSpPr>
        <p:spPr bwMode="auto">
          <a:xfrm>
            <a:off x="1042062" y="4713581"/>
            <a:ext cx="1248569" cy="560388"/>
          </a:xfrm>
          <a:prstGeom prst="ellipse">
            <a:avLst/>
          </a:prstGeom>
          <a:solidFill>
            <a:srgbClr val="33CC33"/>
          </a:solidFill>
          <a:ln w="9525">
            <a:solidFill>
              <a:schemeClr val="tx1"/>
            </a:solidFill>
            <a:round/>
            <a:headEnd/>
            <a:tailEnd/>
          </a:ln>
          <a:effectLst>
            <a:outerShdw blurRad="50800" dist="38100" dir="2700000" sx="105000" sy="105000" algn="tl" rotWithShape="0">
              <a:prstClr val="black">
                <a:alpha val="40000"/>
              </a:prstClr>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auto">
              <a:spcBef>
                <a:spcPts val="0"/>
              </a:spcBef>
              <a:spcAft>
                <a:spcPts val="0"/>
              </a:spcAft>
              <a:defRPr/>
            </a:pPr>
            <a:r>
              <a:rPr lang="ja-JP" altLang="en-US" dirty="0" smtClean="0"/>
              <a:t>依頼人Ｄ</a:t>
            </a:r>
          </a:p>
        </p:txBody>
      </p:sp>
      <p:sp>
        <p:nvSpPr>
          <p:cNvPr id="9" name="AutoShape 9"/>
          <p:cNvSpPr>
            <a:spLocks noChangeArrowheads="1"/>
          </p:cNvSpPr>
          <p:nvPr/>
        </p:nvSpPr>
        <p:spPr bwMode="auto">
          <a:xfrm>
            <a:off x="2913195" y="2410119"/>
            <a:ext cx="1403350" cy="895350"/>
          </a:xfrm>
          <a:prstGeom prst="roundRect">
            <a:avLst>
              <a:gd name="adj" fmla="val 16667"/>
            </a:avLst>
          </a:prstGeom>
          <a:solidFill>
            <a:schemeClr val="accent1"/>
          </a:solidFill>
          <a:ln w="9525">
            <a:solidFill>
              <a:schemeClr val="tx1"/>
            </a:solidFill>
            <a:round/>
            <a:headEnd/>
            <a:tailEnd/>
          </a:ln>
          <a:effectLst>
            <a:outerShdw blurRad="50800" dist="38100" dir="2700000" sx="108000" sy="108000" algn="tl" rotWithShape="0">
              <a:prstClr val="black">
                <a:alpha val="36000"/>
              </a:prstClr>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auto">
              <a:spcBef>
                <a:spcPts val="0"/>
              </a:spcBef>
              <a:spcAft>
                <a:spcPts val="0"/>
              </a:spcAft>
              <a:defRPr/>
            </a:pPr>
            <a:r>
              <a:rPr lang="ja-JP" altLang="en-US" smtClean="0">
                <a:solidFill>
                  <a:schemeClr val="bg1"/>
                </a:solidFill>
                <a:ea typeface="HGｺﾞｼｯｸE" panose="020B0909000000000000" pitchFamily="49" charset="-128"/>
              </a:rPr>
              <a:t>仕向銀行</a:t>
            </a:r>
          </a:p>
          <a:p>
            <a:pPr algn="ctr" fontAlgn="auto">
              <a:spcBef>
                <a:spcPts val="0"/>
              </a:spcBef>
              <a:spcAft>
                <a:spcPts val="0"/>
              </a:spcAft>
              <a:defRPr/>
            </a:pPr>
            <a:r>
              <a:rPr lang="ja-JP" altLang="en-US" smtClean="0">
                <a:solidFill>
                  <a:schemeClr val="bg1"/>
                </a:solidFill>
                <a:ea typeface="HGｺﾞｼｯｸE" panose="020B0909000000000000" pitchFamily="49" charset="-128"/>
              </a:rPr>
              <a:t>Ｐ</a:t>
            </a:r>
          </a:p>
        </p:txBody>
      </p:sp>
      <p:sp>
        <p:nvSpPr>
          <p:cNvPr id="10" name="AutoShape 10"/>
          <p:cNvSpPr>
            <a:spLocks noChangeArrowheads="1"/>
          </p:cNvSpPr>
          <p:nvPr/>
        </p:nvSpPr>
        <p:spPr bwMode="auto">
          <a:xfrm>
            <a:off x="2913195" y="3778544"/>
            <a:ext cx="1403350" cy="895350"/>
          </a:xfrm>
          <a:prstGeom prst="roundRect">
            <a:avLst>
              <a:gd name="adj" fmla="val 16667"/>
            </a:avLst>
          </a:prstGeom>
          <a:solidFill>
            <a:schemeClr val="accent1"/>
          </a:solidFill>
          <a:ln w="9525">
            <a:solidFill>
              <a:schemeClr val="tx1"/>
            </a:solidFill>
            <a:round/>
            <a:headEnd/>
            <a:tailEnd/>
          </a:ln>
          <a:effectLst>
            <a:outerShdw blurRad="50800" dist="38100" dir="2700000" sx="108000" sy="108000" algn="tl" rotWithShape="0">
              <a:prstClr val="black">
                <a:alpha val="36000"/>
              </a:prstClr>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auto">
              <a:spcBef>
                <a:spcPts val="0"/>
              </a:spcBef>
              <a:spcAft>
                <a:spcPts val="0"/>
              </a:spcAft>
              <a:defRPr/>
            </a:pPr>
            <a:r>
              <a:rPr lang="ja-JP" altLang="en-US" smtClean="0">
                <a:solidFill>
                  <a:schemeClr val="bg1"/>
                </a:solidFill>
                <a:ea typeface="HGｺﾞｼｯｸE" panose="020B0909000000000000" pitchFamily="49" charset="-128"/>
              </a:rPr>
              <a:t>仕向銀行</a:t>
            </a:r>
          </a:p>
          <a:p>
            <a:pPr algn="ctr" fontAlgn="auto">
              <a:spcBef>
                <a:spcPts val="0"/>
              </a:spcBef>
              <a:spcAft>
                <a:spcPts val="0"/>
              </a:spcAft>
              <a:defRPr/>
            </a:pPr>
            <a:r>
              <a:rPr lang="ja-JP" altLang="en-US" smtClean="0">
                <a:solidFill>
                  <a:schemeClr val="bg1"/>
                </a:solidFill>
                <a:ea typeface="HGｺﾞｼｯｸE" panose="020B0909000000000000" pitchFamily="49" charset="-128"/>
              </a:rPr>
              <a:t>Ｑ</a:t>
            </a:r>
          </a:p>
        </p:txBody>
      </p:sp>
      <p:sp>
        <p:nvSpPr>
          <p:cNvPr id="11" name="Line 11"/>
          <p:cNvSpPr>
            <a:spLocks noChangeShapeType="1"/>
          </p:cNvSpPr>
          <p:nvPr/>
        </p:nvSpPr>
        <p:spPr bwMode="auto">
          <a:xfrm>
            <a:off x="2288911" y="2770481"/>
            <a:ext cx="546894" cy="57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 name="Line 12"/>
          <p:cNvSpPr>
            <a:spLocks noChangeShapeType="1"/>
          </p:cNvSpPr>
          <p:nvPr/>
        </p:nvSpPr>
        <p:spPr bwMode="auto">
          <a:xfrm flipV="1">
            <a:off x="2288911" y="3202282"/>
            <a:ext cx="546894" cy="1444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 name="Line 13"/>
          <p:cNvSpPr>
            <a:spLocks noChangeShapeType="1"/>
          </p:cNvSpPr>
          <p:nvPr/>
        </p:nvSpPr>
        <p:spPr bwMode="auto">
          <a:xfrm flipV="1">
            <a:off x="2288911" y="4210345"/>
            <a:ext cx="546894"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4" name="Line 14"/>
          <p:cNvSpPr>
            <a:spLocks noChangeShapeType="1"/>
          </p:cNvSpPr>
          <p:nvPr/>
        </p:nvSpPr>
        <p:spPr bwMode="auto">
          <a:xfrm flipV="1">
            <a:off x="2368022" y="4499269"/>
            <a:ext cx="467783" cy="5445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 name="AutoShape 15"/>
          <p:cNvSpPr>
            <a:spLocks noChangeArrowheads="1"/>
          </p:cNvSpPr>
          <p:nvPr/>
        </p:nvSpPr>
        <p:spPr bwMode="auto">
          <a:xfrm>
            <a:off x="5019941" y="2338681"/>
            <a:ext cx="2184135" cy="2351088"/>
          </a:xfrm>
          <a:prstGeom prst="roundRect">
            <a:avLst>
              <a:gd name="adj" fmla="val 16667"/>
            </a:avLst>
          </a:prstGeom>
          <a:solidFill>
            <a:srgbClr val="008000"/>
          </a:solidFill>
          <a:ln w="9525">
            <a:solidFill>
              <a:schemeClr val="tx1"/>
            </a:solidFill>
            <a:round/>
            <a:headEnd/>
            <a:tailEnd/>
          </a:ln>
          <a:effectLst>
            <a:outerShdw blurRad="50800" dist="38100" dir="2700000" sx="104000" sy="104000" algn="tl" rotWithShape="0">
              <a:prstClr val="black">
                <a:alpha val="40000"/>
              </a:prstClr>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auto">
              <a:spcBef>
                <a:spcPts val="0"/>
              </a:spcBef>
              <a:spcAft>
                <a:spcPts val="0"/>
              </a:spcAft>
              <a:defRPr/>
            </a:pPr>
            <a:r>
              <a:rPr lang="ja-JP" altLang="en-US" smtClean="0">
                <a:solidFill>
                  <a:schemeClr val="bg1"/>
                </a:solidFill>
                <a:ea typeface="HGｺﾞｼｯｸE" panose="020B0909000000000000" pitchFamily="49" charset="-128"/>
              </a:rPr>
              <a:t>被仕向銀行</a:t>
            </a:r>
          </a:p>
          <a:p>
            <a:pPr algn="ctr" fontAlgn="auto">
              <a:spcBef>
                <a:spcPts val="0"/>
              </a:spcBef>
              <a:spcAft>
                <a:spcPts val="0"/>
              </a:spcAft>
              <a:defRPr/>
            </a:pPr>
            <a:r>
              <a:rPr lang="ja-JP" altLang="en-US" smtClean="0">
                <a:solidFill>
                  <a:schemeClr val="bg1"/>
                </a:solidFill>
                <a:ea typeface="HGｺﾞｼｯｸE" panose="020B0909000000000000" pitchFamily="49" charset="-128"/>
              </a:rPr>
              <a:t>Ｒ</a:t>
            </a:r>
          </a:p>
          <a:p>
            <a:pPr algn="ctr" fontAlgn="auto">
              <a:spcBef>
                <a:spcPts val="0"/>
              </a:spcBef>
              <a:spcAft>
                <a:spcPts val="0"/>
              </a:spcAft>
              <a:defRPr/>
            </a:pPr>
            <a:endParaRPr lang="ja-JP" altLang="en-US" smtClean="0">
              <a:solidFill>
                <a:schemeClr val="bg1"/>
              </a:solidFill>
              <a:ea typeface="HGｺﾞｼｯｸE" panose="020B0909000000000000" pitchFamily="49" charset="-128"/>
            </a:endParaRPr>
          </a:p>
          <a:p>
            <a:pPr algn="ctr" fontAlgn="auto">
              <a:spcBef>
                <a:spcPts val="0"/>
              </a:spcBef>
              <a:spcAft>
                <a:spcPts val="0"/>
              </a:spcAft>
              <a:defRPr/>
            </a:pPr>
            <a:endParaRPr lang="ja-JP" altLang="en-US" smtClean="0">
              <a:solidFill>
                <a:schemeClr val="bg1"/>
              </a:solidFill>
              <a:ea typeface="HGｺﾞｼｯｸE" panose="020B0909000000000000" pitchFamily="49" charset="-128"/>
            </a:endParaRPr>
          </a:p>
          <a:p>
            <a:pPr algn="ctr" fontAlgn="auto">
              <a:spcBef>
                <a:spcPts val="0"/>
              </a:spcBef>
              <a:spcAft>
                <a:spcPts val="0"/>
              </a:spcAft>
              <a:defRPr/>
            </a:pPr>
            <a:endParaRPr lang="ja-JP" altLang="en-US" smtClean="0">
              <a:solidFill>
                <a:schemeClr val="bg1"/>
              </a:solidFill>
              <a:ea typeface="HGｺﾞｼｯｸE" panose="020B0909000000000000" pitchFamily="49" charset="-128"/>
            </a:endParaRPr>
          </a:p>
          <a:p>
            <a:pPr algn="ctr" fontAlgn="auto">
              <a:spcBef>
                <a:spcPts val="0"/>
              </a:spcBef>
              <a:spcAft>
                <a:spcPts val="0"/>
              </a:spcAft>
              <a:defRPr/>
            </a:pPr>
            <a:endParaRPr lang="en-US" altLang="ja-JP" smtClean="0">
              <a:solidFill>
                <a:schemeClr val="bg1"/>
              </a:solidFill>
              <a:ea typeface="HGｺﾞｼｯｸE" panose="020B0909000000000000" pitchFamily="49" charset="-128"/>
            </a:endParaRPr>
          </a:p>
        </p:txBody>
      </p:sp>
      <p:sp>
        <p:nvSpPr>
          <p:cNvPr id="16" name="Rectangle 16"/>
          <p:cNvSpPr>
            <a:spLocks noChangeArrowheads="1"/>
          </p:cNvSpPr>
          <p:nvPr/>
        </p:nvSpPr>
        <p:spPr bwMode="auto">
          <a:xfrm>
            <a:off x="5410333" y="3489619"/>
            <a:ext cx="1482460" cy="1008062"/>
          </a:xfrm>
          <a:prstGeom prst="rect">
            <a:avLst/>
          </a:prstGeom>
          <a:solidFill>
            <a:schemeClr val="accent6">
              <a:lumMod val="60000"/>
              <a:lumOff val="40000"/>
            </a:schemeClr>
          </a:solidFill>
          <a:ln w="9525">
            <a:solidFill>
              <a:schemeClr val="tx1"/>
            </a:solidFill>
            <a:miter lim="800000"/>
            <a:headEnd/>
            <a:tailEnd/>
          </a:ln>
        </p:spPr>
        <p:txBody>
          <a:bodyPr wrap="none" anchor="ct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37931725" indent="-37474525">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auto">
              <a:spcAft>
                <a:spcPts val="0"/>
              </a:spcAft>
              <a:defRPr/>
            </a:pPr>
            <a:r>
              <a:rPr lang="ja-JP" altLang="en-US" smtClean="0"/>
              <a:t>受取人Ｙ口座</a:t>
            </a:r>
          </a:p>
        </p:txBody>
      </p:sp>
      <p:sp>
        <p:nvSpPr>
          <p:cNvPr id="17" name="Line 17"/>
          <p:cNvSpPr>
            <a:spLocks noChangeShapeType="1"/>
          </p:cNvSpPr>
          <p:nvPr/>
        </p:nvSpPr>
        <p:spPr bwMode="auto">
          <a:xfrm>
            <a:off x="4161764" y="2986382"/>
            <a:ext cx="858177" cy="784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Line 18"/>
          <p:cNvSpPr>
            <a:spLocks noChangeShapeType="1"/>
          </p:cNvSpPr>
          <p:nvPr/>
        </p:nvSpPr>
        <p:spPr bwMode="auto">
          <a:xfrm flipV="1">
            <a:off x="4084373" y="4283370"/>
            <a:ext cx="935567" cy="714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19"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9643" y="3346744"/>
            <a:ext cx="148246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20"/>
          <p:cNvSpPr>
            <a:spLocks noChangeShapeType="1"/>
          </p:cNvSpPr>
          <p:nvPr/>
        </p:nvSpPr>
        <p:spPr bwMode="auto">
          <a:xfrm>
            <a:off x="6970185" y="4067469"/>
            <a:ext cx="148246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 name="Rectangle 21"/>
          <p:cNvSpPr>
            <a:spLocks noChangeArrowheads="1"/>
          </p:cNvSpPr>
          <p:nvPr/>
        </p:nvSpPr>
        <p:spPr bwMode="auto">
          <a:xfrm>
            <a:off x="7984861" y="4283369"/>
            <a:ext cx="1714632" cy="390525"/>
          </a:xfrm>
          <a:prstGeom prst="rect">
            <a:avLst/>
          </a:prstGeom>
          <a:solidFill>
            <a:srgbClr val="FFFFFF"/>
          </a:solidFill>
          <a:ln w="9525">
            <a:solidFill>
              <a:schemeClr val="tx1"/>
            </a:solidFill>
            <a:miter lim="800000"/>
            <a:headEnd/>
            <a:tailEnd/>
          </a:ln>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lgn="ctr">
              <a:spcBef>
                <a:spcPct val="0"/>
              </a:spcBef>
              <a:buClrTx/>
              <a:buSzTx/>
              <a:buFontTx/>
              <a:buNone/>
            </a:pPr>
            <a:r>
              <a:rPr lang="ja-JP" altLang="en-US" sz="1800">
                <a:latin typeface="Arial" pitchFamily="34" charset="0"/>
                <a:ea typeface="ＭＳ Ｐゴシック" pitchFamily="50" charset="-128"/>
              </a:rPr>
              <a:t>￥引出￥</a:t>
            </a:r>
          </a:p>
        </p:txBody>
      </p:sp>
      <p:sp>
        <p:nvSpPr>
          <p:cNvPr id="22" name="AutoShape 22"/>
          <p:cNvSpPr>
            <a:spLocks noChangeArrowheads="1"/>
          </p:cNvSpPr>
          <p:nvPr/>
        </p:nvSpPr>
        <p:spPr bwMode="auto">
          <a:xfrm rot="-520718">
            <a:off x="1743737" y="5075531"/>
            <a:ext cx="4758664" cy="649288"/>
          </a:xfrm>
          <a:prstGeom prst="curvedUpArrow">
            <a:avLst>
              <a:gd name="adj1" fmla="val 42032"/>
              <a:gd name="adj2" fmla="val 177338"/>
              <a:gd name="adj3" fmla="val 33333"/>
            </a:avLst>
          </a:prstGeom>
          <a:solidFill>
            <a:srgbClr val="FF0000"/>
          </a:solidFill>
          <a:ln w="9525">
            <a:solidFill>
              <a:schemeClr val="tx1"/>
            </a:solidFill>
            <a:miter lim="800000"/>
            <a:headEnd/>
            <a:tailEnd/>
          </a:ln>
        </p:spPr>
        <p:txBody>
          <a:bodyPr wrap="none" anchor="ctr"/>
          <a:lstStyle>
            <a:lvl1pPr>
              <a:spcBef>
                <a:spcPts val="575"/>
              </a:spcBef>
              <a:buClr>
                <a:schemeClr val="accent1"/>
              </a:buClr>
              <a:buSzPct val="85000"/>
              <a:buFont typeface="Wingdings 2" pitchFamily="18" charset="2"/>
              <a:buChar char=""/>
              <a:defRPr kumimoji="1" sz="2600">
                <a:solidFill>
                  <a:schemeClr val="tx1"/>
                </a:solidFill>
                <a:latin typeface="Perpetua" pitchFamily="18" charset="0"/>
                <a:ea typeface="HG創英ﾌﾟﾚｾﾞﾝｽEB" pitchFamily="17" charset="-128"/>
              </a:defRPr>
            </a:lvl1pPr>
            <a:lvl2pPr marL="37931725" indent="-37474525">
              <a:spcBef>
                <a:spcPts val="375"/>
              </a:spcBef>
              <a:buClr>
                <a:schemeClr val="accent2"/>
              </a:buClr>
              <a:buSzPct val="85000"/>
              <a:buFont typeface="Wingdings 2" pitchFamily="18" charset="2"/>
              <a:buChar char=""/>
              <a:defRPr kumimoji="1" sz="2400">
                <a:solidFill>
                  <a:schemeClr val="tx1"/>
                </a:solidFill>
                <a:latin typeface="Perpetua" pitchFamily="18" charset="0"/>
                <a:ea typeface="HG創英ﾌﾟﾚｾﾞﾝｽEB" pitchFamily="17" charset="-128"/>
              </a:defRPr>
            </a:lvl2pPr>
            <a:lvl3pPr marL="1143000" indent="-228600">
              <a:spcBef>
                <a:spcPts val="375"/>
              </a:spcBef>
              <a:buClr>
                <a:srgbClr val="ACB8D5"/>
              </a:buClr>
              <a:buSzPct val="85000"/>
              <a:buFont typeface="Wingdings 2" pitchFamily="18" charset="2"/>
              <a:buChar char=""/>
              <a:defRPr kumimoji="1" sz="2000">
                <a:solidFill>
                  <a:schemeClr val="tx1"/>
                </a:solidFill>
                <a:latin typeface="Perpetua" pitchFamily="18" charset="0"/>
                <a:ea typeface="HG創英ﾌﾟﾚｾﾞﾝｽEB" pitchFamily="17" charset="-128"/>
              </a:defRPr>
            </a:lvl3pPr>
            <a:lvl4pPr marL="1600200" indent="-228600">
              <a:spcBef>
                <a:spcPts val="375"/>
              </a:spcBef>
              <a:buClr>
                <a:srgbClr val="9BBB59"/>
              </a:buClr>
              <a:buSzPct val="80000"/>
              <a:buFont typeface="Wingdings 2" pitchFamily="18" charset="2"/>
              <a:buChar char=""/>
              <a:defRPr kumimoji="1" sz="2000">
                <a:solidFill>
                  <a:schemeClr val="tx1"/>
                </a:solidFill>
                <a:latin typeface="Perpetua" pitchFamily="18" charset="0"/>
                <a:ea typeface="HG創英ﾌﾟﾚｾﾞﾝｽEB" pitchFamily="17" charset="-128"/>
              </a:defRPr>
            </a:lvl4pPr>
            <a:lvl5pPr marL="2057400" indent="-228600">
              <a:spcBef>
                <a:spcPts val="375"/>
              </a:spcBef>
              <a:buClr>
                <a:srgbClr val="9BBB59"/>
              </a:buClr>
              <a:buChar char="o"/>
              <a:defRPr kumimoji="1" sz="2000">
                <a:solidFill>
                  <a:schemeClr val="tx1"/>
                </a:solidFill>
                <a:latin typeface="Perpetua" pitchFamily="18" charset="0"/>
                <a:ea typeface="HG創英ﾌﾟﾚｾﾞﾝｽEB" pitchFamily="17" charset="-128"/>
              </a:defRPr>
            </a:lvl5pPr>
            <a:lvl6pPr marL="25146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6pPr>
            <a:lvl7pPr marL="29718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7pPr>
            <a:lvl8pPr marL="34290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8pPr>
            <a:lvl9pPr marL="3886200" indent="-228600" fontAlgn="base">
              <a:spcBef>
                <a:spcPts val="375"/>
              </a:spcBef>
              <a:spcAft>
                <a:spcPct val="0"/>
              </a:spcAft>
              <a:buClr>
                <a:srgbClr val="9BBB59"/>
              </a:buClr>
              <a:buChar char="o"/>
              <a:defRPr kumimoji="1" sz="2000">
                <a:solidFill>
                  <a:schemeClr val="tx1"/>
                </a:solidFill>
                <a:latin typeface="Perpetua" pitchFamily="18" charset="0"/>
                <a:ea typeface="HG創英ﾌﾟﾚｾﾞﾝｽEB" pitchFamily="17" charset="-128"/>
              </a:defRPr>
            </a:lvl9pPr>
          </a:lstStyle>
          <a:p>
            <a:pPr>
              <a:spcBef>
                <a:spcPct val="0"/>
              </a:spcBef>
              <a:buClrTx/>
              <a:buSzTx/>
              <a:buFontTx/>
              <a:buNone/>
            </a:pPr>
            <a:endParaRPr lang="ja-JP" altLang="ja-JP" sz="1800">
              <a:latin typeface="Arial" pitchFamily="34" charset="0"/>
              <a:ea typeface="ＭＳ Ｐゴシック" pitchFamily="50" charset="-128"/>
            </a:endParaRPr>
          </a:p>
        </p:txBody>
      </p:sp>
    </p:spTree>
    <p:extLst>
      <p:ext uri="{BB962C8B-B14F-4D97-AF65-F5344CB8AC3E}">
        <p14:creationId xmlns:p14="http://schemas.microsoft.com/office/powerpoint/2010/main" val="241399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981200"/>
            <a:ext cx="8915400" cy="4286250"/>
          </a:xfrm>
        </p:spPr>
        <p:txBody>
          <a:bodyPr>
            <a:noAutofit/>
          </a:bodyPr>
          <a:lstStyle/>
          <a:p>
            <a:pPr>
              <a:lnSpc>
                <a:spcPts val="3000"/>
              </a:lnSpc>
            </a:pPr>
            <a:r>
              <a:rPr lang="ja-JP" altLang="en-US" sz="2000" dirty="0"/>
              <a:t>改ざんしたウェブサイトの閲覧や添付ファイル付き電子メールなどからウィルスに感染させ、インターネットバンキング利用時に精巧な銀行のニセの画面を表示させて、</a:t>
            </a:r>
            <a:r>
              <a:rPr lang="ja-JP" altLang="en-US" sz="2000" dirty="0" smtClean="0"/>
              <a:t>インターネットバンキングに</a:t>
            </a:r>
            <a:r>
              <a:rPr lang="ja-JP" altLang="en-US" sz="2000" dirty="0"/>
              <a:t>おける</a:t>
            </a:r>
            <a:r>
              <a:rPr lang="en-US" altLang="ja-JP" sz="2000" dirty="0"/>
              <a:t>ID</a:t>
            </a:r>
            <a:r>
              <a:rPr lang="ja-JP" altLang="en-US" sz="2000" dirty="0"/>
              <a:t>やパスワード、乱数表、合言葉などの認証情報を入力させて取得し、第三者の口座への不正な送金が行われるものです。</a:t>
            </a:r>
            <a:endParaRPr lang="ja-JP" altLang="ja-JP" sz="2000" dirty="0" smtClean="0"/>
          </a:p>
          <a:p>
            <a:pPr>
              <a:lnSpc>
                <a:spcPts val="3000"/>
              </a:lnSpc>
            </a:pPr>
            <a:r>
              <a:rPr lang="ja-JP" altLang="en-US" sz="2000" dirty="0"/>
              <a:t>ウィルスやスパイウェアなどを利用した手口は様々で、個人だけではなく法人のお客さまの被害も多発しています。法人のお客さまを狙う手口としては、ウィルスにより電子証明書が不正に取得され、犯人が管理する別のパソコンで不正送金が行われるもの等が</a:t>
            </a:r>
            <a:r>
              <a:rPr lang="ja-JP" altLang="en-US" sz="2000" dirty="0" smtClean="0"/>
              <a:t>あります</a:t>
            </a:r>
            <a:r>
              <a:rPr lang="ja-JP" altLang="ja-JP" sz="2000" dirty="0" smtClean="0"/>
              <a:t>。</a:t>
            </a:r>
            <a:endParaRPr kumimoji="1" lang="ja-JP" altLang="en-US" sz="2000" dirty="0"/>
          </a:p>
        </p:txBody>
      </p:sp>
      <p:sp>
        <p:nvSpPr>
          <p:cNvPr id="3" name="タイトル 2"/>
          <p:cNvSpPr>
            <a:spLocks noGrp="1"/>
          </p:cNvSpPr>
          <p:nvPr>
            <p:ph type="title"/>
          </p:nvPr>
        </p:nvSpPr>
        <p:spPr/>
        <p:txBody>
          <a:bodyPr/>
          <a:lstStyle/>
          <a:p>
            <a:r>
              <a:rPr kumimoji="1" lang="ja-JP" altLang="en-US" sz="3200" dirty="0" smtClean="0"/>
              <a:t>ネットバンキング犯罪</a:t>
            </a:r>
            <a:endParaRPr kumimoji="1" lang="ja-JP" altLang="en-US" sz="3200" dirty="0"/>
          </a:p>
        </p:txBody>
      </p:sp>
      <p:sp>
        <p:nvSpPr>
          <p:cNvPr id="6" name="角丸四角形 5"/>
          <p:cNvSpPr/>
          <p:nvPr/>
        </p:nvSpPr>
        <p:spPr>
          <a:xfrm>
            <a:off x="533400" y="1485900"/>
            <a:ext cx="2609850" cy="504825"/>
          </a:xfrm>
          <a:prstGeom prst="roundRect">
            <a:avLst>
              <a:gd name="adj" fmla="val 27988"/>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bg1"/>
                </a:solidFill>
              </a:rPr>
              <a:t>　手　口　　①</a:t>
            </a:r>
            <a:endParaRPr kumimoji="1" lang="ja-JP" altLang="en-US" sz="2800" dirty="0">
              <a:solidFill>
                <a:schemeClr val="bg1"/>
              </a:solidFill>
            </a:endParaRPr>
          </a:p>
        </p:txBody>
      </p:sp>
    </p:spTree>
    <p:extLst>
      <p:ext uri="{BB962C8B-B14F-4D97-AF65-F5344CB8AC3E}">
        <p14:creationId xmlns:p14="http://schemas.microsoft.com/office/powerpoint/2010/main" val="247278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2286000"/>
            <a:ext cx="8915400" cy="3981450"/>
          </a:xfrm>
        </p:spPr>
        <p:txBody>
          <a:bodyPr>
            <a:noAutofit/>
          </a:bodyPr>
          <a:lstStyle/>
          <a:p>
            <a:pPr>
              <a:lnSpc>
                <a:spcPts val="3000"/>
              </a:lnSpc>
            </a:pPr>
            <a:r>
              <a:rPr lang="ja-JP" altLang="en-US" sz="2000" dirty="0"/>
              <a:t>銀行を装ったニセのメールを送るなどして、銀行のログイン画面を精巧に模倣したニセのホームページに誘導し、インターネットバンキングにおける</a:t>
            </a:r>
            <a:r>
              <a:rPr lang="en-US" altLang="ja-JP" sz="2000" dirty="0"/>
              <a:t>ID</a:t>
            </a:r>
            <a:r>
              <a:rPr lang="ja-JP" altLang="en-US" sz="2000" dirty="0"/>
              <a:t>やパスワード、乱数表、合言葉などの認証情報を入力させて取得し、預金が不正に送金されるもの</a:t>
            </a:r>
            <a:r>
              <a:rPr lang="ja-JP" altLang="en-US" sz="2000" dirty="0" smtClean="0"/>
              <a:t>です。</a:t>
            </a:r>
            <a:endParaRPr kumimoji="1" lang="ja-JP" altLang="en-US" sz="2000" dirty="0"/>
          </a:p>
        </p:txBody>
      </p:sp>
      <p:sp>
        <p:nvSpPr>
          <p:cNvPr id="3" name="タイトル 2"/>
          <p:cNvSpPr>
            <a:spLocks noGrp="1"/>
          </p:cNvSpPr>
          <p:nvPr>
            <p:ph type="title"/>
          </p:nvPr>
        </p:nvSpPr>
        <p:spPr/>
        <p:txBody>
          <a:bodyPr/>
          <a:lstStyle/>
          <a:p>
            <a:endParaRPr kumimoji="1" lang="ja-JP" altLang="en-US" sz="3200" dirty="0"/>
          </a:p>
        </p:txBody>
      </p:sp>
      <p:sp>
        <p:nvSpPr>
          <p:cNvPr id="6" name="角丸四角形 5"/>
          <p:cNvSpPr/>
          <p:nvPr/>
        </p:nvSpPr>
        <p:spPr>
          <a:xfrm>
            <a:off x="533400" y="1485900"/>
            <a:ext cx="2609850" cy="504825"/>
          </a:xfrm>
          <a:prstGeom prst="roundRect">
            <a:avLst>
              <a:gd name="adj" fmla="val 27988"/>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bg1"/>
                </a:solidFill>
              </a:rPr>
              <a:t>　手　口　</a:t>
            </a:r>
            <a:r>
              <a:rPr kumimoji="1" lang="ja-JP" altLang="en-US" sz="2800" smtClean="0">
                <a:solidFill>
                  <a:schemeClr val="bg1"/>
                </a:solidFill>
              </a:rPr>
              <a:t>　②</a:t>
            </a:r>
            <a:endParaRPr kumimoji="1" lang="ja-JP" altLang="en-US" sz="2800" dirty="0">
              <a:solidFill>
                <a:schemeClr val="bg1"/>
              </a:solidFill>
            </a:endParaRPr>
          </a:p>
        </p:txBody>
      </p:sp>
    </p:spTree>
    <p:extLst>
      <p:ext uri="{BB962C8B-B14F-4D97-AF65-F5344CB8AC3E}">
        <p14:creationId xmlns:p14="http://schemas.microsoft.com/office/powerpoint/2010/main" val="197251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552353"/>
            <a:ext cx="8915400" cy="4683347"/>
          </a:xfrm>
          <a:solidFill>
            <a:schemeClr val="tx2">
              <a:lumMod val="40000"/>
              <a:lumOff val="60000"/>
            </a:schemeClr>
          </a:solidFill>
        </p:spPr>
        <p:txBody>
          <a:bodyPr>
            <a:noAutofit/>
          </a:bodyPr>
          <a:lstStyle/>
          <a:p>
            <a:pPr>
              <a:lnSpc>
                <a:spcPts val="2500"/>
              </a:lnSpc>
              <a:spcBef>
                <a:spcPts val="600"/>
              </a:spcBef>
            </a:pPr>
            <a:r>
              <a:rPr lang="ja-JP" altLang="en-US" sz="1800" dirty="0" smtClean="0"/>
              <a:t>取引</a:t>
            </a:r>
            <a:r>
              <a:rPr lang="ja-JP" altLang="en-US" sz="1800" dirty="0"/>
              <a:t>銀行によって導入・推奨するセキュリティ対策は異なるため、必ず確認し、それらを積極的に利用する。</a:t>
            </a:r>
          </a:p>
          <a:p>
            <a:pPr>
              <a:lnSpc>
                <a:spcPts val="2500"/>
              </a:lnSpc>
              <a:spcBef>
                <a:spcPts val="600"/>
              </a:spcBef>
            </a:pPr>
            <a:r>
              <a:rPr lang="ja-JP" altLang="en-US" sz="1800" dirty="0" smtClean="0"/>
              <a:t>セキュリティ</a:t>
            </a:r>
            <a:r>
              <a:rPr lang="ja-JP" altLang="en-US" sz="1800" dirty="0"/>
              <a:t>対策ソフトを導入し、こまめにアップデートするよう心がける。</a:t>
            </a:r>
          </a:p>
          <a:p>
            <a:pPr>
              <a:lnSpc>
                <a:spcPts val="2500"/>
              </a:lnSpc>
              <a:spcBef>
                <a:spcPts val="600"/>
              </a:spcBef>
            </a:pPr>
            <a:r>
              <a:rPr lang="ja-JP" altLang="en-US" sz="1800" dirty="0" smtClean="0"/>
              <a:t>基本</a:t>
            </a:r>
            <a:r>
              <a:rPr lang="ja-JP" altLang="en-US" sz="1800" dirty="0"/>
              <a:t>ソフト（</a:t>
            </a:r>
            <a:r>
              <a:rPr lang="en-US" altLang="ja-JP" sz="1800" dirty="0"/>
              <a:t>OS</a:t>
            </a:r>
            <a:r>
              <a:rPr lang="ja-JP" altLang="en-US" sz="1800" dirty="0"/>
              <a:t>）やウェブブラウザ等、インストールされている各種ソフトウェアを最新の状態に保つ。</a:t>
            </a:r>
          </a:p>
          <a:p>
            <a:pPr>
              <a:lnSpc>
                <a:spcPts val="2500"/>
              </a:lnSpc>
              <a:spcBef>
                <a:spcPts val="600"/>
              </a:spcBef>
            </a:pPr>
            <a:r>
              <a:rPr lang="ja-JP" altLang="en-US" sz="1800" dirty="0" smtClean="0"/>
              <a:t>身</a:t>
            </a:r>
            <a:r>
              <a:rPr lang="ja-JP" altLang="en-US" sz="1800" dirty="0"/>
              <a:t>に覚えがないメールに添付されたファイルは開かない。不審と思われるウェブサイトの閲覧は避ける。不必要なプログラムや、信頼の置けないウェブサイトからプログラムをダウンロードしない。</a:t>
            </a:r>
          </a:p>
          <a:p>
            <a:pPr>
              <a:lnSpc>
                <a:spcPts val="2500"/>
              </a:lnSpc>
              <a:spcBef>
                <a:spcPts val="600"/>
              </a:spcBef>
            </a:pPr>
            <a:r>
              <a:rPr lang="ja-JP" altLang="en-US" sz="1800" dirty="0" smtClean="0"/>
              <a:t>インターネットバンキング</a:t>
            </a:r>
            <a:r>
              <a:rPr lang="ja-JP" altLang="en-US" sz="1800" dirty="0"/>
              <a:t>で利用する</a:t>
            </a:r>
            <a:r>
              <a:rPr lang="en-US" altLang="ja-JP" sz="1800" dirty="0"/>
              <a:t>ID</a:t>
            </a:r>
            <a:r>
              <a:rPr lang="ja-JP" altLang="en-US" sz="1800" dirty="0"/>
              <a:t>やパスワード等は、他のサービスで利用する</a:t>
            </a:r>
            <a:r>
              <a:rPr lang="en-US" altLang="ja-JP" sz="1800" dirty="0"/>
              <a:t>ID</a:t>
            </a:r>
            <a:r>
              <a:rPr lang="ja-JP" altLang="en-US" sz="1800" dirty="0"/>
              <a:t>やパスワード等とは異なる設定にする。</a:t>
            </a:r>
            <a:r>
              <a:rPr lang="en-US" altLang="ja-JP" sz="1800" dirty="0"/>
              <a:t>ID</a:t>
            </a:r>
            <a:r>
              <a:rPr lang="ja-JP" altLang="en-US" sz="1800" dirty="0"/>
              <a:t>やパスワードは、パソコン内やクラウドサービスに保存しない。</a:t>
            </a:r>
          </a:p>
          <a:p>
            <a:pPr>
              <a:lnSpc>
                <a:spcPts val="2500"/>
              </a:lnSpc>
              <a:spcBef>
                <a:spcPts val="600"/>
              </a:spcBef>
            </a:pPr>
            <a:r>
              <a:rPr lang="ja-JP" altLang="en-US" sz="1800" dirty="0" smtClean="0"/>
              <a:t>銀行</a:t>
            </a:r>
            <a:r>
              <a:rPr lang="ja-JP" altLang="en-US" sz="1800" dirty="0"/>
              <a:t>がメールでパスワードなどの入力を求めることはないことを知っておく。</a:t>
            </a:r>
          </a:p>
          <a:p>
            <a:pPr>
              <a:lnSpc>
                <a:spcPts val="2500"/>
              </a:lnSpc>
              <a:spcBef>
                <a:spcPts val="600"/>
              </a:spcBef>
            </a:pPr>
            <a:r>
              <a:rPr lang="ja-JP" altLang="en-US" sz="1800" dirty="0" smtClean="0"/>
              <a:t>予め</a:t>
            </a:r>
            <a:r>
              <a:rPr lang="ja-JP" altLang="en-US" sz="1800" dirty="0"/>
              <a:t>銀行からの注意喚起内容を確認し、</a:t>
            </a:r>
            <a:r>
              <a:rPr lang="en-US" altLang="ja-JP" sz="1800" dirty="0"/>
              <a:t>ID</a:t>
            </a:r>
            <a:r>
              <a:rPr lang="ja-JP" altLang="en-US" sz="1800" dirty="0"/>
              <a:t>やパスワードの入力は慎重に行う</a:t>
            </a:r>
            <a:r>
              <a:rPr lang="ja-JP" altLang="en-US" sz="1800" dirty="0" smtClean="0"/>
              <a:t>。</a:t>
            </a:r>
            <a:endParaRPr lang="ja-JP" altLang="en-US" sz="1800" dirty="0"/>
          </a:p>
        </p:txBody>
      </p:sp>
      <p:sp>
        <p:nvSpPr>
          <p:cNvPr id="3" name="タイトル 2"/>
          <p:cNvSpPr>
            <a:spLocks noGrp="1"/>
          </p:cNvSpPr>
          <p:nvPr>
            <p:ph type="title"/>
          </p:nvPr>
        </p:nvSpPr>
        <p:spPr/>
        <p:txBody>
          <a:bodyPr/>
          <a:lstStyle/>
          <a:p>
            <a:r>
              <a:rPr kumimoji="1" lang="ja-JP" altLang="en-US" dirty="0" smtClean="0"/>
              <a:t>ネットバンキング犯罪への対策</a:t>
            </a:r>
            <a:endParaRPr kumimoji="1" lang="ja-JP" altLang="en-US" dirty="0"/>
          </a:p>
        </p:txBody>
      </p:sp>
    </p:spTree>
    <p:extLst>
      <p:ext uri="{BB962C8B-B14F-4D97-AF65-F5344CB8AC3E}">
        <p14:creationId xmlns:p14="http://schemas.microsoft.com/office/powerpoint/2010/main" val="1684916707"/>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B2142D"/>
      </a:dk2>
      <a:lt2>
        <a:srgbClr val="3A474F"/>
      </a:lt2>
      <a:accent1>
        <a:srgbClr val="1F497D"/>
      </a:accent1>
      <a:accent2>
        <a:srgbClr val="EEECE1"/>
      </a:accent2>
      <a:accent3>
        <a:srgbClr val="9BBB59"/>
      </a:accent3>
      <a:accent4>
        <a:srgbClr val="8064A2"/>
      </a:accent4>
      <a:accent5>
        <a:srgbClr val="4BACC6"/>
      </a:accent5>
      <a:accent6>
        <a:srgbClr val="F79646"/>
      </a:accent6>
      <a:hlink>
        <a:srgbClr val="0000FF"/>
      </a:hlink>
      <a:folHlink>
        <a:srgbClr val="800080"/>
      </a:folHlink>
    </a:clrScheme>
    <a:fontScheme name="ユーザー定義">
      <a:majorFont>
        <a:latin typeface="HGPｺﾞｼｯｸE"/>
        <a:ea typeface="HGPｺﾞｼｯｸE"/>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1269</TotalTime>
  <Words>4053</Words>
  <Application>Microsoft Office PowerPoint</Application>
  <PresentationFormat>A4 210 x 297 mm</PresentationFormat>
  <Paragraphs>488</Paragraphs>
  <Slides>59</Slides>
  <Notes>0</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59</vt:i4>
      </vt:variant>
    </vt:vector>
  </HeadingPairs>
  <TitlesOfParts>
    <vt:vector size="62" baseType="lpstr">
      <vt:lpstr>Office テーマ</vt:lpstr>
      <vt:lpstr>デザインの設定</vt:lpstr>
      <vt:lpstr>Adobe Acrobat Document</vt:lpstr>
      <vt:lpstr>PowerPoint プレゼンテーション</vt:lpstr>
      <vt:lpstr>本日の講義内容</vt:lpstr>
      <vt:lpstr>PowerPoint プレゼンテーション</vt:lpstr>
      <vt:lpstr>預金が盗まれる？ </vt:lpstr>
      <vt:lpstr>預金が盗まれる？</vt:lpstr>
      <vt:lpstr>振込取引･預金口座の不正利用</vt:lpstr>
      <vt:lpstr>ネットバンキング犯罪</vt:lpstr>
      <vt:lpstr>PowerPoint プレゼンテーション</vt:lpstr>
      <vt:lpstr>ネットバンキング犯罪への対策</vt:lpstr>
      <vt:lpstr>ネットショッピング詐欺</vt:lpstr>
      <vt:lpstr>ネットショッピングへの対策</vt:lpstr>
      <vt:lpstr>キャッシュカードの盗難/偽造</vt:lpstr>
      <vt:lpstr>PowerPoint プレゼンテーション</vt:lpstr>
      <vt:lpstr>キャッシュカードの盗難/偽造への対策</vt:lpstr>
      <vt:lpstr>預金の払戻しとは何か</vt:lpstr>
      <vt:lpstr>預金の払戻における銀行の注意義務</vt:lpstr>
      <vt:lpstr>民法478条と銀行による免責</vt:lpstr>
      <vt:lpstr>非対面取引における注意義務</vt:lpstr>
      <vt:lpstr>預金者保護法の概要</vt:lpstr>
      <vt:lpstr>PowerPoint プレゼンテーション</vt:lpstr>
      <vt:lpstr>振込取引とは</vt:lpstr>
      <vt:lpstr>振込の法律関係</vt:lpstr>
      <vt:lpstr>振込取引の法的性質</vt:lpstr>
      <vt:lpstr>振込規定</vt:lpstr>
      <vt:lpstr>振込先を間違ってしまった場合</vt:lpstr>
      <vt:lpstr>取引停止・口座解約</vt:lpstr>
      <vt:lpstr>振込み詐欺救済法（平成19年12月21日公布・平成20年6月21日施行）</vt:lpstr>
      <vt:lpstr>預金をめぐる犯罪被害にあわないためには？</vt:lpstr>
      <vt:lpstr>PowerPoint プレゼンテーション</vt:lpstr>
      <vt:lpstr>設例①:銀行の投資信託窓口販売</vt:lpstr>
      <vt:lpstr>設例②:銀行の保険窓口販売</vt:lpstr>
      <vt:lpstr>取引の基本的な考え方</vt:lpstr>
      <vt:lpstr>契約書上の取引相手方保護</vt:lpstr>
      <vt:lpstr>情報格差の問題</vt:lpstr>
      <vt:lpstr>説明義務等の規律の目的・意義</vt:lpstr>
      <vt:lpstr>説明義務の法的意義</vt:lpstr>
      <vt:lpstr>銀行法上の説明義務</vt:lpstr>
      <vt:lpstr>金融商品販売法</vt:lpstr>
      <vt:lpstr>金融商品販売法制定の背景</vt:lpstr>
      <vt:lpstr>金融商品販売法の特徴 　（岡田則之・高橋康文編「逐条解説　金融商品販売法」（金融財政事情）） </vt:lpstr>
      <vt:lpstr>金融商品取引法制定に伴う金融商品販売法の改正 （2006年6月成立・公布「証券取引法等の一部を改正する法律の施行に伴う関係法律の整備等に関する法律」）（2007年9月30日施行）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消費者契約法（2000年4月成立・同年5月公布、2001年4月施行） </vt:lpstr>
      <vt:lpstr>消費者契約法制定の背景</vt:lpstr>
      <vt:lpstr>消費者契約法の概要 </vt:lpstr>
      <vt:lpstr>PowerPoint プレゼンテーション</vt:lpstr>
      <vt:lpstr>PowerPoint プレゼンテーション</vt:lpstr>
      <vt:lpstr>PowerPoint プレゼンテーション</vt:lpstr>
      <vt:lpstr>PowerPoint プレゼンテーション</vt:lpstr>
      <vt:lpstr>平成28年改正消費者契約法</vt:lpstr>
      <vt:lpstr>消費者裁判手続特例法（平成25年12月11日公布、平成28年10月1日施行）</vt:lpstr>
      <vt:lpstr>金融ADR制度（金融分野における裁判外紛争解決制度）</vt:lpstr>
      <vt:lpstr>PowerPoint プレゼンテーション</vt:lpstr>
      <vt:lpstr>全銀協における－ＡＤＲ紛争解決手続「あっせん委員会」</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Nakamura</dc:creator>
  <cp:lastModifiedBy>大野 正文</cp:lastModifiedBy>
  <cp:revision>114</cp:revision>
  <cp:lastPrinted>2014-06-13T06:03:28Z</cp:lastPrinted>
  <dcterms:created xsi:type="dcterms:W3CDTF">2014-06-05T03:00:59Z</dcterms:created>
  <dcterms:modified xsi:type="dcterms:W3CDTF">2016-12-01T06:46:38Z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