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0" r:id="rId3"/>
    <p:sldId id="261" r:id="rId4"/>
    <p:sldId id="262" r:id="rId5"/>
    <p:sldId id="267" r:id="rId6"/>
    <p:sldId id="263" r:id="rId7"/>
    <p:sldId id="271" r:id="rId8"/>
    <p:sldId id="265" r:id="rId9"/>
    <p:sldId id="266" r:id="rId10"/>
    <p:sldId id="270" r:id="rId11"/>
    <p:sldId id="268" r:id="rId12"/>
    <p:sldId id="269" r:id="rId13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FF66"/>
    <a:srgbClr val="FFFF99"/>
    <a:srgbClr val="99FF99"/>
    <a:srgbClr val="FFCCFF"/>
    <a:srgbClr val="FFCC99"/>
    <a:srgbClr val="FFFFCC"/>
    <a:srgbClr val="99FFCC"/>
    <a:srgbClr val="CCFF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1" autoAdjust="0"/>
    <p:restoredTop sz="94660"/>
  </p:normalViewPr>
  <p:slideViewPr>
    <p:cSldViewPr>
      <p:cViewPr varScale="1">
        <p:scale>
          <a:sx n="64" d="100"/>
          <a:sy n="64" d="100"/>
        </p:scale>
        <p:origin x="-8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5A4E4-ACBD-4AFA-BA72-068EEC6B77FF}" type="datetimeFigureOut">
              <a:rPr kumimoji="1" lang="ja-JP" altLang="en-US" smtClean="0"/>
              <a:t>2017/3/31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AE460-87B3-42BC-A8ED-10A35A3206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7493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4F566-09CB-4A53-B084-52BD513AEEF2}" type="datetimeFigureOut">
              <a:rPr kumimoji="1" lang="ja-JP" altLang="en-US" smtClean="0"/>
              <a:t>2017/3/31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7B5C7-D9ED-48DE-8518-05E9CE457F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7050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7B5C7-D9ED-48DE-8518-05E9CE457FA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8429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7B5C7-D9ED-48DE-8518-05E9CE457FA2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7235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/>
              <a:t>マスター サブタイトルの書式設定</a:t>
            </a:r>
            <a:endParaRPr kumimoji="0" lang="en-US"/>
          </a:p>
        </p:txBody>
      </p:sp>
      <p:sp>
        <p:nvSpPr>
          <p:cNvPr id="28" name="日付プレースホルダー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401C05E-9E71-4FBE-94AD-2BF297A764DA}" type="datetime1">
              <a:rPr kumimoji="1" lang="ja-JP" altLang="en-US" smtClean="0"/>
              <a:t>2017/3/31</a:t>
            </a:fld>
            <a:endParaRPr kumimoji="1" lang="ja-JP" altLang="en-US"/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正方形/長方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正方形/長方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コネクタ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コネクタ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コネクタ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コネクタ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正方形/長方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円/楕円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円/楕円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円/楕円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円/楕円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円/楕円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8860F89-68CC-4CDA-8073-330DB899CB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C933D-FDE5-4ABD-9DAC-C05D06A0BFC2}" type="datetime1">
              <a:rPr kumimoji="1" lang="ja-JP" altLang="en-US" smtClean="0"/>
              <a:t>2017/3/31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60F89-68CC-4CDA-8073-330DB899CB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DEB87-0457-4F9E-A403-325EC151F042}" type="datetime1">
              <a:rPr kumimoji="1" lang="ja-JP" altLang="en-US" smtClean="0"/>
              <a:t>2017/3/31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60F89-68CC-4CDA-8073-330DB899CB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01EF867-C19C-4F2B-8DF0-4A87C9C02AC6}" type="datetime1">
              <a:rPr kumimoji="1" lang="ja-JP" altLang="en-US" smtClean="0"/>
              <a:t>2017/3/31</a:t>
            </a:fld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8860F89-68CC-4CDA-8073-330DB899CB6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B4BA921-EF36-4FA3-877C-194AC7FEE4F0}" type="datetime1">
              <a:rPr kumimoji="1" lang="ja-JP" altLang="en-US" smtClean="0"/>
              <a:t>2017/3/31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コネクタ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コネクタ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コネクタ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コネクタ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正方形/長方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円/楕円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円/楕円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円/楕円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円/楕円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円/楕円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コネクタ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8860F89-68CC-4CDA-8073-330DB899CB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A048C-8B2F-45EB-844E-FCA05ECB4794}" type="datetime1">
              <a:rPr kumimoji="1" lang="ja-JP" altLang="en-US" smtClean="0"/>
              <a:t>2017/3/31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60F89-68CC-4CDA-8073-330DB899CB6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3447-4DC7-43DB-83FB-00E55A6F8354}" type="datetime1">
              <a:rPr kumimoji="1" lang="ja-JP" altLang="en-US" smtClean="0"/>
              <a:t>2017/3/31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60F89-68CC-4CDA-8073-330DB899CB6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2B6136C-46D8-4290-8746-1A86286F20FB}" type="datetime1">
              <a:rPr kumimoji="1" lang="ja-JP" altLang="en-US" smtClean="0"/>
              <a:t>2017/3/31</a:t>
            </a:fld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8860F89-68CC-4CDA-8073-330DB899CB6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71BF-F1E8-4A31-BF61-803A7E43480A}" type="datetime1">
              <a:rPr kumimoji="1" lang="ja-JP" altLang="en-US" smtClean="0"/>
              <a:t>2017/3/31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60F89-68CC-4CDA-8073-330DB899CB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コネクタ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円/楕円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コンテンツ プレースホルダー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ja-JP" altLang="en-US"/>
              <a:t>マスター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21" name="日付プレースホルダー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69BB82C-2470-41F6-899D-A01D37665CEC}" type="datetime1">
              <a:rPr kumimoji="1" lang="ja-JP" altLang="en-US" smtClean="0"/>
              <a:t>2017/3/31</a:t>
            </a:fld>
            <a:endParaRPr kumimoji="1" lang="ja-JP" altLang="en-US"/>
          </a:p>
        </p:txBody>
      </p:sp>
      <p:sp>
        <p:nvSpPr>
          <p:cNvPr id="22" name="スライド番号プレースホルダー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8860F89-68CC-4CDA-8073-330DB899CB6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3" name="フッター プレースホルダー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円/楕円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ja-JP" altLang="en-US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正方形/長方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コネクタ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コネクタ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コネクタ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付プレースホルダー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5ECA0C-9D37-4FC1-A4D0-953D2FF34DCE}" type="datetime1">
              <a:rPr kumimoji="1" lang="ja-JP" altLang="en-US" smtClean="0"/>
              <a:t>2017/3/31</a:t>
            </a:fld>
            <a:endParaRPr kumimoji="1" lang="ja-JP" altLang="en-US"/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8860F89-68CC-4CDA-8073-330DB899CB6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1" name="フッター プレースホルダー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ja-JP" altLang="en-US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/>
              <a:t>マスター テキストの書式設定</a:t>
            </a:r>
          </a:p>
          <a:p>
            <a:pPr lvl="1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2 </a:t>
            </a:r>
            <a:r>
              <a:rPr kumimoji="0" lang="ja-JP" altLang="en-US"/>
              <a:t>レベル</a:t>
            </a:r>
          </a:p>
          <a:p>
            <a:pPr lvl="2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3 </a:t>
            </a:r>
            <a:r>
              <a:rPr kumimoji="0" lang="ja-JP" altLang="en-US"/>
              <a:t>レベル</a:t>
            </a:r>
          </a:p>
          <a:p>
            <a:pPr lvl="3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4 </a:t>
            </a:r>
            <a:r>
              <a:rPr kumimoji="0" lang="ja-JP" altLang="en-US"/>
              <a:t>レベル</a:t>
            </a:r>
          </a:p>
          <a:p>
            <a:pPr lvl="4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5 </a:t>
            </a:r>
            <a:r>
              <a:rPr kumimoji="0" lang="ja-JP" altLang="en-US"/>
              <a:t>レベル</a:t>
            </a:r>
            <a:endParaRPr kumimoji="0" lang="en-US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26ACDE9-584A-4BF5-8349-51C7713B92A9}" type="datetime1">
              <a:rPr kumimoji="1" lang="ja-JP" altLang="en-US" smtClean="0"/>
              <a:t>2017/3/31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円/楕円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8860F89-68CC-4CDA-8073-330DB899CB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1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1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2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12" Type="http://schemas.openxmlformats.org/officeDocument/2006/relationships/image" Target="../media/image21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image" Target="../media/image20.jpg"/><Relationship Id="rId5" Type="http://schemas.openxmlformats.org/officeDocument/2006/relationships/image" Target="../media/image14.jpg"/><Relationship Id="rId10" Type="http://schemas.openxmlformats.org/officeDocument/2006/relationships/image" Target="../media/image19.jpg"/><Relationship Id="rId4" Type="http://schemas.openxmlformats.org/officeDocument/2006/relationships/image" Target="../media/image13.jp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95736" y="3429000"/>
            <a:ext cx="6696744" cy="1656184"/>
          </a:xfrm>
        </p:spPr>
        <p:txBody>
          <a:bodyPr>
            <a:normAutofit fontScale="90000"/>
          </a:bodyPr>
          <a:lstStyle/>
          <a:p>
            <a:r>
              <a:rPr kumimoji="1" lang="ja-JP" altLang="en-US" sz="40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よりよい消費生活をめざして</a:t>
            </a:r>
            <a:r>
              <a:rPr kumimoji="1" lang="en-US" altLang="ja-JP" sz="40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kumimoji="1" lang="en-US" altLang="ja-JP" sz="40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sz="36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～フェアトレードについて考えよう～</a:t>
            </a:r>
            <a:endParaRPr kumimoji="1" lang="ja-JP" altLang="en-US" sz="400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227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雲 3"/>
          <p:cNvSpPr/>
          <p:nvPr/>
        </p:nvSpPr>
        <p:spPr>
          <a:xfrm>
            <a:off x="539552" y="260648"/>
            <a:ext cx="7632848" cy="165618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31640" y="836712"/>
            <a:ext cx="5972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いろいろな</a:t>
            </a:r>
            <a:r>
              <a:rPr kumimoji="1" lang="ja-JP" alt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フェアトレード商品</a:t>
            </a:r>
            <a:endParaRPr kumimoji="1" lang="ja-JP" alt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65758" y="2132856"/>
            <a:ext cx="8190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コーヒー　紅茶　　カカオ製品　スパイス・ハーブ　果物　　加工果物</a:t>
            </a:r>
            <a:r>
              <a:rPr lang="ja-JP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　　</a:t>
            </a:r>
            <a:endParaRPr kumimoji="1" lang="ja-JP" altLang="en-US" dirty="0">
              <a:solidFill>
                <a:schemeClr val="accent5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5920" y="4149080"/>
            <a:ext cx="8352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ワイン　オイルシード　食品その他　切花　　コットン製品　食品以外その他</a:t>
            </a:r>
            <a:endParaRPr kumimoji="1" lang="ja-JP" altLang="en-US" dirty="0">
              <a:ln w="12700">
                <a:solidFill>
                  <a:schemeClr val="tx1"/>
                </a:solidFill>
                <a:prstDash val="solid"/>
              </a:ln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10" y="2837845"/>
            <a:ext cx="943042" cy="111439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004" y="2844093"/>
            <a:ext cx="1033798" cy="111439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736" y="2830292"/>
            <a:ext cx="1186384" cy="112195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689" y="2771229"/>
            <a:ext cx="1225831" cy="1156042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795206"/>
            <a:ext cx="901476" cy="1084581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094" y="4723183"/>
            <a:ext cx="1143051" cy="1143051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1" y="4838955"/>
            <a:ext cx="964289" cy="1003738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378" y="4878285"/>
            <a:ext cx="1038850" cy="986096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861605"/>
            <a:ext cx="1002776" cy="1002776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513" y="2796201"/>
            <a:ext cx="952500" cy="1156041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91" y="4687275"/>
            <a:ext cx="510079" cy="1177106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040" y="4878285"/>
            <a:ext cx="1299973" cy="1075417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8100392" y="5517232"/>
            <a:ext cx="648072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53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899591" y="2127150"/>
            <a:ext cx="7021930" cy="3462090"/>
            <a:chOff x="899591" y="2127150"/>
            <a:chExt cx="7021930" cy="346209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1" y="2127150"/>
              <a:ext cx="7021929" cy="115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3284984"/>
              <a:ext cx="7021929" cy="115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4430415"/>
              <a:ext cx="7021929" cy="1158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グループ化 3"/>
          <p:cNvGrpSpPr/>
          <p:nvPr/>
        </p:nvGrpSpPr>
        <p:grpSpPr>
          <a:xfrm>
            <a:off x="467544" y="332656"/>
            <a:ext cx="4320480" cy="1728192"/>
            <a:chOff x="971600" y="2564904"/>
            <a:chExt cx="4320480" cy="1728192"/>
          </a:xfrm>
        </p:grpSpPr>
        <p:sp>
          <p:nvSpPr>
            <p:cNvPr id="3" name="爆発 2 2"/>
            <p:cNvSpPr/>
            <p:nvPr/>
          </p:nvSpPr>
          <p:spPr>
            <a:xfrm rot="452015">
              <a:off x="971600" y="2564904"/>
              <a:ext cx="4320480" cy="1728192"/>
            </a:xfrm>
            <a:prstGeom prst="irregularSeal2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テキスト ボックス 1"/>
            <p:cNvSpPr txBox="1"/>
            <p:nvPr/>
          </p:nvSpPr>
          <p:spPr>
            <a:xfrm>
              <a:off x="1331640" y="3167390"/>
              <a:ext cx="34563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>
                  <a:latin typeface="HGP創英角ｺﾞｼｯｸUB" pitchFamily="50" charset="-128"/>
                  <a:ea typeface="HGP創英角ｺﾞｼｯｸUB" pitchFamily="50" charset="-128"/>
                </a:rPr>
                <a:t>買い物はお金の投票</a:t>
              </a:r>
            </a:p>
          </p:txBody>
        </p:sp>
      </p:grpSp>
      <p:sp>
        <p:nvSpPr>
          <p:cNvPr id="7" name="雲 6"/>
          <p:cNvSpPr/>
          <p:nvPr/>
        </p:nvSpPr>
        <p:spPr>
          <a:xfrm>
            <a:off x="1979712" y="3573016"/>
            <a:ext cx="6129106" cy="3049827"/>
          </a:xfrm>
          <a:prstGeom prst="cloud">
            <a:avLst/>
          </a:prstGeom>
          <a:solidFill>
            <a:srgbClr val="99FF9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あなたは</a:t>
            </a:r>
            <a:endParaRPr kumimoji="1" lang="en-US" altLang="ja-JP" sz="3200" b="1" dirty="0">
              <a:solidFill>
                <a:schemeClr val="tx1"/>
              </a:solidFill>
              <a:latin typeface="AR P丸ゴシック体M" pitchFamily="50" charset="-128"/>
              <a:ea typeface="AR P丸ゴシック体M" pitchFamily="50" charset="-128"/>
            </a:endParaRPr>
          </a:p>
          <a:p>
            <a:pPr algn="ctr"/>
            <a:r>
              <a:rPr kumimoji="1" lang="ja-JP" altLang="en-US" sz="3200" b="1" dirty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どんな商品を選ぶ？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8100392" y="5445224"/>
            <a:ext cx="648072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900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雲形吹き出し 3"/>
          <p:cNvSpPr/>
          <p:nvPr/>
        </p:nvSpPr>
        <p:spPr>
          <a:xfrm>
            <a:off x="539552" y="114891"/>
            <a:ext cx="6732240" cy="1441901"/>
          </a:xfrm>
          <a:prstGeom prst="cloudCallout">
            <a:avLst>
              <a:gd name="adj1" fmla="val -22274"/>
              <a:gd name="adj2" fmla="val 836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385392" y="476672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HGP創英角ｺﾞｼｯｸUB" pitchFamily="50" charset="-128"/>
                <a:ea typeface="HGP創英角ｺﾞｼｯｸUB" pitchFamily="50" charset="-128"/>
              </a:rPr>
              <a:t>どんなことかできるかな？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27584" y="2276872"/>
            <a:ext cx="69127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・児童</a:t>
            </a:r>
            <a:r>
              <a:rPr kumimoji="1"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労働について調べ、家族や友だちに</a:t>
            </a:r>
            <a:endParaRPr lang="en-US" altLang="ja-JP" sz="28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kumimoji="1"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話</a:t>
            </a:r>
            <a:r>
              <a:rPr kumimoji="1"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をする</a:t>
            </a: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。</a:t>
            </a:r>
            <a:endParaRPr lang="en-US" altLang="ja-JP" sz="28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endParaRPr lang="en-US" altLang="ja-JP" sz="28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kumimoji="1"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・身の回りの商品がどのように作られているの　</a:t>
            </a:r>
            <a:endParaRPr kumimoji="1" lang="en-US" altLang="ja-JP" sz="28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kumimoji="1"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か、関心を持つ。</a:t>
            </a:r>
            <a:endParaRPr kumimoji="1" lang="en-US" altLang="ja-JP" sz="28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endParaRPr kumimoji="1" lang="en-US" altLang="ja-JP" sz="28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・フェアトレードの商品を積極的に選ぶ。</a:t>
            </a:r>
            <a:endParaRPr lang="en-US" altLang="ja-JP" sz="28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　　　　　　　　　　　　　　　　　　　　　　</a:t>
            </a:r>
            <a:endParaRPr lang="en-US" altLang="ja-JP" sz="28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　　　　　　　　　　　　　　　　　　　　　　　　　など</a:t>
            </a:r>
            <a:endParaRPr lang="en-US" altLang="ja-JP" sz="28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100392" y="5589240"/>
            <a:ext cx="64807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552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9362">
            <a:off x="5163137" y="1957564"/>
            <a:ext cx="3205068" cy="2141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角丸四角形吹き出し 2"/>
          <p:cNvSpPr/>
          <p:nvPr/>
        </p:nvSpPr>
        <p:spPr>
          <a:xfrm>
            <a:off x="6444208" y="4077072"/>
            <a:ext cx="2304256" cy="2587210"/>
          </a:xfrm>
          <a:prstGeom prst="wedgeRoundRectCallout">
            <a:avLst>
              <a:gd name="adj1" fmla="val -10351"/>
              <a:gd name="adj2" fmla="val -10239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9552" y="351184"/>
            <a:ext cx="8352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HGP創英角ﾎﾟｯﾌﾟ体" pitchFamily="50" charset="-128"/>
                <a:ea typeface="HGP創英角ﾎﾟｯﾌﾟ体" pitchFamily="50" charset="-128"/>
              </a:rPr>
              <a:t>チョコレートを買いに行ったら</a:t>
            </a:r>
            <a:endParaRPr lang="en-US" altLang="ja-JP" sz="4400" dirty="0">
              <a:latin typeface="HGP創英角ﾎﾟｯﾌﾟ体" pitchFamily="50" charset="-128"/>
              <a:ea typeface="HGP創英角ﾎﾟｯﾌﾟ体" pitchFamily="50" charset="-128"/>
            </a:endParaRPr>
          </a:p>
          <a:p>
            <a:r>
              <a:rPr lang="ja-JP" altLang="en-US" sz="4400" dirty="0">
                <a:latin typeface="HGP創英角ﾎﾟｯﾌﾟ体" pitchFamily="50" charset="-128"/>
                <a:ea typeface="HGP創英角ﾎﾟｯﾌﾟ体" pitchFamily="50" charset="-128"/>
              </a:rPr>
              <a:t>こんなマークが付いていたよ！</a:t>
            </a:r>
            <a:endParaRPr kumimoji="1" lang="ja-JP" altLang="en-US" sz="44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5" name="Picture 3" descr="P:\10852_県民生活センター\01\01事務スタッフ\08 広報・啓発\08-6 教材\H26教材作成\03使用許諾\フェアトレードジャパン\FCM_RGB_P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81128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2490"/>
            <a:ext cx="4511675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87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雲形吹き出し 2"/>
          <p:cNvSpPr/>
          <p:nvPr/>
        </p:nvSpPr>
        <p:spPr>
          <a:xfrm>
            <a:off x="1763688" y="49027"/>
            <a:ext cx="7128792" cy="1656184"/>
          </a:xfrm>
          <a:prstGeom prst="cloudCallout">
            <a:avLst>
              <a:gd name="adj1" fmla="val -35655"/>
              <a:gd name="adj2" fmla="val 75498"/>
            </a:avLst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このマークは何だろう</a:t>
            </a:r>
          </a:p>
        </p:txBody>
      </p:sp>
      <p:sp>
        <p:nvSpPr>
          <p:cNvPr id="4" name="下矢印 3"/>
          <p:cNvSpPr/>
          <p:nvPr/>
        </p:nvSpPr>
        <p:spPr>
          <a:xfrm rot="16200000">
            <a:off x="2666077" y="5514091"/>
            <a:ext cx="864096" cy="936103"/>
          </a:xfrm>
          <a:prstGeom prst="downArrow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こここ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89532" y="5658978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③</a:t>
            </a:r>
            <a:r>
              <a:rPr kumimoji="1" lang="ja-JP" altLang="en-US" sz="3200" b="1" dirty="0">
                <a:solidFill>
                  <a:srgbClr val="FF0000"/>
                </a:solidFill>
                <a:latin typeface="HGP創英角ﾎﾟｯﾌﾟ体" pitchFamily="50" charset="-128"/>
                <a:ea typeface="HGP創英角ﾎﾟｯﾌﾟ体" pitchFamily="50" charset="-128"/>
              </a:rPr>
              <a:t>フェアトレードマーク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98126" y="2060848"/>
            <a:ext cx="540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HGS創英角ｺﾞｼｯｸUB" pitchFamily="50" charset="-128"/>
                <a:ea typeface="HGS創英角ｺﾞｼｯｸUB" pitchFamily="50" charset="-128"/>
              </a:rPr>
              <a:t>①健康への効果が証明された商品</a:t>
            </a:r>
            <a:endParaRPr lang="en-US" altLang="ja-JP" sz="2400" dirty="0">
              <a:latin typeface="HGS創英角ｺﾞｼｯｸUB" pitchFamily="50" charset="-128"/>
              <a:ea typeface="HGS創英角ｺﾞｼｯｸUB" pitchFamily="50" charset="-128"/>
            </a:endParaRPr>
          </a:p>
          <a:p>
            <a:r>
              <a:rPr lang="ja-JP" altLang="en-US" sz="2400" dirty="0">
                <a:latin typeface="HGS創英角ｺﾞｼｯｸUB" pitchFamily="50" charset="-128"/>
                <a:ea typeface="HGS創英角ｺﾞｼｯｸUB" pitchFamily="50" charset="-128"/>
              </a:rPr>
              <a:t>　であることを示すマーク</a:t>
            </a:r>
            <a:endParaRPr lang="en-US" altLang="ja-JP" sz="2400" dirty="0">
              <a:latin typeface="HGS創英角ｺﾞｼｯｸUB" pitchFamily="50" charset="-128"/>
              <a:ea typeface="HGS創英角ｺﾞｼｯｸUB" pitchFamily="50" charset="-128"/>
            </a:endParaRPr>
          </a:p>
          <a:p>
            <a:endParaRPr lang="en-US" altLang="ja-JP" sz="2400" dirty="0">
              <a:latin typeface="HGS創英角ｺﾞｼｯｸUB" pitchFamily="50" charset="-128"/>
              <a:ea typeface="HGS創英角ｺﾞｼｯｸUB" pitchFamily="50" charset="-128"/>
            </a:endParaRPr>
          </a:p>
          <a:p>
            <a:r>
              <a:rPr kumimoji="1" lang="ja-JP" altLang="en-US" sz="2400" dirty="0">
                <a:latin typeface="HGS創英角ｺﾞｼｯｸUB" pitchFamily="50" charset="-128"/>
                <a:ea typeface="HGS創英角ｺﾞｼｯｸUB" pitchFamily="50" charset="-128"/>
              </a:rPr>
              <a:t>②生産情報を正確に伝えられている</a:t>
            </a:r>
            <a:endParaRPr kumimoji="1" lang="en-US" altLang="ja-JP" sz="2400" dirty="0">
              <a:latin typeface="HGS創英角ｺﾞｼｯｸUB" pitchFamily="50" charset="-128"/>
              <a:ea typeface="HGS創英角ｺﾞｼｯｸUB" pitchFamily="50" charset="-128"/>
            </a:endParaRPr>
          </a:p>
          <a:p>
            <a:r>
              <a:rPr lang="ja-JP" altLang="en-US" sz="2400" dirty="0">
                <a:latin typeface="HGS創英角ｺﾞｼｯｸUB" pitchFamily="50" charset="-128"/>
                <a:ea typeface="HGS創英角ｺﾞｼｯｸUB" pitchFamily="50" charset="-128"/>
              </a:rPr>
              <a:t>　</a:t>
            </a:r>
            <a:r>
              <a:rPr kumimoji="1" lang="ja-JP" altLang="en-US" sz="2400" dirty="0">
                <a:latin typeface="HGS創英角ｺﾞｼｯｸUB" pitchFamily="50" charset="-128"/>
                <a:ea typeface="HGS創英角ｺﾞｼｯｸUB" pitchFamily="50" charset="-128"/>
              </a:rPr>
              <a:t>ことが認められる食品</a:t>
            </a:r>
            <a:r>
              <a:rPr lang="ja-JP" altLang="en-US" sz="2400" dirty="0">
                <a:latin typeface="HGS創英角ｺﾞｼｯｸUB" pitchFamily="50" charset="-128"/>
                <a:ea typeface="HGS創英角ｺﾞｼｯｸUB" pitchFamily="50" charset="-128"/>
              </a:rPr>
              <a:t>に付けること　　　</a:t>
            </a:r>
            <a:endParaRPr lang="en-US" altLang="ja-JP" sz="2400" dirty="0">
              <a:latin typeface="HGS創英角ｺﾞｼｯｸUB" pitchFamily="50" charset="-128"/>
              <a:ea typeface="HGS創英角ｺﾞｼｯｸUB" pitchFamily="50" charset="-128"/>
            </a:endParaRPr>
          </a:p>
          <a:p>
            <a:r>
              <a:rPr lang="ja-JP" altLang="en-US" sz="2400" dirty="0">
                <a:latin typeface="HGS創英角ｺﾞｼｯｸUB" pitchFamily="50" charset="-128"/>
                <a:ea typeface="HGS創英角ｺﾞｼｯｸUB" pitchFamily="50" charset="-128"/>
              </a:rPr>
              <a:t>　ができるマーク</a:t>
            </a:r>
            <a:endParaRPr lang="en-US" altLang="ja-JP" sz="2400" dirty="0">
              <a:latin typeface="HGS創英角ｺﾞｼｯｸUB" pitchFamily="50" charset="-128"/>
              <a:ea typeface="HGS創英角ｺﾞｼｯｸUB" pitchFamily="50" charset="-128"/>
            </a:endParaRPr>
          </a:p>
          <a:p>
            <a:endParaRPr lang="en-US" altLang="ja-JP" sz="2400" dirty="0">
              <a:latin typeface="HGS創英角ｺﾞｼｯｸUB" pitchFamily="50" charset="-128"/>
              <a:ea typeface="HGS創英角ｺﾞｼｯｸUB" pitchFamily="50" charset="-128"/>
            </a:endParaRPr>
          </a:p>
          <a:p>
            <a:r>
              <a:rPr kumimoji="1" lang="ja-JP" altLang="en-US" sz="2400" dirty="0">
                <a:latin typeface="HGS創英角ｺﾞｼｯｸUB" pitchFamily="50" charset="-128"/>
                <a:ea typeface="HGS創英角ｺﾞｼｯｸUB" pitchFamily="50" charset="-128"/>
              </a:rPr>
              <a:t>③公正な貿易がなされた商品である</a:t>
            </a:r>
            <a:endParaRPr kumimoji="1" lang="en-US" altLang="ja-JP" sz="2400" dirty="0">
              <a:latin typeface="HGS創英角ｺﾞｼｯｸUB" pitchFamily="50" charset="-128"/>
              <a:ea typeface="HGS創英角ｺﾞｼｯｸUB" pitchFamily="50" charset="-128"/>
            </a:endParaRPr>
          </a:p>
          <a:p>
            <a:r>
              <a:rPr kumimoji="1" lang="ja-JP" altLang="en-US" sz="2400" dirty="0">
                <a:latin typeface="HGS創英角ｺﾞｼｯｸUB" pitchFamily="50" charset="-128"/>
                <a:ea typeface="HGS創英角ｺﾞｼｯｸUB" pitchFamily="50" charset="-128"/>
              </a:rPr>
              <a:t>　ことを示すマーク</a:t>
            </a:r>
            <a:endParaRPr kumimoji="1" lang="en-US" altLang="ja-JP" sz="2400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 rot="20632224">
            <a:off x="512304" y="205599"/>
            <a:ext cx="228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HGS創英角ｺﾞｼｯｸUB" pitchFamily="50" charset="-128"/>
                <a:ea typeface="HGS創英角ｺﾞｼｯｸUB" pitchFamily="50" charset="-128"/>
              </a:rPr>
              <a:t>クイズ！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61740" y="5751310"/>
            <a:ext cx="872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HGS創英角ｺﾞｼｯｸUB" pitchFamily="50" charset="-128"/>
                <a:ea typeface="HGS創英角ｺﾞｼｯｸUB" pitchFamily="50" charset="-128"/>
              </a:rPr>
              <a:t>答え</a:t>
            </a:r>
            <a:endParaRPr kumimoji="1" lang="ja-JP" altLang="en-US" sz="2400" dirty="0">
              <a:solidFill>
                <a:srgbClr val="FF0000"/>
              </a:solidFill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pic>
        <p:nvPicPr>
          <p:cNvPr id="8" name="Picture 2" descr="P:\10852_県民生活センター\01\01事務スタッフ\08 広報・啓発\08-6 教材\H26教材作成\03使用許諾\フェアトレードジャパン\FCM_RGB_P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247004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8100392" y="5589240"/>
            <a:ext cx="64807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561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つの角を切り取った四角形 1"/>
          <p:cNvSpPr/>
          <p:nvPr/>
        </p:nvSpPr>
        <p:spPr>
          <a:xfrm>
            <a:off x="395536" y="620688"/>
            <a:ext cx="7200800" cy="936104"/>
          </a:xfrm>
          <a:prstGeom prst="snip1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フェアトレード　</a:t>
            </a:r>
            <a:r>
              <a:rPr kumimoji="1" lang="ja-JP" altLang="en-US" sz="3200" b="1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（</a:t>
            </a:r>
            <a:r>
              <a:rPr kumimoji="1" lang="en-US" altLang="ja-JP" sz="3200" b="1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fair trade</a:t>
            </a:r>
            <a:r>
              <a:rPr kumimoji="1" lang="ja-JP" altLang="en-US" sz="3200" b="1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）と</a:t>
            </a:r>
            <a:r>
              <a:rPr kumimoji="1" lang="ja-JP" altLang="en-US" sz="3200" b="1" dirty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は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395536" y="1772816"/>
            <a:ext cx="8064895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　　　　　　</a:t>
            </a:r>
            <a:r>
              <a:rPr lang="en-US" altLang="ja-JP" sz="3600" b="1" dirty="0" smtClean="0">
                <a:latin typeface="HGP創英角ｺﾞｼｯｸUB" pitchFamily="50" charset="-128"/>
                <a:ea typeface="HGP創英角ｺﾞｼｯｸUB" pitchFamily="50" charset="-128"/>
              </a:rPr>
              <a:t>fair trade</a:t>
            </a:r>
            <a:r>
              <a:rPr lang="ja-JP" altLang="en-US" sz="3600" dirty="0" smtClean="0">
                <a:latin typeface="HGP創英角ｺﾞｼｯｸUB" pitchFamily="50" charset="-128"/>
                <a:ea typeface="HGP創英角ｺﾞｼｯｸUB" pitchFamily="50" charset="-128"/>
              </a:rPr>
              <a:t>：公正な貿易</a:t>
            </a:r>
            <a:endParaRPr lang="en-US" altLang="ja-JP" sz="36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endParaRPr lang="en-US" altLang="ja-JP" sz="28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　経済先進国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と</a:t>
            </a: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開発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途上</a:t>
            </a:r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国との貿易では、立場の弱い開発途上国が不利になる場合がある。</a:t>
            </a:r>
            <a:endParaRPr lang="en-US" altLang="ja-JP" sz="28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endParaRPr lang="en-US" altLang="ja-JP" sz="28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　不公正な価格の貿易から生まれる経済的貧困を解消するのが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フェアトレードである。</a:t>
            </a:r>
            <a:endParaRPr lang="en-US" altLang="ja-JP" sz="28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endParaRPr lang="en-US" altLang="ja-JP" sz="28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3074" name="Picture 2" descr="P:\10852_県民生活センター\01\01事務スタッフ\08 広報・啓発\08-6 教材\H26教材作成\03使用許諾\フェアトレードジャパン\FCM_RGB_P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69160"/>
            <a:ext cx="176431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8100392" y="5589240"/>
            <a:ext cx="64807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093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352928" cy="533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ドーナツ 2"/>
          <p:cNvSpPr/>
          <p:nvPr/>
        </p:nvSpPr>
        <p:spPr>
          <a:xfrm>
            <a:off x="4864432" y="875758"/>
            <a:ext cx="1707768" cy="1609680"/>
          </a:xfrm>
          <a:prstGeom prst="donut">
            <a:avLst>
              <a:gd name="adj" fmla="val 9120"/>
            </a:avLst>
          </a:prstGeom>
          <a:solidFill>
            <a:srgbClr val="FF0000"/>
          </a:solidFill>
          <a:ln w="15875" cap="flat" cmpd="sng" algn="ctr">
            <a:solidFill>
              <a:srgbClr val="F14124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/>
              <a:ea typeface="HGｺﾞｼｯｸM"/>
              <a:cs typeface="+mn-cs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323528" y="2852936"/>
            <a:ext cx="8208912" cy="2592288"/>
            <a:chOff x="323528" y="2852936"/>
            <a:chExt cx="8208912" cy="2592288"/>
          </a:xfrm>
        </p:grpSpPr>
        <p:sp>
          <p:nvSpPr>
            <p:cNvPr id="4" name="雲 3"/>
            <p:cNvSpPr/>
            <p:nvPr/>
          </p:nvSpPr>
          <p:spPr>
            <a:xfrm>
              <a:off x="323528" y="2852936"/>
              <a:ext cx="8208912" cy="2592288"/>
            </a:xfrm>
            <a:prstGeom prst="cloud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F14124">
                  <a:shade val="75000"/>
                  <a:satMod val="125000"/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HGｺﾞｼｯｸM"/>
                <a:cs typeface="+mn-cs"/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1488359" y="2996952"/>
              <a:ext cx="621069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400" b="1" dirty="0">
                  <a:ln w="12700">
                    <a:solidFill>
                      <a:schemeClr val="bg2">
                        <a:lumMod val="50000"/>
                      </a:scheme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生産者の手元に行くお金は</a:t>
              </a:r>
              <a:r>
                <a:rPr lang="en-US" altLang="ja-JP" sz="4400" b="1" dirty="0">
                  <a:ln w="12700">
                    <a:solidFill>
                      <a:schemeClr val="bg2">
                        <a:lumMod val="50000"/>
                      </a:scheme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1</a:t>
              </a:r>
              <a:r>
                <a:rPr lang="ja-JP" altLang="en-US" sz="4400" b="1" dirty="0">
                  <a:ln w="12700">
                    <a:solidFill>
                      <a:schemeClr val="bg2">
                        <a:lumMod val="50000"/>
                      </a:scheme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～</a:t>
              </a:r>
              <a:r>
                <a:rPr lang="en-US" altLang="ja-JP" sz="4400" b="1" dirty="0">
                  <a:ln w="12700">
                    <a:solidFill>
                      <a:schemeClr val="bg2">
                        <a:lumMod val="50000"/>
                      </a:scheme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3</a:t>
              </a:r>
              <a:r>
                <a:rPr lang="ja-JP" altLang="en-US" sz="4400" b="1" dirty="0">
                  <a:ln w="12700">
                    <a:solidFill>
                      <a:schemeClr val="bg2">
                        <a:lumMod val="50000"/>
                      </a:schemeClr>
                    </a:solidFill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円ほど</a:t>
              </a:r>
              <a:endParaRPr lang="en-US" altLang="ja-JP" sz="4400" b="1" dirty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  <a:p>
              <a:r>
                <a:rPr lang="ja-JP" altLang="en-US" sz="4400" b="1" dirty="0">
                  <a:ln w="12700">
                    <a:solidFill>
                      <a:schemeClr val="bg2">
                        <a:lumMod val="5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これでは暮らせない！！</a:t>
              </a:r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611560" y="260648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HGP創英角ｺﾞｼｯｸUB" pitchFamily="50" charset="-128"/>
                <a:ea typeface="HGP創英角ｺﾞｼｯｸUB" pitchFamily="50" charset="-128"/>
              </a:rPr>
              <a:t>100</a:t>
            </a:r>
            <a:r>
              <a:rPr kumimoji="1" lang="ja-JP" altLang="en-US" sz="4000" dirty="0">
                <a:latin typeface="HGP創英角ｺﾞｼｯｸUB" pitchFamily="50" charset="-128"/>
                <a:ea typeface="HGP創英角ｺﾞｼｯｸUB" pitchFamily="50" charset="-128"/>
              </a:rPr>
              <a:t>円のチョコレートの内訳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8100392" y="5589240"/>
            <a:ext cx="64807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667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84238" y="1700808"/>
            <a:ext cx="797619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>
                <a:latin typeface="HGP創英角ｺﾞｼｯｸUB" pitchFamily="50" charset="-128"/>
                <a:ea typeface="HGP創英角ｺﾞｼｯｸUB" pitchFamily="50" charset="-128"/>
              </a:rPr>
              <a:t>地球には多くの貧しい国があり、朝から晩まで過酷な労働をしても、低賃金しかもらえないことが</a:t>
            </a:r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ある。生活</a:t>
            </a:r>
            <a:r>
              <a:rPr lang="ja-JP" altLang="en-US" sz="3200" dirty="0">
                <a:latin typeface="HGP創英角ｺﾞｼｯｸUB" pitchFamily="50" charset="-128"/>
                <a:ea typeface="HGP創英角ｺﾞｼｯｸUB" pitchFamily="50" charset="-128"/>
              </a:rPr>
              <a:t>のために働かされ、学校に行けない子どもたちもたくさん</a:t>
            </a:r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いる。</a:t>
            </a:r>
            <a:endParaRPr lang="ja-JP" altLang="en-US" sz="32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1 つの角を切り取った四角形 2"/>
          <p:cNvSpPr/>
          <p:nvPr/>
        </p:nvSpPr>
        <p:spPr>
          <a:xfrm>
            <a:off x="484238" y="620688"/>
            <a:ext cx="4303786" cy="936104"/>
          </a:xfrm>
          <a:prstGeom prst="snip1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経済的貧困</a:t>
            </a:r>
            <a:endParaRPr kumimoji="1" lang="ja-JP" altLang="en-US" sz="3200" b="1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23528" y="3799403"/>
            <a:ext cx="267598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HGP創英角ｺﾞｼｯｸUB" pitchFamily="50" charset="-128"/>
                <a:ea typeface="HGP創英角ｺﾞｼｯｸUB" pitchFamily="50" charset="-128"/>
              </a:rPr>
              <a:t>もらえるお金</a:t>
            </a:r>
            <a:endParaRPr kumimoji="1" lang="en-US" altLang="ja-JP" sz="32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kumimoji="1" lang="ja-JP" altLang="en-US" sz="3200" dirty="0">
                <a:latin typeface="HGP創英角ｺﾞｼｯｸUB" pitchFamily="50" charset="-128"/>
                <a:ea typeface="HGP創英角ｺﾞｼｯｸUB" pitchFamily="50" charset="-128"/>
              </a:rPr>
              <a:t>が少ない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3203848" y="4496026"/>
            <a:ext cx="2376264" cy="1297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児童労働</a:t>
            </a:r>
            <a:endParaRPr kumimoji="1" lang="ja-JP" altLang="en-US" sz="28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8100392" y="5589240"/>
            <a:ext cx="64807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5724128" y="5229200"/>
            <a:ext cx="2880320" cy="12393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学校に行けない子どもたち</a:t>
            </a:r>
            <a:endParaRPr kumimoji="1" lang="ja-JP" altLang="en-US" sz="28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905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91482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63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297" y="146050"/>
            <a:ext cx="2170113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848" y="4565302"/>
            <a:ext cx="273050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328" y="2359779"/>
            <a:ext cx="304165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59" y="332655"/>
            <a:ext cx="317023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 rot="10800000" flipH="1" flipV="1">
            <a:off x="323528" y="2924944"/>
            <a:ext cx="36724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AR P丸ゴシック体M" pitchFamily="50" charset="-128"/>
                <a:ea typeface="AR P丸ゴシック体M" pitchFamily="50" charset="-128"/>
              </a:rPr>
              <a:t>中の白いものは</a:t>
            </a:r>
            <a:r>
              <a:rPr kumimoji="1" lang="ja-JP" altLang="en-US" sz="2400" b="1" dirty="0" smtClean="0">
                <a:latin typeface="AR P丸ゴシック体M" pitchFamily="50" charset="-128"/>
                <a:ea typeface="AR P丸ゴシック体M" pitchFamily="50" charset="-128"/>
              </a:rPr>
              <a:t>パルプに包まれた種。</a:t>
            </a:r>
            <a:endParaRPr kumimoji="1" lang="en-US" altLang="ja-JP" sz="2400" b="1" dirty="0">
              <a:latin typeface="AR P丸ゴシック体M" pitchFamily="50" charset="-128"/>
              <a:ea typeface="AR P丸ゴシック体M" pitchFamily="50" charset="-128"/>
            </a:endParaRPr>
          </a:p>
          <a:p>
            <a:r>
              <a:rPr lang="ja-JP" altLang="en-US" sz="2400" b="1" dirty="0">
                <a:latin typeface="AR P丸ゴシック体M" pitchFamily="50" charset="-128"/>
                <a:ea typeface="AR P丸ゴシック体M" pitchFamily="50" charset="-128"/>
              </a:rPr>
              <a:t>パルプ</a:t>
            </a:r>
            <a:r>
              <a:rPr lang="ja-JP" altLang="en-US" sz="2400" b="1" dirty="0" smtClean="0">
                <a:latin typeface="AR P丸ゴシック体M" pitchFamily="50" charset="-128"/>
                <a:ea typeface="AR P丸ゴシック体M" pitchFamily="50" charset="-128"/>
              </a:rPr>
              <a:t>とともに</a:t>
            </a:r>
            <a:r>
              <a:rPr lang="ja-JP" altLang="en-US" sz="2400" b="1" dirty="0">
                <a:latin typeface="AR P丸ゴシック体M" pitchFamily="50" charset="-128"/>
                <a:ea typeface="AR P丸ゴシック体M" pitchFamily="50" charset="-128"/>
              </a:rPr>
              <a:t>発酵させる。</a:t>
            </a:r>
            <a:endParaRPr lang="en-US" altLang="ja-JP" sz="2400" b="1" dirty="0">
              <a:latin typeface="AR P丸ゴシック体M" pitchFamily="50" charset="-128"/>
              <a:ea typeface="AR P丸ゴシック体M" pitchFamily="50" charset="-128"/>
            </a:endParaRPr>
          </a:p>
          <a:p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588224" y="332656"/>
            <a:ext cx="20162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latin typeface="AR P丸ゴシック体M" pitchFamily="50" charset="-128"/>
                <a:ea typeface="AR P丸ゴシック体M" pitchFamily="50" charset="-128"/>
              </a:rPr>
              <a:t>発酵してパルプが溶けて染みこんだ種を乾燥させるとカカオ豆に。</a:t>
            </a:r>
            <a:endParaRPr kumimoji="1" lang="ja-JP" altLang="en-US" sz="2400" b="1" dirty="0">
              <a:latin typeface="AR P丸ゴシック体M" pitchFamily="50" charset="-128"/>
              <a:ea typeface="AR P丸ゴシック体M" pitchFamily="50" charset="-128"/>
            </a:endParaRPr>
          </a:p>
        </p:txBody>
      </p:sp>
      <p:sp>
        <p:nvSpPr>
          <p:cNvPr id="4" name="右矢印 3"/>
          <p:cNvSpPr/>
          <p:nvPr/>
        </p:nvSpPr>
        <p:spPr>
          <a:xfrm>
            <a:off x="3238308" y="1322583"/>
            <a:ext cx="936104" cy="7595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上矢印 4"/>
          <p:cNvSpPr/>
          <p:nvPr/>
        </p:nvSpPr>
        <p:spPr>
          <a:xfrm rot="14166153">
            <a:off x="5562920" y="4053304"/>
            <a:ext cx="1084442" cy="116797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爆発 1 8"/>
          <p:cNvSpPr/>
          <p:nvPr/>
        </p:nvSpPr>
        <p:spPr>
          <a:xfrm>
            <a:off x="4953013" y="5482467"/>
            <a:ext cx="2304256" cy="1180143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出荷</a:t>
            </a:r>
          </a:p>
        </p:txBody>
      </p:sp>
      <p:sp>
        <p:nvSpPr>
          <p:cNvPr id="6" name="四角形吹き出し 5"/>
          <p:cNvSpPr/>
          <p:nvPr/>
        </p:nvSpPr>
        <p:spPr>
          <a:xfrm>
            <a:off x="343887" y="4440472"/>
            <a:ext cx="2256962" cy="1727835"/>
          </a:xfrm>
          <a:prstGeom prst="wedgeRectCallout">
            <a:avLst>
              <a:gd name="adj1" fmla="val 69638"/>
              <a:gd name="adj2" fmla="val 8412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出荷された</a:t>
            </a:r>
            <a:endParaRPr kumimoji="1" lang="en-US" altLang="ja-JP" dirty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カカオ豆は</a:t>
            </a:r>
            <a:endParaRPr kumimoji="1" lang="en-US" altLang="ja-JP" dirty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チョコレート工場で</a:t>
            </a:r>
            <a:endParaRPr kumimoji="1" lang="en-US" altLang="ja-JP" dirty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加工されるよ！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715000" y="6488885"/>
            <a:ext cx="4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写真提供：プレス・オールターナティブ　第３世界ショップ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8100392" y="5589240"/>
            <a:ext cx="64807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570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9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円/楕円 9"/>
          <p:cNvSpPr/>
          <p:nvPr/>
        </p:nvSpPr>
        <p:spPr>
          <a:xfrm>
            <a:off x="3099284" y="542717"/>
            <a:ext cx="2736304" cy="605104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1520" y="188640"/>
            <a:ext cx="4460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i="0" u="none" strike="noStrike" kern="0" cap="none" spc="0" normalizeH="0" baseline="0" noProof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>フェアトレードの</a:t>
            </a:r>
            <a:r>
              <a:rPr kumimoji="0" lang="ja-JP" altLang="en-US" sz="3200" i="0" u="none" strike="noStrike" kern="0" cap="none" spc="0" normalizeH="0" baseline="0" noProof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>しく</a:t>
            </a:r>
            <a:r>
              <a:rPr kumimoji="1" lang="ja-JP" altLang="en-US" sz="3200" i="0" u="none" strike="noStrike" kern="0" cap="none" spc="0" normalizeH="0" baseline="0" noProof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HGP創英角ｺﾞｼｯｸUB" pitchFamily="50" charset="-128"/>
                <a:ea typeface="HGP創英角ｺﾞｼｯｸUB" pitchFamily="50" charset="-128"/>
              </a:rPr>
              <a:t>み</a:t>
            </a:r>
          </a:p>
        </p:txBody>
      </p:sp>
      <p:sp>
        <p:nvSpPr>
          <p:cNvPr id="3" name="円/楕円 2"/>
          <p:cNvSpPr/>
          <p:nvPr/>
        </p:nvSpPr>
        <p:spPr>
          <a:xfrm>
            <a:off x="377454" y="2610089"/>
            <a:ext cx="2232248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生産者</a:t>
            </a:r>
          </a:p>
        </p:txBody>
      </p:sp>
      <p:sp>
        <p:nvSpPr>
          <p:cNvPr id="5" name="右矢印 4"/>
          <p:cNvSpPr/>
          <p:nvPr/>
        </p:nvSpPr>
        <p:spPr>
          <a:xfrm>
            <a:off x="2634098" y="3764248"/>
            <a:ext cx="648072" cy="972107"/>
          </a:xfrm>
          <a:prstGeom prst="rightArrow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3351312" y="3568240"/>
            <a:ext cx="2232248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機関</a:t>
            </a:r>
            <a:endParaRPr kumimoji="1" lang="ja-JP" altLang="en-US" sz="440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3351312" y="1340768"/>
            <a:ext cx="2232248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企業</a:t>
            </a:r>
          </a:p>
        </p:txBody>
      </p:sp>
      <p:sp>
        <p:nvSpPr>
          <p:cNvPr id="8" name="円/楕円 7"/>
          <p:cNvSpPr/>
          <p:nvPr/>
        </p:nvSpPr>
        <p:spPr>
          <a:xfrm>
            <a:off x="6337702" y="2524124"/>
            <a:ext cx="2232248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消費者</a:t>
            </a:r>
          </a:p>
        </p:txBody>
      </p:sp>
      <p:sp>
        <p:nvSpPr>
          <p:cNvPr id="9" name="右矢印 8"/>
          <p:cNvSpPr/>
          <p:nvPr/>
        </p:nvSpPr>
        <p:spPr>
          <a:xfrm>
            <a:off x="5652120" y="3800592"/>
            <a:ext cx="754142" cy="811764"/>
          </a:xfrm>
          <a:prstGeom prst="rightArrow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左矢印 12"/>
          <p:cNvSpPr/>
          <p:nvPr/>
        </p:nvSpPr>
        <p:spPr>
          <a:xfrm>
            <a:off x="2555776" y="2524124"/>
            <a:ext cx="672468" cy="87871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左矢印 13"/>
          <p:cNvSpPr/>
          <p:nvPr/>
        </p:nvSpPr>
        <p:spPr>
          <a:xfrm>
            <a:off x="5583560" y="2610089"/>
            <a:ext cx="696080" cy="87871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雲形吹き出し 14"/>
          <p:cNvSpPr/>
          <p:nvPr/>
        </p:nvSpPr>
        <p:spPr>
          <a:xfrm>
            <a:off x="689452" y="1124744"/>
            <a:ext cx="2409832" cy="1152128"/>
          </a:xfrm>
          <a:prstGeom prst="cloudCallout">
            <a:avLst>
              <a:gd name="adj1" fmla="val 34974"/>
              <a:gd name="adj2" fmla="val 101573"/>
            </a:avLst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適正な賃金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8100392" y="5517232"/>
            <a:ext cx="648072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雲形吹き出し 15"/>
          <p:cNvSpPr/>
          <p:nvPr/>
        </p:nvSpPr>
        <p:spPr>
          <a:xfrm>
            <a:off x="6300192" y="5445224"/>
            <a:ext cx="2409832" cy="1152128"/>
          </a:xfrm>
          <a:prstGeom prst="cloudCallout">
            <a:avLst>
              <a:gd name="adj1" fmla="val -52590"/>
              <a:gd name="adj2" fmla="val -122789"/>
            </a:avLst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chemeClr val="tx1"/>
                </a:solidFill>
                <a:latin typeface="AR P丸ゴシック体M" pitchFamily="50" charset="-128"/>
                <a:ea typeface="AR P丸ゴシック体M" pitchFamily="50" charset="-128"/>
              </a:rPr>
              <a:t>商品</a:t>
            </a:r>
          </a:p>
        </p:txBody>
      </p:sp>
    </p:spTree>
    <p:extLst>
      <p:ext uri="{BB962C8B-B14F-4D97-AF65-F5344CB8AC3E}">
        <p14:creationId xmlns:p14="http://schemas.microsoft.com/office/powerpoint/2010/main" val="235369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スパイス">
  <a:themeElements>
    <a:clrScheme name="プッシュピン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スパイス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スパイス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498</TotalTime>
  <Words>219</Words>
  <Application>Microsoft Office PowerPoint</Application>
  <PresentationFormat>画面に合わせる (4:3)</PresentationFormat>
  <Paragraphs>67</Paragraphs>
  <Slides>12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3" baseType="lpstr">
      <vt:lpstr>スパイス</vt:lpstr>
      <vt:lpstr>よりよい消費生活をめざして ～フェアトレードについて考えよう～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山梨大学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e1404024</dc:creator>
  <cp:lastModifiedBy>山梨県</cp:lastModifiedBy>
  <cp:revision>66</cp:revision>
  <cp:lastPrinted>2017-03-21T07:39:06Z</cp:lastPrinted>
  <dcterms:created xsi:type="dcterms:W3CDTF">2017-01-05T07:21:14Z</dcterms:created>
  <dcterms:modified xsi:type="dcterms:W3CDTF">2017-03-31T01:49:30Z</dcterms:modified>
</cp:coreProperties>
</file>