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906000" cy="6858000" type="A4"/>
  <p:notesSz cx="7102475" cy="10233025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578" y="11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8D9C87-8ECB-D150-793B-06E8F92C0D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409A38-6756-0785-2F56-D416F1C046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DC5EB7-D366-8FDD-93EB-2BCDFCF870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4CE5D-A50B-494E-B803-92AAA772BF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479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27A708-46C1-EBC0-929E-A0B909D290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4AECC6-5CED-58D3-983B-737C38602F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972519-942C-692F-879A-126F4A59E1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6028F-67C3-4B86-BF6F-020F824826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24685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50AFC6-E244-029F-E166-FB0074247D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995144-85F9-C68B-2610-964A47F5F6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C93BEF-B7D6-9605-0D92-884925FD10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2171B-4276-4759-8C3D-9DE0F63CD4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26159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106B56-86AD-9AD4-74C6-EDD1B7754A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94B307-BE9D-812C-C243-CC2F4A40C5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0444C4-444A-53E4-6887-4DAC0807BF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A81DA-60BA-4048-978D-39066944AA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93777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452AEF9-D766-B877-131F-A003CD69A7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0E155AE-4D4F-5AF6-F130-4DFAA6E5B8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E5979DD-521D-0D45-26E9-F2636BF8FB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68B93-64DC-4FA0-B4C4-0071280F60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71885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7F1F253-A019-7759-0691-30BED6F253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C2802B8-ED14-9B34-9C91-23E75308CC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A595E4A-1F15-E5E8-8B7F-6819FB995A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49C2C-34C3-4767-96E5-8E5AAD768C9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440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2C0374-11EF-6AC8-C79C-1659ECA285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C39CE65-41BD-34DB-710A-74AC7D132C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6C6A987-316E-A0A4-2348-61C7D29E29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85FD3-324F-456E-A7D2-8049738FDC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27087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9662C1-C5CE-6B39-C7EB-AB51493D4D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C209FD-0A0C-B7F9-1F2A-B9F44E9CB7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88E046-3A4A-2CD7-0D17-5FECBA8551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B83EB-650B-470E-AE27-56320C2D350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01891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90F76E-C2C9-D26A-9ADD-2A263BADF8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1003E4-3613-829A-83BE-798C73685C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DD5AE9-2C03-B45F-C3A0-41FBE674B2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14883-CC38-4855-A4D6-E337846F94B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0156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8E133F-18E9-59C8-5600-BA61C5025A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17DC8A-ABED-D9E9-C43F-6B803944CC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EE3283-0C93-E25F-415A-7ECA83840F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D55F5-2D61-488F-98E6-3C1152E85E5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359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51B911-FB26-2AEE-4EEF-50BB6118FA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27EAF8-640A-F4AD-CC2E-A64DB6F57F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DB0E77-4D72-A3CA-2D60-DB2503AB41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2CDC5-EC72-4232-A1F1-59222CD6D02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6739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663516D-B6D6-62A3-BF28-CDD00EF363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6815448-7C77-49CC-F988-C83CF20070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4668825-CE7E-E8AC-6E27-6327C9F297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370D9-F642-416A-BC8D-A8F6E8C9577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2215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5F8132D-A7C7-C2F7-ABD9-2008966D42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321DD0-DCD2-ADC7-DA62-389FA5C849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221CA87-6C60-63EF-29B3-72A31E6784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884EAD5-78DE-E393-A78B-685CBC05947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8CB241C-B689-34ED-ECC8-ADEB2437C16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51E5B358-306F-4618-B220-BBD7B41BF1C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>
            <a:extLst>
              <a:ext uri="{FF2B5EF4-FFF2-40B4-BE49-F238E27FC236}">
                <a16:creationId xmlns:a16="http://schemas.microsoft.com/office/drawing/2014/main" id="{C7334CA3-4D24-887B-CE32-5BC469898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" y="549275"/>
            <a:ext cx="33115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ja-JP" sz="1800" b="1" dirty="0"/>
              <a:t>2026</a:t>
            </a:r>
            <a:r>
              <a:rPr lang="ja-JP" altLang="en-US" sz="1800" b="1" dirty="0"/>
              <a:t>年</a:t>
            </a:r>
            <a:r>
              <a:rPr lang="en-US" altLang="ja-JP" sz="1800" b="1" dirty="0"/>
              <a:t>9</a:t>
            </a:r>
            <a:r>
              <a:rPr lang="ja-JP" altLang="en-US" sz="1800" b="1" dirty="0"/>
              <a:t>月現在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800" b="1" dirty="0"/>
              <a:t>いもち病（葉）発病株率　</a:t>
            </a:r>
          </a:p>
        </p:txBody>
      </p:sp>
      <p:sp>
        <p:nvSpPr>
          <p:cNvPr id="2051" name="Text Box 115">
            <a:extLst>
              <a:ext uri="{FF2B5EF4-FFF2-40B4-BE49-F238E27FC236}">
                <a16:creationId xmlns:a16="http://schemas.microsoft.com/office/drawing/2014/main" id="{8A8DD70C-D558-3B3E-3BB7-21D4ACDDD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8763" y="6467475"/>
            <a:ext cx="31686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ja-JP" sz="1200"/>
              <a:t>※</a:t>
            </a:r>
            <a:r>
              <a:rPr lang="ja-JP" altLang="en-US" sz="1200"/>
              <a:t>青色は未発生、黄色は発生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F307B284-9E44-8975-466E-45BD2531FD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206314"/>
              </p:ext>
            </p:extLst>
          </p:nvPr>
        </p:nvGraphicFramePr>
        <p:xfrm>
          <a:off x="612775" y="1676400"/>
          <a:ext cx="2922588" cy="43576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effectLst/>
                          <a:latin typeface="+mn-ea"/>
                          <a:ea typeface="+mn-ea"/>
                        </a:rPr>
                        <a:t>場所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>
                          <a:effectLst/>
                          <a:latin typeface="+mn-ea"/>
                          <a:ea typeface="+mn-ea"/>
                        </a:rPr>
                        <a:t>発生</a:t>
                      </a:r>
                      <a:r>
                        <a:rPr lang="zh-TW" altLang="en-US" sz="1200" u="none" strike="noStrike">
                          <a:effectLst/>
                          <a:latin typeface="+mn-ea"/>
                          <a:ea typeface="+mn-ea"/>
                        </a:rPr>
                        <a:t>株率（％）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>
                          <a:effectLst/>
                          <a:latin typeface="+mn-ea"/>
                          <a:ea typeface="+mn-ea"/>
                        </a:rPr>
                        <a:t>調査日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effectLst/>
                          <a:latin typeface="+mn-ea"/>
                          <a:ea typeface="+mn-ea"/>
                        </a:rPr>
                        <a:t>横針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0.0 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9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日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堤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</a:t>
                      </a: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effectLst/>
                          <a:latin typeface="+mn-ea"/>
                          <a:ea typeface="+mn-ea"/>
                        </a:rPr>
                        <a:t>白須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0.0 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effectLst/>
                          <a:latin typeface="+mn-ea"/>
                          <a:ea typeface="+mn-ea"/>
                        </a:rPr>
                        <a:t>三吹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0.0 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円野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</a:t>
                      </a: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和泉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</a:t>
                      </a:r>
                    </a:p>
                  </a:txBody>
                  <a:tcPr marL="6350" marR="6350" marT="635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9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日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成島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</a:t>
                      </a: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火打石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0.0 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初狩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</a:t>
                      </a:r>
                    </a:p>
                  </a:txBody>
                  <a:tcPr marL="6350" marR="6350" marT="635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9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月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9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日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大原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0.0 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314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新屋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0.0 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098" name="テキスト ボックス 3">
            <a:extLst>
              <a:ext uri="{FF2B5EF4-FFF2-40B4-BE49-F238E27FC236}">
                <a16:creationId xmlns:a16="http://schemas.microsoft.com/office/drawing/2014/main" id="{6BF25365-79A6-605D-26BF-4CFB93D57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" y="6119813"/>
            <a:ext cx="28797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100"/>
              <a:t>◎印のみの地点は本年調査休止</a:t>
            </a:r>
          </a:p>
        </p:txBody>
      </p:sp>
      <p:sp>
        <p:nvSpPr>
          <p:cNvPr id="2099" name="AutoShape 55">
            <a:extLst>
              <a:ext uri="{FF2B5EF4-FFF2-40B4-BE49-F238E27FC236}">
                <a16:creationId xmlns:a16="http://schemas.microsoft.com/office/drawing/2014/main" id="{EC5EF3DE-4F6D-5318-6F88-7D584D2D1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2838" y="5445125"/>
            <a:ext cx="776287" cy="346075"/>
          </a:xfrm>
          <a:prstGeom prst="wedgeRoundRectCallout">
            <a:avLst>
              <a:gd name="adj1" fmla="val -56213"/>
              <a:gd name="adj2" fmla="val 10726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/>
              <a:t>火打石</a:t>
            </a:r>
          </a:p>
        </p:txBody>
      </p:sp>
      <p:grpSp>
        <p:nvGrpSpPr>
          <p:cNvPr id="2100" name="グループ化 2">
            <a:extLst>
              <a:ext uri="{FF2B5EF4-FFF2-40B4-BE49-F238E27FC236}">
                <a16:creationId xmlns:a16="http://schemas.microsoft.com/office/drawing/2014/main" id="{CC86C038-ED22-B933-7FE8-01B794ED5F8B}"/>
              </a:ext>
            </a:extLst>
          </p:cNvPr>
          <p:cNvGrpSpPr>
            <a:grpSpLocks/>
          </p:cNvGrpSpPr>
          <p:nvPr/>
        </p:nvGrpSpPr>
        <p:grpSpPr bwMode="auto">
          <a:xfrm>
            <a:off x="3916363" y="368300"/>
            <a:ext cx="5932487" cy="6084888"/>
            <a:chOff x="3800475" y="188913"/>
            <a:chExt cx="6056313" cy="6338887"/>
          </a:xfrm>
        </p:grpSpPr>
        <p:pic>
          <p:nvPicPr>
            <p:cNvPr id="2108" name="Picture 5">
              <a:extLst>
                <a:ext uri="{FF2B5EF4-FFF2-40B4-BE49-F238E27FC236}">
                  <a16:creationId xmlns:a16="http://schemas.microsoft.com/office/drawing/2014/main" id="{64599530-9EFF-BB90-BE69-6B141E4E49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0475" y="188913"/>
              <a:ext cx="6056313" cy="6338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09" name="Group 8">
              <a:extLst>
                <a:ext uri="{FF2B5EF4-FFF2-40B4-BE49-F238E27FC236}">
                  <a16:creationId xmlns:a16="http://schemas.microsoft.com/office/drawing/2014/main" id="{BC195C29-C0F2-76FF-74AF-FF88DF3189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51400" y="1441450"/>
              <a:ext cx="215900" cy="215900"/>
              <a:chOff x="807" y="2886"/>
              <a:chExt cx="181" cy="181"/>
            </a:xfrm>
          </p:grpSpPr>
          <p:sp>
            <p:nvSpPr>
              <p:cNvPr id="2150" name="Oval 6">
                <a:extLst>
                  <a:ext uri="{FF2B5EF4-FFF2-40B4-BE49-F238E27FC236}">
                    <a16:creationId xmlns:a16="http://schemas.microsoft.com/office/drawing/2014/main" id="{C5F86F31-D7CB-3B37-399B-F222B1FE67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51" name="Oval 7">
                <a:extLst>
                  <a:ext uri="{FF2B5EF4-FFF2-40B4-BE49-F238E27FC236}">
                    <a16:creationId xmlns:a16="http://schemas.microsoft.com/office/drawing/2014/main" id="{4F15F3E7-B109-BADF-3096-6CD6CECD9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grpSp>
          <p:nvGrpSpPr>
            <p:cNvPr id="2110" name="Group 9">
              <a:extLst>
                <a:ext uri="{FF2B5EF4-FFF2-40B4-BE49-F238E27FC236}">
                  <a16:creationId xmlns:a16="http://schemas.microsoft.com/office/drawing/2014/main" id="{897570CC-91C1-9E59-B8B5-8A77672500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67300" y="1657350"/>
              <a:ext cx="215900" cy="215900"/>
              <a:chOff x="807" y="2886"/>
              <a:chExt cx="181" cy="181"/>
            </a:xfrm>
          </p:grpSpPr>
          <p:sp>
            <p:nvSpPr>
              <p:cNvPr id="2148" name="Oval 10">
                <a:extLst>
                  <a:ext uri="{FF2B5EF4-FFF2-40B4-BE49-F238E27FC236}">
                    <a16:creationId xmlns:a16="http://schemas.microsoft.com/office/drawing/2014/main" id="{7CC197CA-9F88-7A85-F4E9-3CD132F6D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49" name="Oval 11">
                <a:extLst>
                  <a:ext uri="{FF2B5EF4-FFF2-40B4-BE49-F238E27FC236}">
                    <a16:creationId xmlns:a16="http://schemas.microsoft.com/office/drawing/2014/main" id="{18AC7A02-018F-D48A-760C-E997EF985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grpSp>
          <p:nvGrpSpPr>
            <p:cNvPr id="2111" name="Group 12">
              <a:extLst>
                <a:ext uri="{FF2B5EF4-FFF2-40B4-BE49-F238E27FC236}">
                  <a16:creationId xmlns:a16="http://schemas.microsoft.com/office/drawing/2014/main" id="{71F4BAFC-EDE0-CED6-83AA-F7D190B8EE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97488" y="1873250"/>
              <a:ext cx="215900" cy="215900"/>
              <a:chOff x="807" y="2886"/>
              <a:chExt cx="181" cy="181"/>
            </a:xfrm>
          </p:grpSpPr>
          <p:sp>
            <p:nvSpPr>
              <p:cNvPr id="2146" name="Oval 13">
                <a:extLst>
                  <a:ext uri="{FF2B5EF4-FFF2-40B4-BE49-F238E27FC236}">
                    <a16:creationId xmlns:a16="http://schemas.microsoft.com/office/drawing/2014/main" id="{7CEECCE8-ACB0-4075-2D1A-8CED7FBB98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47" name="Oval 14">
                <a:extLst>
                  <a:ext uri="{FF2B5EF4-FFF2-40B4-BE49-F238E27FC236}">
                    <a16:creationId xmlns:a16="http://schemas.microsoft.com/office/drawing/2014/main" id="{12C92367-0645-A96F-B134-D2711EC1E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grpSp>
          <p:nvGrpSpPr>
            <p:cNvPr id="2112" name="Group 15">
              <a:extLst>
                <a:ext uri="{FF2B5EF4-FFF2-40B4-BE49-F238E27FC236}">
                  <a16:creationId xmlns:a16="http://schemas.microsoft.com/office/drawing/2014/main" id="{5E9544BA-F4D8-1B3D-62D0-19DA4B59EE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51413" y="1125538"/>
              <a:ext cx="215900" cy="215900"/>
              <a:chOff x="807" y="2886"/>
              <a:chExt cx="181" cy="181"/>
            </a:xfrm>
          </p:grpSpPr>
          <p:sp>
            <p:nvSpPr>
              <p:cNvPr id="2144" name="Oval 16">
                <a:extLst>
                  <a:ext uri="{FF2B5EF4-FFF2-40B4-BE49-F238E27FC236}">
                    <a16:creationId xmlns:a16="http://schemas.microsoft.com/office/drawing/2014/main" id="{A8BE7181-0BB2-7B76-7446-DF72C4821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45" name="Oval 17">
                <a:extLst>
                  <a:ext uri="{FF2B5EF4-FFF2-40B4-BE49-F238E27FC236}">
                    <a16:creationId xmlns:a16="http://schemas.microsoft.com/office/drawing/2014/main" id="{6D46E0A0-B916-2AD5-6FB7-9D73E9D95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grpSp>
          <p:nvGrpSpPr>
            <p:cNvPr id="2113" name="Group 18">
              <a:extLst>
                <a:ext uri="{FF2B5EF4-FFF2-40B4-BE49-F238E27FC236}">
                  <a16:creationId xmlns:a16="http://schemas.microsoft.com/office/drawing/2014/main" id="{3122B932-AFF2-4D6F-1565-FC79D9D824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11775" y="1196975"/>
              <a:ext cx="215900" cy="215900"/>
              <a:chOff x="807" y="2886"/>
              <a:chExt cx="181" cy="181"/>
            </a:xfrm>
          </p:grpSpPr>
          <p:sp>
            <p:nvSpPr>
              <p:cNvPr id="2142" name="Oval 19">
                <a:extLst>
                  <a:ext uri="{FF2B5EF4-FFF2-40B4-BE49-F238E27FC236}">
                    <a16:creationId xmlns:a16="http://schemas.microsoft.com/office/drawing/2014/main" id="{0849210D-ED3B-981D-8D53-C2BA4A3A8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43" name="Oval 20">
                <a:extLst>
                  <a:ext uri="{FF2B5EF4-FFF2-40B4-BE49-F238E27FC236}">
                    <a16:creationId xmlns:a16="http://schemas.microsoft.com/office/drawing/2014/main" id="{7A0756D2-69A4-D7C1-52CB-9F478DE36B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grpSp>
          <p:nvGrpSpPr>
            <p:cNvPr id="2114" name="Group 21">
              <a:extLst>
                <a:ext uri="{FF2B5EF4-FFF2-40B4-BE49-F238E27FC236}">
                  <a16:creationId xmlns:a16="http://schemas.microsoft.com/office/drawing/2014/main" id="{85D2DE21-1FB2-4F70-2EB5-323E5020E9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00700" y="1412875"/>
              <a:ext cx="215900" cy="215900"/>
              <a:chOff x="807" y="2886"/>
              <a:chExt cx="181" cy="181"/>
            </a:xfrm>
          </p:grpSpPr>
          <p:sp>
            <p:nvSpPr>
              <p:cNvPr id="2140" name="Oval 22">
                <a:extLst>
                  <a:ext uri="{FF2B5EF4-FFF2-40B4-BE49-F238E27FC236}">
                    <a16:creationId xmlns:a16="http://schemas.microsoft.com/office/drawing/2014/main" id="{821BA853-554B-9C53-BE01-66B9AC9AC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41" name="Oval 23">
                <a:extLst>
                  <a:ext uri="{FF2B5EF4-FFF2-40B4-BE49-F238E27FC236}">
                    <a16:creationId xmlns:a16="http://schemas.microsoft.com/office/drawing/2014/main" id="{9618EF39-B251-F8F3-D8EA-E4A9B0F1D9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grpSp>
          <p:nvGrpSpPr>
            <p:cNvPr id="2115" name="Group 24">
              <a:extLst>
                <a:ext uri="{FF2B5EF4-FFF2-40B4-BE49-F238E27FC236}">
                  <a16:creationId xmlns:a16="http://schemas.microsoft.com/office/drawing/2014/main" id="{EC481060-4928-7410-3EEF-BE96C37E76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83213" y="5516563"/>
              <a:ext cx="215900" cy="215900"/>
              <a:chOff x="807" y="2886"/>
              <a:chExt cx="181" cy="181"/>
            </a:xfrm>
          </p:grpSpPr>
          <p:sp>
            <p:nvSpPr>
              <p:cNvPr id="2138" name="Oval 25">
                <a:extLst>
                  <a:ext uri="{FF2B5EF4-FFF2-40B4-BE49-F238E27FC236}">
                    <a16:creationId xmlns:a16="http://schemas.microsoft.com/office/drawing/2014/main" id="{E82EEAB6-382F-8D2F-2E0E-09ED4BC8C4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39" name="Oval 26">
                <a:extLst>
                  <a:ext uri="{FF2B5EF4-FFF2-40B4-BE49-F238E27FC236}">
                    <a16:creationId xmlns:a16="http://schemas.microsoft.com/office/drawing/2014/main" id="{45181092-3356-E9B3-CD15-8CA15DE768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grpSp>
          <p:nvGrpSpPr>
            <p:cNvPr id="2116" name="Group 27">
              <a:extLst>
                <a:ext uri="{FF2B5EF4-FFF2-40B4-BE49-F238E27FC236}">
                  <a16:creationId xmlns:a16="http://schemas.microsoft.com/office/drawing/2014/main" id="{E4B9BD94-CDB4-58BC-A463-1359716BCC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6600" y="6021388"/>
              <a:ext cx="215900" cy="215900"/>
              <a:chOff x="807" y="2886"/>
              <a:chExt cx="181" cy="181"/>
            </a:xfrm>
          </p:grpSpPr>
          <p:sp>
            <p:nvSpPr>
              <p:cNvPr id="2136" name="Oval 28">
                <a:extLst>
                  <a:ext uri="{FF2B5EF4-FFF2-40B4-BE49-F238E27FC236}">
                    <a16:creationId xmlns:a16="http://schemas.microsoft.com/office/drawing/2014/main" id="{1F331B58-B7EF-EE62-4060-A83A10EB81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37" name="Oval 29">
                <a:extLst>
                  <a:ext uri="{FF2B5EF4-FFF2-40B4-BE49-F238E27FC236}">
                    <a16:creationId xmlns:a16="http://schemas.microsoft.com/office/drawing/2014/main" id="{44797EB3-4582-CE0D-E5E1-DA9BF41E2A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grpSp>
          <p:nvGrpSpPr>
            <p:cNvPr id="2117" name="Group 30">
              <a:extLst>
                <a:ext uri="{FF2B5EF4-FFF2-40B4-BE49-F238E27FC236}">
                  <a16:creationId xmlns:a16="http://schemas.microsoft.com/office/drawing/2014/main" id="{DA9355BD-DFD3-EE34-5EE9-EBC8761DD4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35613" y="2973388"/>
              <a:ext cx="215900" cy="215900"/>
              <a:chOff x="807" y="2886"/>
              <a:chExt cx="181" cy="181"/>
            </a:xfrm>
          </p:grpSpPr>
          <p:sp>
            <p:nvSpPr>
              <p:cNvPr id="2134" name="Oval 31">
                <a:extLst>
                  <a:ext uri="{FF2B5EF4-FFF2-40B4-BE49-F238E27FC236}">
                    <a16:creationId xmlns:a16="http://schemas.microsoft.com/office/drawing/2014/main" id="{988A5429-E1EE-BD81-2AC5-5C3C67BCC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35" name="Oval 32">
                <a:extLst>
                  <a:ext uri="{FF2B5EF4-FFF2-40B4-BE49-F238E27FC236}">
                    <a16:creationId xmlns:a16="http://schemas.microsoft.com/office/drawing/2014/main" id="{0246000E-68B6-F11A-BC54-A05E2EA28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grpSp>
          <p:nvGrpSpPr>
            <p:cNvPr id="2118" name="Group 33">
              <a:extLst>
                <a:ext uri="{FF2B5EF4-FFF2-40B4-BE49-F238E27FC236}">
                  <a16:creationId xmlns:a16="http://schemas.microsoft.com/office/drawing/2014/main" id="{E728DCFA-D96B-C0AE-74BA-475893758E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91500" y="3357563"/>
              <a:ext cx="215900" cy="215900"/>
              <a:chOff x="807" y="2886"/>
              <a:chExt cx="181" cy="181"/>
            </a:xfrm>
          </p:grpSpPr>
          <p:sp>
            <p:nvSpPr>
              <p:cNvPr id="2132" name="Oval 34">
                <a:extLst>
                  <a:ext uri="{FF2B5EF4-FFF2-40B4-BE49-F238E27FC236}">
                    <a16:creationId xmlns:a16="http://schemas.microsoft.com/office/drawing/2014/main" id="{AFBAAC1D-AE8A-89AD-259E-C82DF920E8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33" name="Oval 35">
                <a:extLst>
                  <a:ext uri="{FF2B5EF4-FFF2-40B4-BE49-F238E27FC236}">
                    <a16:creationId xmlns:a16="http://schemas.microsoft.com/office/drawing/2014/main" id="{4228A1CB-9498-5C7F-DB19-EF60FFF354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grpSp>
          <p:nvGrpSpPr>
            <p:cNvPr id="2119" name="Group 36">
              <a:extLst>
                <a:ext uri="{FF2B5EF4-FFF2-40B4-BE49-F238E27FC236}">
                  <a16:creationId xmlns:a16="http://schemas.microsoft.com/office/drawing/2014/main" id="{C5F0E7AE-9991-0A97-6615-49F93AD77A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18463" y="3038475"/>
              <a:ext cx="215900" cy="215900"/>
              <a:chOff x="807" y="2886"/>
              <a:chExt cx="181" cy="181"/>
            </a:xfrm>
          </p:grpSpPr>
          <p:sp>
            <p:nvSpPr>
              <p:cNvPr id="2130" name="Oval 37">
                <a:extLst>
                  <a:ext uri="{FF2B5EF4-FFF2-40B4-BE49-F238E27FC236}">
                    <a16:creationId xmlns:a16="http://schemas.microsoft.com/office/drawing/2014/main" id="{5641AFBB-B6B6-AF63-32B9-0E3CF4D64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31" name="Oval 38">
                <a:extLst>
                  <a:ext uri="{FF2B5EF4-FFF2-40B4-BE49-F238E27FC236}">
                    <a16:creationId xmlns:a16="http://schemas.microsoft.com/office/drawing/2014/main" id="{F569B1AF-86AB-83B5-A31D-642D56D267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grpSp>
          <p:nvGrpSpPr>
            <p:cNvPr id="2120" name="Group 39">
              <a:extLst>
                <a:ext uri="{FF2B5EF4-FFF2-40B4-BE49-F238E27FC236}">
                  <a16:creationId xmlns:a16="http://schemas.microsoft.com/office/drawing/2014/main" id="{04234D99-37A0-41DE-66CE-EBB2A4FE20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80425" y="3141663"/>
              <a:ext cx="215900" cy="215900"/>
              <a:chOff x="807" y="2886"/>
              <a:chExt cx="181" cy="181"/>
            </a:xfrm>
          </p:grpSpPr>
          <p:sp>
            <p:nvSpPr>
              <p:cNvPr id="2128" name="Oval 40">
                <a:extLst>
                  <a:ext uri="{FF2B5EF4-FFF2-40B4-BE49-F238E27FC236}">
                    <a16:creationId xmlns:a16="http://schemas.microsoft.com/office/drawing/2014/main" id="{8CACE789-1B43-20E7-3D56-60005EA68C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922"/>
                <a:ext cx="109" cy="10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ja-JP" altLang="ja-JP" sz="1800"/>
              </a:p>
            </p:txBody>
          </p:sp>
          <p:sp>
            <p:nvSpPr>
              <p:cNvPr id="2129" name="Oval 41">
                <a:extLst>
                  <a:ext uri="{FF2B5EF4-FFF2-40B4-BE49-F238E27FC236}">
                    <a16:creationId xmlns:a16="http://schemas.microsoft.com/office/drawing/2014/main" id="{3460A092-58B1-4B6F-7ADA-22B310D54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2886"/>
                <a:ext cx="181" cy="18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50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ja-JP" altLang="en-US" sz="1800"/>
              </a:p>
            </p:txBody>
          </p:sp>
        </p:grpSp>
        <p:sp>
          <p:nvSpPr>
            <p:cNvPr id="2121" name="AutoShape 45">
              <a:extLst>
                <a:ext uri="{FF2B5EF4-FFF2-40B4-BE49-F238E27FC236}">
                  <a16:creationId xmlns:a16="http://schemas.microsoft.com/office/drawing/2014/main" id="{02372D25-4102-2206-2995-BC93CF1DA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6738" y="476250"/>
              <a:ext cx="792162" cy="360363"/>
            </a:xfrm>
            <a:prstGeom prst="wedgeRoundRectCallout">
              <a:avLst>
                <a:gd name="adj1" fmla="val 30759"/>
                <a:gd name="adj2" fmla="val 119602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b="1"/>
                <a:t>横針</a:t>
              </a:r>
            </a:p>
          </p:txBody>
        </p:sp>
        <p:sp>
          <p:nvSpPr>
            <p:cNvPr id="2122" name="AutoShape 48">
              <a:extLst>
                <a:ext uri="{FF2B5EF4-FFF2-40B4-BE49-F238E27FC236}">
                  <a16:creationId xmlns:a16="http://schemas.microsoft.com/office/drawing/2014/main" id="{89926F12-EA46-AE03-823E-44FB85D760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3499" y="1196975"/>
              <a:ext cx="792163" cy="360363"/>
            </a:xfrm>
            <a:prstGeom prst="wedgeRoundRectCallout">
              <a:avLst>
                <a:gd name="adj1" fmla="val 71843"/>
                <a:gd name="adj2" fmla="val 40310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b="1"/>
                <a:t>白須</a:t>
              </a:r>
            </a:p>
          </p:txBody>
        </p:sp>
        <p:sp>
          <p:nvSpPr>
            <p:cNvPr id="2123" name="AutoShape 49">
              <a:extLst>
                <a:ext uri="{FF2B5EF4-FFF2-40B4-BE49-F238E27FC236}">
                  <a16:creationId xmlns:a16="http://schemas.microsoft.com/office/drawing/2014/main" id="{BF27A4E8-796F-1F2E-B505-43D357BFE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4938" y="1844675"/>
              <a:ext cx="792162" cy="360363"/>
            </a:xfrm>
            <a:prstGeom prst="wedgeRoundRectCallout">
              <a:avLst>
                <a:gd name="adj1" fmla="val 93685"/>
                <a:gd name="adj2" fmla="val -51319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b="1"/>
                <a:t>三吹</a:t>
              </a:r>
            </a:p>
          </p:txBody>
        </p:sp>
        <p:sp>
          <p:nvSpPr>
            <p:cNvPr id="2124" name="AutoShape 51">
              <a:extLst>
                <a:ext uri="{FF2B5EF4-FFF2-40B4-BE49-F238E27FC236}">
                  <a16:creationId xmlns:a16="http://schemas.microsoft.com/office/drawing/2014/main" id="{126C0CA5-D62F-C5B6-83A7-103AFCB54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8729" y="3213652"/>
              <a:ext cx="792490" cy="360521"/>
            </a:xfrm>
            <a:prstGeom prst="wedgeRoundRectCallout">
              <a:avLst>
                <a:gd name="adj1" fmla="val 83093"/>
                <a:gd name="adj2" fmla="val -58889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b="1"/>
                <a:t>和泉</a:t>
              </a:r>
            </a:p>
          </p:txBody>
        </p:sp>
        <p:sp>
          <p:nvSpPr>
            <p:cNvPr id="2125" name="AutoShape 52">
              <a:extLst>
                <a:ext uri="{FF2B5EF4-FFF2-40B4-BE49-F238E27FC236}">
                  <a16:creationId xmlns:a16="http://schemas.microsoft.com/office/drawing/2014/main" id="{9A003B00-6684-4E0A-7279-95345880A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5663" y="4652963"/>
              <a:ext cx="792162" cy="360362"/>
            </a:xfrm>
            <a:prstGeom prst="wedgeRoundRectCallout">
              <a:avLst>
                <a:gd name="adj1" fmla="val 46394"/>
                <a:gd name="adj2" fmla="val 173787"/>
                <a:gd name="adj3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b="1" dirty="0"/>
                <a:t>成島</a:t>
              </a:r>
            </a:p>
          </p:txBody>
        </p:sp>
        <p:sp>
          <p:nvSpPr>
            <p:cNvPr id="2126" name="AutoShape 54">
              <a:extLst>
                <a:ext uri="{FF2B5EF4-FFF2-40B4-BE49-F238E27FC236}">
                  <a16:creationId xmlns:a16="http://schemas.microsoft.com/office/drawing/2014/main" id="{83B51C69-6955-1586-EBBC-E778CF275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6825" y="2420938"/>
              <a:ext cx="792163" cy="360362"/>
            </a:xfrm>
            <a:prstGeom prst="wedgeRoundRectCallout">
              <a:avLst>
                <a:gd name="adj1" fmla="val -903"/>
                <a:gd name="adj2" fmla="val 125329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b="1"/>
                <a:t>初狩</a:t>
              </a:r>
            </a:p>
          </p:txBody>
        </p:sp>
        <p:sp>
          <p:nvSpPr>
            <p:cNvPr id="2127" name="AutoShape 55">
              <a:extLst>
                <a:ext uri="{FF2B5EF4-FFF2-40B4-BE49-F238E27FC236}">
                  <a16:creationId xmlns:a16="http://schemas.microsoft.com/office/drawing/2014/main" id="{A3F4125D-A9D5-C7BA-87BC-FB9B481F2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97913" y="2565400"/>
              <a:ext cx="792162" cy="360363"/>
            </a:xfrm>
            <a:prstGeom prst="wedgeRoundRectCallout">
              <a:avLst>
                <a:gd name="adj1" fmla="val -56213"/>
                <a:gd name="adj2" fmla="val 107269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1400" b="1"/>
                <a:t>禾生</a:t>
              </a:r>
            </a:p>
          </p:txBody>
        </p:sp>
      </p:grpSp>
      <p:sp>
        <p:nvSpPr>
          <p:cNvPr id="2101" name="AutoShape 49">
            <a:extLst>
              <a:ext uri="{FF2B5EF4-FFF2-40B4-BE49-F238E27FC236}">
                <a16:creationId xmlns:a16="http://schemas.microsoft.com/office/drawing/2014/main" id="{68694BF8-F935-097E-191F-790F0474F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25" y="2401888"/>
            <a:ext cx="774700" cy="346075"/>
          </a:xfrm>
          <a:prstGeom prst="wedgeRoundRectCallout">
            <a:avLst>
              <a:gd name="adj1" fmla="val 68435"/>
              <a:gd name="adj2" fmla="val -111741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/>
              <a:t>円野</a:t>
            </a:r>
          </a:p>
        </p:txBody>
      </p:sp>
      <p:sp>
        <p:nvSpPr>
          <p:cNvPr id="2102" name="AutoShape 55">
            <a:extLst>
              <a:ext uri="{FF2B5EF4-FFF2-40B4-BE49-F238E27FC236}">
                <a16:creationId xmlns:a16="http://schemas.microsoft.com/office/drawing/2014/main" id="{9588EA7E-0249-E899-FBE5-B33C87808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3550" y="4005263"/>
            <a:ext cx="776288" cy="346075"/>
          </a:xfrm>
          <a:prstGeom prst="wedgeRoundRectCallout">
            <a:avLst>
              <a:gd name="adj1" fmla="val -68676"/>
              <a:gd name="adj2" fmla="val 51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/>
              <a:t>新屋</a:t>
            </a:r>
          </a:p>
        </p:txBody>
      </p:sp>
      <p:grpSp>
        <p:nvGrpSpPr>
          <p:cNvPr id="2103" name="Group 36">
            <a:extLst>
              <a:ext uri="{FF2B5EF4-FFF2-40B4-BE49-F238E27FC236}">
                <a16:creationId xmlns:a16="http://schemas.microsoft.com/office/drawing/2014/main" id="{E1C1BDE2-E955-E75D-36CD-6735766ED7CB}"/>
              </a:ext>
            </a:extLst>
          </p:cNvPr>
          <p:cNvGrpSpPr>
            <a:grpSpLocks/>
          </p:cNvGrpSpPr>
          <p:nvPr/>
        </p:nvGrpSpPr>
        <p:grpSpPr bwMode="auto">
          <a:xfrm>
            <a:off x="7681913" y="4075113"/>
            <a:ext cx="211137" cy="206375"/>
            <a:chOff x="807" y="2886"/>
            <a:chExt cx="181" cy="181"/>
          </a:xfrm>
        </p:grpSpPr>
        <p:sp>
          <p:nvSpPr>
            <p:cNvPr id="2106" name="Oval 37">
              <a:extLst>
                <a:ext uri="{FF2B5EF4-FFF2-40B4-BE49-F238E27FC236}">
                  <a16:creationId xmlns:a16="http://schemas.microsoft.com/office/drawing/2014/main" id="{040B9D32-E48A-A9A0-E780-F33BD4F4E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" y="2922"/>
              <a:ext cx="109" cy="10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ja-JP" altLang="ja-JP" sz="1800"/>
            </a:p>
          </p:txBody>
        </p:sp>
        <p:sp>
          <p:nvSpPr>
            <p:cNvPr id="2107" name="Oval 38">
              <a:extLst>
                <a:ext uri="{FF2B5EF4-FFF2-40B4-BE49-F238E27FC236}">
                  <a16:creationId xmlns:a16="http://schemas.microsoft.com/office/drawing/2014/main" id="{EED5D252-6ECB-992B-485C-602A003E14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" y="2886"/>
              <a:ext cx="181" cy="18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/>
            </a:p>
          </p:txBody>
        </p:sp>
      </p:grpSp>
      <p:sp>
        <p:nvSpPr>
          <p:cNvPr id="2104" name="AutoShape 55">
            <a:extLst>
              <a:ext uri="{FF2B5EF4-FFF2-40B4-BE49-F238E27FC236}">
                <a16:creationId xmlns:a16="http://schemas.microsoft.com/office/drawing/2014/main" id="{C3337B1D-6A3C-CEF2-AFD2-AEABB2DD9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1563" y="5411788"/>
            <a:ext cx="776287" cy="346075"/>
          </a:xfrm>
          <a:prstGeom prst="wedgeRoundRectCallout">
            <a:avLst>
              <a:gd name="adj1" fmla="val -56213"/>
              <a:gd name="adj2" fmla="val 10726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/>
              <a:t>火打石</a:t>
            </a:r>
          </a:p>
        </p:txBody>
      </p:sp>
      <p:sp>
        <p:nvSpPr>
          <p:cNvPr id="2105" name="AutoShape 55">
            <a:extLst>
              <a:ext uri="{FF2B5EF4-FFF2-40B4-BE49-F238E27FC236}">
                <a16:creationId xmlns:a16="http://schemas.microsoft.com/office/drawing/2014/main" id="{5693CE4E-954E-6A8B-C431-3A0262A9A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7350" y="847725"/>
            <a:ext cx="774700" cy="346075"/>
          </a:xfrm>
          <a:prstGeom prst="wedgeRoundRectCallout">
            <a:avLst>
              <a:gd name="adj1" fmla="val -38083"/>
              <a:gd name="adj2" fmla="val 81852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400" b="1"/>
              <a:t>堤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F0EF52DF-3AA3-1E2C-5470-D90BB75989CF}"/>
              </a:ext>
            </a:extLst>
          </p:cNvPr>
          <p:cNvCxnSpPr/>
          <p:nvPr/>
        </p:nvCxnSpPr>
        <p:spPr>
          <a:xfrm>
            <a:off x="632520" y="2026367"/>
            <a:ext cx="29520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265B3439-B431-6F7F-A5CB-B23672FC6C0A}"/>
              </a:ext>
            </a:extLst>
          </p:cNvPr>
          <p:cNvCxnSpPr>
            <a:endCxn id="3" idx="3"/>
          </p:cNvCxnSpPr>
          <p:nvPr/>
        </p:nvCxnSpPr>
        <p:spPr>
          <a:xfrm flipV="1">
            <a:off x="632520" y="3855246"/>
            <a:ext cx="2902843" cy="5802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02DA5A7-9003-AAC1-37A2-5A79A29DFB1D}"/>
              </a:ext>
            </a:extLst>
          </p:cNvPr>
          <p:cNvCxnSpPr/>
          <p:nvPr/>
        </p:nvCxnSpPr>
        <p:spPr>
          <a:xfrm>
            <a:off x="632520" y="4941168"/>
            <a:ext cx="2902843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2501</TotalTime>
  <Words>90</Words>
  <Application>Microsoft Office PowerPoint</Application>
  <PresentationFormat>A4 210 x 297 mm</PresentationFormat>
  <Paragraphs>45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ＭＳ Ｐゴシック</vt:lpstr>
      <vt:lpstr>Arial</vt:lpstr>
      <vt:lpstr>標準デザイン</vt:lpstr>
      <vt:lpstr>PowerPoint プレゼンテーション</vt:lpstr>
    </vt:vector>
  </TitlesOfParts>
  <Company>山梨県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山梨県</dc:creator>
  <cp:lastModifiedBy>山梨県</cp:lastModifiedBy>
  <cp:revision>114</cp:revision>
  <cp:lastPrinted>2017-09-01T04:46:16Z</cp:lastPrinted>
  <dcterms:created xsi:type="dcterms:W3CDTF">2011-06-21T10:29:06Z</dcterms:created>
  <dcterms:modified xsi:type="dcterms:W3CDTF">2026-09-10T04:26:23Z</dcterms:modified>
</cp:coreProperties>
</file>