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347-7D3E-44B6-9384-D5D4BBB80E15}" type="datetimeFigureOut">
              <a:rPr kumimoji="1" lang="ja-JP" altLang="en-US" smtClean="0"/>
              <a:pPr/>
              <a:t>2012/6/28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95BD-4264-4865-A492-754577EEE2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347-7D3E-44B6-9384-D5D4BBB80E15}" type="datetimeFigureOut">
              <a:rPr kumimoji="1" lang="ja-JP" altLang="en-US" smtClean="0"/>
              <a:pPr/>
              <a:t>2012/6/28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95BD-4264-4865-A492-754577EEE2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347-7D3E-44B6-9384-D5D4BBB80E15}" type="datetimeFigureOut">
              <a:rPr kumimoji="1" lang="ja-JP" altLang="en-US" smtClean="0"/>
              <a:pPr/>
              <a:t>2012/6/28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95BD-4264-4865-A492-754577EEE2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347-7D3E-44B6-9384-D5D4BBB80E15}" type="datetimeFigureOut">
              <a:rPr kumimoji="1" lang="ja-JP" altLang="en-US" smtClean="0"/>
              <a:pPr/>
              <a:t>2012/6/28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95BD-4264-4865-A492-754577EEE2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347-7D3E-44B6-9384-D5D4BBB80E15}" type="datetimeFigureOut">
              <a:rPr kumimoji="1" lang="ja-JP" altLang="en-US" smtClean="0"/>
              <a:pPr/>
              <a:t>2012/6/28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95BD-4264-4865-A492-754577EEE2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347-7D3E-44B6-9384-D5D4BBB80E15}" type="datetimeFigureOut">
              <a:rPr kumimoji="1" lang="ja-JP" altLang="en-US" smtClean="0"/>
              <a:pPr/>
              <a:t>2012/6/28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95BD-4264-4865-A492-754577EEE2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347-7D3E-44B6-9384-D5D4BBB80E15}" type="datetimeFigureOut">
              <a:rPr kumimoji="1" lang="ja-JP" altLang="en-US" smtClean="0"/>
              <a:pPr/>
              <a:t>2012/6/28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95BD-4264-4865-A492-754577EEE2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347-7D3E-44B6-9384-D5D4BBB80E15}" type="datetimeFigureOut">
              <a:rPr kumimoji="1" lang="ja-JP" altLang="en-US" smtClean="0"/>
              <a:pPr/>
              <a:t>2012/6/28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95BD-4264-4865-A492-754577EEE2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347-7D3E-44B6-9384-D5D4BBB80E15}" type="datetimeFigureOut">
              <a:rPr kumimoji="1" lang="ja-JP" altLang="en-US" smtClean="0"/>
              <a:pPr/>
              <a:t>2012/6/28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95BD-4264-4865-A492-754577EEE2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347-7D3E-44B6-9384-D5D4BBB80E15}" type="datetimeFigureOut">
              <a:rPr kumimoji="1" lang="ja-JP" altLang="en-US" smtClean="0"/>
              <a:pPr/>
              <a:t>2012/6/28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95BD-4264-4865-A492-754577EEE2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0347-7D3E-44B6-9384-D5D4BBB80E15}" type="datetimeFigureOut">
              <a:rPr kumimoji="1" lang="ja-JP" altLang="en-US" smtClean="0"/>
              <a:pPr/>
              <a:t>2012/6/28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195BD-4264-4865-A492-754577EEE2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50347-7D3E-44B6-9384-D5D4BBB80E15}" type="datetimeFigureOut">
              <a:rPr kumimoji="1" lang="ja-JP" altLang="en-US" smtClean="0"/>
              <a:pPr/>
              <a:t>2012/6/28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195BD-4264-4865-A492-754577EEE22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38" y="571500"/>
            <a:ext cx="7772400" cy="1470025"/>
          </a:xfrm>
        </p:spPr>
        <p:txBody>
          <a:bodyPr/>
          <a:lstStyle/>
          <a:p>
            <a:pPr eaLnBrk="1" hangingPunct="1"/>
            <a: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鳥獣害防止対策技術の開発および</a:t>
            </a:r>
            <a: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ja-JP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ja-JP" alt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被害</a:t>
            </a:r>
            <a:r>
              <a:rPr lang="ja-JP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発生要因の解明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6091238"/>
            <a:ext cx="6400800" cy="766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400" dirty="0" smtClean="0">
                <a:solidFill>
                  <a:schemeClr val="bg1"/>
                </a:solidFill>
              </a:rPr>
              <a:t>山梨県総合農業技術センター　本田剛</a:t>
            </a:r>
          </a:p>
        </p:txBody>
      </p:sp>
      <p:pic>
        <p:nvPicPr>
          <p:cNvPr id="8" name="Picture 5" descr="カラスがモロコシ食べ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2000240"/>
            <a:ext cx="3747351" cy="2813045"/>
          </a:xfrm>
          <a:prstGeom prst="rect">
            <a:avLst/>
          </a:prstGeom>
          <a:noFill/>
        </p:spPr>
      </p:pic>
      <p:pic>
        <p:nvPicPr>
          <p:cNvPr id="9" name="Picture 5" descr="2010年07月10日、17時01分36秒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44" y="2786058"/>
            <a:ext cx="4248150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071570"/>
          </a:xfrm>
        </p:spPr>
        <p:txBody>
          <a:bodyPr>
            <a:normAutofit/>
          </a:bodyPr>
          <a:lstStyle/>
          <a:p>
            <a:r>
              <a:rPr lang="ja-JP" altLang="en-US" sz="3600" b="1" dirty="0" smtClean="0">
                <a:solidFill>
                  <a:srgbClr val="FFC000"/>
                </a:solidFill>
              </a:rPr>
              <a:t>自分の畑を自分で守る</a:t>
            </a:r>
            <a:r>
              <a:rPr lang="ja-JP" altLang="en-US" sz="3600" b="1" dirty="0" smtClean="0">
                <a:solidFill>
                  <a:schemeClr val="bg1"/>
                </a:solidFill>
              </a:rPr>
              <a:t>技術を開発</a:t>
            </a:r>
            <a:endParaRPr lang="en-US" altLang="ja-JP" sz="3600" b="1" dirty="0" smtClean="0">
              <a:solidFill>
                <a:schemeClr val="bg1"/>
              </a:solidFill>
            </a:endParaRPr>
          </a:p>
        </p:txBody>
      </p:sp>
      <p:pic>
        <p:nvPicPr>
          <p:cNvPr id="8" name="図 3" descr="柵の概要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2000240"/>
            <a:ext cx="3643338" cy="373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714348" y="5786454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chemeClr val="bg1"/>
                </a:solidFill>
              </a:rPr>
              <a:t>柵</a:t>
            </a:r>
            <a:r>
              <a:rPr kumimoji="1" lang="ja-JP" altLang="en-US" dirty="0" smtClean="0">
                <a:solidFill>
                  <a:schemeClr val="bg1"/>
                </a:solidFill>
              </a:rPr>
              <a:t>　獣塀くんライト（多獣種対応可）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29190" y="6000768"/>
            <a:ext cx="4000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bg1"/>
                </a:solidFill>
              </a:rPr>
              <a:t>防鳥糸</a:t>
            </a:r>
            <a:r>
              <a:rPr kumimoji="1" lang="ja-JP" altLang="en-US" dirty="0" smtClean="0">
                <a:solidFill>
                  <a:schemeClr val="bg1"/>
                </a:solidFill>
              </a:rPr>
              <a:t>（</a:t>
            </a:r>
            <a:r>
              <a:rPr kumimoji="1" lang="ja-JP" altLang="en-US" dirty="0" smtClean="0">
                <a:solidFill>
                  <a:srgbClr val="FF7171"/>
                </a:solidFill>
              </a:rPr>
              <a:t>視認性を下げる</a:t>
            </a:r>
            <a:r>
              <a:rPr kumimoji="1" lang="ja-JP" altLang="en-US" dirty="0" smtClean="0">
                <a:solidFill>
                  <a:schemeClr val="bg1"/>
                </a:solidFill>
              </a:rPr>
              <a:t>）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13" name="図 12" descr="目立つ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357298"/>
            <a:ext cx="2886075" cy="2286000"/>
          </a:xfrm>
          <a:prstGeom prst="rect">
            <a:avLst/>
          </a:prstGeom>
        </p:spPr>
      </p:pic>
      <p:pic>
        <p:nvPicPr>
          <p:cNvPr id="10" name="図 9" descr="黒糸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214942" y="3143248"/>
            <a:ext cx="3303309" cy="2828928"/>
          </a:xfrm>
          <a:prstGeom prst="rect">
            <a:avLst/>
          </a:prstGeom>
        </p:spPr>
      </p:pic>
      <p:cxnSp>
        <p:nvCxnSpPr>
          <p:cNvPr id="15" name="直線コネクタ 14"/>
          <p:cNvCxnSpPr/>
          <p:nvPr/>
        </p:nvCxnSpPr>
        <p:spPr>
          <a:xfrm>
            <a:off x="6072198" y="1643050"/>
            <a:ext cx="1571636" cy="1285884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rot="5400000">
            <a:off x="6179355" y="1607331"/>
            <a:ext cx="1357322" cy="1285884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ka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1071570"/>
          </a:xfrm>
        </p:spPr>
        <p:txBody>
          <a:bodyPr>
            <a:norm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柵</a:t>
            </a:r>
            <a:r>
              <a:rPr kumimoji="1" lang="en-US" altLang="ja-JP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kumimoji="1" lang="ja-JP" altLang="en-US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獣塀くんライト</a:t>
            </a:r>
            <a:r>
              <a:rPr kumimoji="1" lang="en-US" altLang="ja-JP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kumimoji="1" lang="ja-JP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の開発</a:t>
            </a:r>
            <a:endParaRPr kumimoji="1" lang="ja-JP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7158" y="2285992"/>
            <a:ext cx="8358246" cy="3714776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イノシシ、シカ、サル、ハクビシン等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rgbClr val="FFC000"/>
                </a:solidFill>
              </a:rPr>
              <a:t>多獣種に高い効果</a:t>
            </a:r>
            <a:r>
              <a:rPr lang="ja-JP" altLang="en-US" dirty="0" smtClean="0">
                <a:solidFill>
                  <a:schemeClr val="bg1"/>
                </a:solidFill>
              </a:rPr>
              <a:t>あり</a:t>
            </a:r>
            <a:endParaRPr lang="en-US" altLang="ja-JP" dirty="0" smtClean="0">
              <a:solidFill>
                <a:schemeClr val="bg1"/>
              </a:solidFill>
            </a:endParaRPr>
          </a:p>
          <a:p>
            <a:endParaRPr lang="en-US" altLang="ja-JP" dirty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柵の内外にカメラを設置して確認したところ、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rgbClr val="FF7171"/>
                </a:solidFill>
              </a:rPr>
              <a:t>99</a:t>
            </a:r>
            <a:r>
              <a:rPr lang="ja-JP" altLang="en-US" dirty="0" smtClean="0">
                <a:solidFill>
                  <a:srgbClr val="FF7171"/>
                </a:solidFill>
              </a:rPr>
              <a:t>％以上</a:t>
            </a:r>
            <a:r>
              <a:rPr lang="ja-JP" altLang="en-US" dirty="0" smtClean="0">
                <a:solidFill>
                  <a:srgbClr val="FFC000"/>
                </a:solidFill>
              </a:rPr>
              <a:t>の侵入を防止</a:t>
            </a:r>
            <a:endParaRPr lang="en-US" altLang="ja-JP" dirty="0" smtClean="0">
              <a:solidFill>
                <a:srgbClr val="FFC000"/>
              </a:solidFill>
            </a:endParaRPr>
          </a:p>
          <a:p>
            <a:endParaRPr lang="en-US" altLang="ja-JP" dirty="0">
              <a:solidFill>
                <a:srgbClr val="FFC000"/>
              </a:solidFill>
            </a:endParaRPr>
          </a:p>
          <a:p>
            <a:r>
              <a:rPr lang="ja-JP" altLang="en-US" dirty="0" smtClean="0">
                <a:solidFill>
                  <a:srgbClr val="FFC000"/>
                </a:solidFill>
              </a:rPr>
              <a:t>コストは従来比</a:t>
            </a:r>
            <a:r>
              <a:rPr lang="en-US" altLang="ja-JP" dirty="0" smtClean="0">
                <a:solidFill>
                  <a:srgbClr val="FF7171"/>
                </a:solidFill>
              </a:rPr>
              <a:t>80</a:t>
            </a:r>
            <a:r>
              <a:rPr lang="ja-JP" altLang="en-US" dirty="0" smtClean="0">
                <a:solidFill>
                  <a:srgbClr val="FF7171"/>
                </a:solidFill>
              </a:rPr>
              <a:t>％削減</a:t>
            </a:r>
            <a:endParaRPr lang="en-US" altLang="ja-JP" dirty="0" smtClean="0">
              <a:solidFill>
                <a:srgbClr val="FF717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腰ひけ猪-1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071570"/>
          </a:xfrm>
        </p:spPr>
        <p:txBody>
          <a:bodyPr>
            <a:norm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感電　→　忌避　→　侵入防止</a:t>
            </a:r>
            <a:endParaRPr kumimoji="1" lang="ja-JP" alt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7158" y="5786454"/>
            <a:ext cx="5929354" cy="1071546"/>
          </a:xfrm>
          <a:noFill/>
        </p:spPr>
        <p:txBody>
          <a:bodyPr>
            <a:normAutofit fontScale="92500" lnSpcReduction="10000"/>
          </a:bodyPr>
          <a:lstStyle/>
          <a:p>
            <a:pPr algn="l"/>
            <a:r>
              <a:rPr lang="ja-JP" altLang="en-US" dirty="0" smtClean="0">
                <a:solidFill>
                  <a:srgbClr val="FF71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獣塀くん</a:t>
            </a:r>
            <a:r>
              <a:rPr lang="en-US" altLang="ja-JP" dirty="0" smtClean="0">
                <a:solidFill>
                  <a:srgbClr val="FF71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ja-JP" altLang="en-US" dirty="0" smtClean="0">
                <a:solidFill>
                  <a:srgbClr val="FF71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号の例</a:t>
            </a:r>
            <a:endParaRPr lang="en-US" altLang="ja-JP" dirty="0" smtClean="0">
              <a:solidFill>
                <a:srgbClr val="FF71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ja-JP" altLang="en-US" dirty="0" smtClean="0">
                <a:solidFill>
                  <a:srgbClr val="FF71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腰が引けているイノシシ</a:t>
            </a:r>
            <a:endParaRPr lang="en-US" altLang="ja-JP" dirty="0" smtClean="0">
              <a:solidFill>
                <a:srgbClr val="FF71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row768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071570"/>
          </a:xfrm>
        </p:spPr>
        <p:txBody>
          <a:bodyPr/>
          <a:lstStyle/>
          <a:p>
            <a:r>
              <a:rPr kumimoji="1"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防鳥糸の原理を解明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57158" y="4286232"/>
            <a:ext cx="8358246" cy="2571768"/>
          </a:xfrm>
          <a:noFill/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tx1"/>
                </a:solidFill>
              </a:rPr>
              <a:t>つや消し黒のワイヤを</a:t>
            </a:r>
            <a:r>
              <a:rPr lang="en-US" altLang="ja-JP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2.5m</a:t>
            </a:r>
            <a:r>
              <a:rPr lang="ja-JP" alt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間隔格子状</a:t>
            </a:r>
            <a:r>
              <a:rPr lang="ja-JP" altLang="en-US" dirty="0" smtClean="0">
                <a:solidFill>
                  <a:schemeClr val="tx1"/>
                </a:solidFill>
              </a:rPr>
              <a:t>に設置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ja-JP" altLang="en-US" dirty="0" smtClean="0">
                <a:solidFill>
                  <a:schemeClr val="tx1"/>
                </a:solidFill>
              </a:rPr>
              <a:t>カラス類に高い効果あり</a:t>
            </a:r>
            <a:endParaRPr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99</a:t>
            </a:r>
            <a:r>
              <a:rPr lang="ja-JP" altLang="en-US" dirty="0" smtClean="0">
                <a:solidFill>
                  <a:schemeClr val="tx1"/>
                </a:solidFill>
              </a:rPr>
              <a:t>％以上の侵入を防止</a:t>
            </a:r>
            <a:endParaRPr lang="en-US" altLang="ja-JP" dirty="0" smtClean="0">
              <a:solidFill>
                <a:schemeClr val="tx1"/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 flipV="1">
            <a:off x="2357422" y="2285992"/>
            <a:ext cx="2143140" cy="1428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85786" y="2928934"/>
            <a:ext cx="3786214" cy="28575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785786" y="2428868"/>
            <a:ext cx="1571636" cy="7858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16200000" flipV="1">
            <a:off x="4214810" y="2571744"/>
            <a:ext cx="642942" cy="7143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16200000" flipV="1">
            <a:off x="4500562" y="2571744"/>
            <a:ext cx="642942" cy="71438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4857752" y="2714620"/>
            <a:ext cx="3857652" cy="214314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V="1">
            <a:off x="4786314" y="2143116"/>
            <a:ext cx="2143140" cy="142876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6858016" y="2143116"/>
            <a:ext cx="1785950" cy="571504"/>
          </a:xfrm>
          <a:prstGeom prst="line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rot="5400000">
            <a:off x="2821769" y="2178835"/>
            <a:ext cx="642942" cy="4286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rot="5400000">
            <a:off x="3428992" y="2214554"/>
            <a:ext cx="714380" cy="2857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rot="5400000">
            <a:off x="2143108" y="2071678"/>
            <a:ext cx="714380" cy="7143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rot="10800000" flipV="1">
            <a:off x="2214546" y="2000240"/>
            <a:ext cx="2286016" cy="1428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rot="10800000" flipV="1">
            <a:off x="2143108" y="2071678"/>
            <a:ext cx="2357454" cy="1428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 rot="10800000" flipV="1">
            <a:off x="2000232" y="2214554"/>
            <a:ext cx="2500330" cy="1428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rot="10800000" flipV="1">
            <a:off x="1571604" y="2357430"/>
            <a:ext cx="2928958" cy="1428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1428728" y="3143248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>
                <a:solidFill>
                  <a:srgbClr val="FF0000"/>
                </a:solidFill>
              </a:rPr>
              <a:t>　処理区</a:t>
            </a:r>
            <a:r>
              <a:rPr kumimoji="1" lang="ja-JP" altLang="en-US" sz="4000" dirty="0" smtClean="0"/>
              <a:t>　　　　　　　　</a:t>
            </a:r>
            <a:r>
              <a:rPr kumimoji="1" lang="ja-JP" altLang="en-US" sz="4000" dirty="0" smtClean="0">
                <a:solidFill>
                  <a:srgbClr val="00B0F0"/>
                </a:solidFill>
              </a:rPr>
              <a:t>無処理区</a:t>
            </a:r>
            <a:endParaRPr kumimoji="1" lang="ja-JP" altLang="en-US" sz="4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142984"/>
            <a:ext cx="8640763" cy="1489075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2800" dirty="0" smtClean="0">
                <a:solidFill>
                  <a:schemeClr val="bg1"/>
                </a:solidFill>
              </a:rPr>
              <a:t>山にドングリがなくなったからケモノは里に下りてくる</a:t>
            </a:r>
            <a:r>
              <a:rPr lang="en-US" altLang="ja-JP" sz="4000" dirty="0" smtClean="0">
                <a:solidFill>
                  <a:schemeClr val="bg1"/>
                </a:solidFill>
              </a:rPr>
              <a:t/>
            </a:r>
            <a:br>
              <a:rPr lang="en-US" altLang="ja-JP" sz="4000" dirty="0" smtClean="0">
                <a:solidFill>
                  <a:schemeClr val="bg1"/>
                </a:solidFill>
              </a:rPr>
            </a:br>
            <a:r>
              <a:rPr lang="ja-JP" altLang="en-US" sz="2400" dirty="0" smtClean="0">
                <a:solidFill>
                  <a:schemeClr val="bg1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一見もっともらしい仮説だがホント？</a:t>
            </a: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642910" y="142852"/>
            <a:ext cx="77724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b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被害発生</a:t>
            </a:r>
            <a:r>
              <a:rPr lang="ja-JP" altLang="en-US" sz="4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要因解明の一例</a:t>
            </a:r>
            <a:endParaRPr kumimoji="1" lang="ja-JP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14282" y="3071810"/>
          <a:ext cx="2076207" cy="3020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3" imgW="6984127" imgH="10158730" progId="">
                  <p:embed/>
                </p:oleObj>
              </mc:Choice>
              <mc:Fallback>
                <p:oleObj name="Image" r:id="rId3" imgW="6984127" imgH="1015873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3071810"/>
                        <a:ext cx="2076207" cy="30202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 descr="名称未設定-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214554"/>
            <a:ext cx="197383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図 5" descr="modelling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488" y="3571876"/>
            <a:ext cx="2388071" cy="92869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85720" y="628652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観察データと</a:t>
            </a:r>
            <a:r>
              <a:rPr kumimoji="1" lang="en-US" altLang="ja-JP" dirty="0" smtClean="0">
                <a:solidFill>
                  <a:schemeClr val="bg1"/>
                </a:solidFill>
              </a:rPr>
              <a:t>GIS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57488" y="4857760"/>
            <a:ext cx="26432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　統計モデリング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　　　　による因果推論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sz="1200" dirty="0" smtClean="0">
                <a:solidFill>
                  <a:schemeClr val="bg1"/>
                </a:solidFill>
              </a:rPr>
              <a:t>GLM, Bayesian approach</a:t>
            </a:r>
            <a:r>
              <a:rPr lang="ja-JP" altLang="en-US" sz="1050" dirty="0" smtClean="0">
                <a:solidFill>
                  <a:schemeClr val="bg1"/>
                </a:solidFill>
              </a:rPr>
              <a:t>による交絡統制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sp>
        <p:nvSpPr>
          <p:cNvPr id="9" name="右矢印 8"/>
          <p:cNvSpPr/>
          <p:nvPr/>
        </p:nvSpPr>
        <p:spPr>
          <a:xfrm>
            <a:off x="2500298" y="3643314"/>
            <a:ext cx="214314" cy="785818"/>
          </a:xfrm>
          <a:prstGeom prst="rightArrow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5357818" y="3714752"/>
            <a:ext cx="214314" cy="785818"/>
          </a:xfrm>
          <a:prstGeom prst="rightArrow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86446" y="2571744"/>
            <a:ext cx="2928958" cy="3139321"/>
          </a:xfrm>
          <a:prstGeom prst="rect">
            <a:avLst/>
          </a:prstGeom>
          <a:blipFill dpi="0" rotWithShape="1">
            <a:blip r:embed="rId7">
              <a:alphaModFix amt="32000"/>
            </a:blip>
            <a:srcRect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  <a:scene3d>
            <a:camera prst="orthographicFront"/>
            <a:lightRig rig="threePt" dir="t"/>
          </a:scene3d>
          <a:sp3d>
            <a:bevelT w="63500" h="127000"/>
          </a:sp3d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イノシシ被害とドングリには相関さえない。因果関係は当然なし。</a:t>
            </a:r>
            <a:endParaRPr kumimoji="1" lang="en-US" altLang="ja-JP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ja-JP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ja-JP" altLang="en-U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ツキノワグマとドングリには相関あり。因果関係を示唆。</a:t>
            </a:r>
            <a:endParaRPr lang="en-US" altLang="ja-JP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kumimoji="1" lang="en-US" altLang="ja-JP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イノシシ被害対策として森林を広葉樹化することは無意味。</a:t>
            </a:r>
            <a:endParaRPr kumimoji="1"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185</Words>
  <Application>Microsoft Office PowerPoint</Application>
  <PresentationFormat>画面に合わせる (4:3)</PresentationFormat>
  <Paragraphs>35</Paragraphs>
  <Slides>6</Slides>
  <Notes>0</Notes>
  <HiddenSlides>0</HiddenSlides>
  <MMClips>3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8" baseType="lpstr">
      <vt:lpstr>Office テーマ</vt:lpstr>
      <vt:lpstr>Image</vt:lpstr>
      <vt:lpstr>鳥獣害防止対策技術の開発および 被害発生要因の解明</vt:lpstr>
      <vt:lpstr>自分の畑を自分で守る技術を開発</vt:lpstr>
      <vt:lpstr>柵(獣塀くんライト)の開発</vt:lpstr>
      <vt:lpstr>感電　→　忌避　→　侵入防止</vt:lpstr>
      <vt:lpstr>防鳥糸の原理を解明</vt:lpstr>
      <vt:lpstr>山にドングリがなくなったからケモノは里に下りてくる 一見もっともらしい仮説だがホント？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多獣種の侵入を防止する簡易柵 獣塀くんライト</dc:title>
  <dc:creator>山梨県</dc:creator>
  <cp:lastModifiedBy>Kankyo</cp:lastModifiedBy>
  <cp:revision>25</cp:revision>
  <dcterms:created xsi:type="dcterms:W3CDTF">2012-06-11T03:59:46Z</dcterms:created>
  <dcterms:modified xsi:type="dcterms:W3CDTF">2012-06-28T06:26:16Z</dcterms:modified>
</cp:coreProperties>
</file>