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9" r:id="rId4"/>
  </p:sldMasterIdLst>
  <p:notesMasterIdLst>
    <p:notesMasterId r:id="rId11"/>
  </p:notesMasterIdLst>
  <p:handoutMasterIdLst>
    <p:handoutMasterId r:id="rId12"/>
  </p:handoutMasterIdLst>
  <p:sldIdLst>
    <p:sldId id="597" r:id="rId5"/>
    <p:sldId id="577" r:id="rId6"/>
    <p:sldId id="578" r:id="rId7"/>
    <p:sldId id="544" r:id="rId8"/>
    <p:sldId id="533" r:id="rId9"/>
    <p:sldId id="598" r:id="rId10"/>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FFFF99"/>
    <a:srgbClr val="66FF66"/>
    <a:srgbClr val="00FF99"/>
    <a:srgbClr val="FFCCCC"/>
    <a:srgbClr val="FF99CC"/>
    <a:srgbClr val="FFFF00"/>
    <a:srgbClr val="006600"/>
    <a:srgbClr val="008000"/>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88" autoAdjust="0"/>
    <p:restoredTop sz="93194" autoAdjust="0"/>
  </p:normalViewPr>
  <p:slideViewPr>
    <p:cSldViewPr>
      <p:cViewPr varScale="1">
        <p:scale>
          <a:sx n="114" d="100"/>
          <a:sy n="114" d="100"/>
        </p:scale>
        <p:origin x="1458" y="11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8" d="100"/>
          <a:sy n="48" d="100"/>
        </p:scale>
        <p:origin x="-2940" y="-102"/>
      </p:cViewPr>
      <p:guideLst>
        <p:guide orient="horz" pos="3130"/>
        <p:guide pos="214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74F5B86A-63AD-4973-A67A-0785CE49482F}" type="datetimeFigureOut">
              <a:rPr kumimoji="1" lang="ja-JP" altLang="en-US" smtClean="0"/>
              <a:t>2018/11/8</a:t>
            </a:fld>
            <a:endParaRPr kumimoji="1" lang="ja-JP" altLang="en-US" dirty="0"/>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A3FDB4C5-3840-4298-8843-56D13A2C4F29}" type="slidenum">
              <a:rPr kumimoji="1" lang="ja-JP" altLang="en-US" smtClean="0"/>
              <a:t>‹#›</a:t>
            </a:fld>
            <a:endParaRPr kumimoji="1" lang="ja-JP" altLang="en-US" dirty="0"/>
          </a:p>
        </p:txBody>
      </p:sp>
    </p:spTree>
    <p:extLst>
      <p:ext uri="{BB962C8B-B14F-4D97-AF65-F5344CB8AC3E}">
        <p14:creationId xmlns:p14="http://schemas.microsoft.com/office/powerpoint/2010/main" val="4241543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49787" cy="496967"/>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55839" y="0"/>
            <a:ext cx="2949787" cy="496967"/>
          </a:xfrm>
          <a:prstGeom prst="rect">
            <a:avLst/>
          </a:prstGeom>
        </p:spPr>
        <p:txBody>
          <a:bodyPr vert="horz" lIns="91440" tIns="45720" rIns="91440" bIns="45720" rtlCol="0"/>
          <a:lstStyle>
            <a:lvl1pPr algn="r">
              <a:defRPr sz="1200"/>
            </a:lvl1pPr>
          </a:lstStyle>
          <a:p>
            <a:fld id="{601456B5-DE8B-41C2-9539-7D49759F7095}" type="datetimeFigureOut">
              <a:rPr kumimoji="1" lang="ja-JP" altLang="en-US" smtClean="0"/>
              <a:pPr/>
              <a:t>2018/11/8</a:t>
            </a:fld>
            <a:endParaRPr kumimoji="1" lang="ja-JP" altLang="en-US" dirty="0"/>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680721" y="4721186"/>
            <a:ext cx="544576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440648"/>
            <a:ext cx="2949787" cy="49696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55839" y="9440648"/>
            <a:ext cx="2949787" cy="496967"/>
          </a:xfrm>
          <a:prstGeom prst="rect">
            <a:avLst/>
          </a:prstGeom>
        </p:spPr>
        <p:txBody>
          <a:bodyPr vert="horz" lIns="91440" tIns="45720" rIns="91440" bIns="45720" rtlCol="0" anchor="b"/>
          <a:lstStyle>
            <a:lvl1pPr algn="r">
              <a:defRPr sz="1200"/>
            </a:lvl1pPr>
          </a:lstStyle>
          <a:p>
            <a:fld id="{1014F3A9-05A9-4065-836A-B0086F22EE8F}" type="slidenum">
              <a:rPr kumimoji="1" lang="ja-JP" altLang="en-US" smtClean="0"/>
              <a:pPr/>
              <a:t>‹#›</a:t>
            </a:fld>
            <a:endParaRPr kumimoji="1" lang="ja-JP" altLang="en-US" dirty="0"/>
          </a:p>
        </p:txBody>
      </p:sp>
    </p:spTree>
    <p:extLst>
      <p:ext uri="{BB962C8B-B14F-4D97-AF65-F5344CB8AC3E}">
        <p14:creationId xmlns:p14="http://schemas.microsoft.com/office/powerpoint/2010/main" val="6032481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014F3A9-05A9-4065-836A-B0086F22EE8F}" type="slidenum">
              <a:rPr kumimoji="1" lang="ja-JP" altLang="en-US" smtClean="0"/>
              <a:pPr/>
              <a:t>2</a:t>
            </a:fld>
            <a:endParaRPr kumimoji="1" lang="ja-JP" altLang="en-US" dirty="0"/>
          </a:p>
        </p:txBody>
      </p:sp>
    </p:spTree>
    <p:extLst>
      <p:ext uri="{BB962C8B-B14F-4D97-AF65-F5344CB8AC3E}">
        <p14:creationId xmlns:p14="http://schemas.microsoft.com/office/powerpoint/2010/main" val="4042382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7F8EF87-52F8-41E8-9587-810FD8CC62C7}" type="slidenum">
              <a:rPr lang="ja-JP" altLang="en-US" smtClean="0">
                <a:solidFill>
                  <a:prstClr val="black"/>
                </a:solidFill>
              </a:rPr>
              <a:pPr/>
              <a:t>3</a:t>
            </a:fld>
            <a:endParaRPr lang="ja-JP" altLang="en-US" dirty="0">
              <a:solidFill>
                <a:prstClr val="black"/>
              </a:solidFill>
            </a:endParaRPr>
          </a:p>
        </p:txBody>
      </p:sp>
    </p:spTree>
    <p:extLst>
      <p:ext uri="{BB962C8B-B14F-4D97-AF65-F5344CB8AC3E}">
        <p14:creationId xmlns:p14="http://schemas.microsoft.com/office/powerpoint/2010/main" val="1399894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A57FE6B-0987-4DCE-AC44-5EA2390F6B49}"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8441080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14F3A9-05A9-4065-836A-B0086F22EE8F}" type="slidenum">
              <a:rPr kumimoji="1" lang="ja-JP" altLang="en-US" smtClean="0"/>
              <a:pPr/>
              <a:t>5</a:t>
            </a:fld>
            <a:endParaRPr kumimoji="1" lang="ja-JP" altLang="en-US"/>
          </a:p>
        </p:txBody>
      </p:sp>
    </p:spTree>
    <p:extLst>
      <p:ext uri="{BB962C8B-B14F-4D97-AF65-F5344CB8AC3E}">
        <p14:creationId xmlns:p14="http://schemas.microsoft.com/office/powerpoint/2010/main" val="1318825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014F3A9-05A9-4065-836A-B0086F22EE8F}" type="slidenum">
              <a:rPr kumimoji="1" lang="ja-JP" altLang="en-US" smtClean="0"/>
              <a:pPr/>
              <a:t>6</a:t>
            </a:fld>
            <a:endParaRPr kumimoji="1" lang="ja-JP" altLang="en-US"/>
          </a:p>
        </p:txBody>
      </p:sp>
    </p:spTree>
    <p:extLst>
      <p:ext uri="{BB962C8B-B14F-4D97-AF65-F5344CB8AC3E}">
        <p14:creationId xmlns:p14="http://schemas.microsoft.com/office/powerpoint/2010/main" val="1795629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4352284-9EFC-4C18-B2E0-CD2D52CABA85}" type="datetime1">
              <a:rPr lang="ja-JP" altLang="en-US" smtClean="0">
                <a:solidFill>
                  <a:prstClr val="black">
                    <a:tint val="75000"/>
                  </a:prstClr>
                </a:solidFill>
              </a:rPr>
              <a:t>2018/11/8</a:t>
            </a:fld>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395521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AA62A0A-EBE7-405E-AEEE-D7F324D48024}" type="datetime1">
              <a:rPr lang="ja-JP" altLang="en-US" smtClean="0">
                <a:solidFill>
                  <a:prstClr val="black">
                    <a:tint val="75000"/>
                  </a:prstClr>
                </a:solidFill>
              </a:rPr>
              <a:t>2018/11/8</a:t>
            </a:fld>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971781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A048EE2-0010-4F0C-A081-B871FABC8493}" type="datetime1">
              <a:rPr lang="ja-JP" altLang="en-US" smtClean="0">
                <a:solidFill>
                  <a:prstClr val="black">
                    <a:tint val="75000"/>
                  </a:prstClr>
                </a:solidFill>
              </a:rPr>
              <a:t>2018/11/8</a:t>
            </a:fld>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1799444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のみ">
    <p:spTree>
      <p:nvGrpSpPr>
        <p:cNvPr id="1" name=""/>
        <p:cNvGrpSpPr/>
        <p:nvPr/>
      </p:nvGrpSpPr>
      <p:grpSpPr>
        <a:xfrm>
          <a:off x="0" y="0"/>
          <a:ext cx="0" cy="0"/>
          <a:chOff x="0" y="0"/>
          <a:chExt cx="0" cy="0"/>
        </a:xfrm>
      </p:grpSpPr>
      <p:pic>
        <p:nvPicPr>
          <p:cNvPr id="7" name="図 6" descr="2P_社外秘.jpg"/>
          <p:cNvPicPr>
            <a:picLocks noChangeAspect="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7518069" y="404664"/>
            <a:ext cx="1141942"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図 3" descr="2P_BAR_IBI18_日本語.jpg"/>
          <p:cNvPicPr>
            <a:picLocks noChangeAspect="1"/>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1" y="0"/>
            <a:ext cx="990256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図 5" descr="2P_logo_日本語.jpg"/>
          <p:cNvPicPr>
            <a:picLocks noChangeAspect="1"/>
          </p:cNvPicPr>
          <p:nvPr userDrawn="1"/>
        </p:nvPicPr>
        <p:blipFill>
          <a:blip r:embed="rId4" cstate="print">
            <a:extLst>
              <a:ext uri="{28A0092B-C50C-407E-A947-70E740481C1C}">
                <a14:useLocalDpi xmlns:a14="http://schemas.microsoft.com/office/drawing/2010/main"/>
              </a:ext>
            </a:extLst>
          </a:blip>
          <a:srcRect/>
          <a:stretch>
            <a:fillRect/>
          </a:stretch>
        </p:blipFill>
        <p:spPr bwMode="auto">
          <a:xfrm>
            <a:off x="8291116" y="236538"/>
            <a:ext cx="1614884"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プレースホルダ 8"/>
          <p:cNvSpPr>
            <a:spLocks noGrp="1"/>
          </p:cNvSpPr>
          <p:nvPr>
            <p:ph type="body" sz="quarter" idx="10"/>
          </p:nvPr>
        </p:nvSpPr>
        <p:spPr>
          <a:xfrm>
            <a:off x="368895" y="1469320"/>
            <a:ext cx="9164769" cy="720000"/>
          </a:xfrm>
          <a:prstGeom prst="rect">
            <a:avLst/>
          </a:prstGeom>
        </p:spPr>
        <p:txBody>
          <a:bodyPr lIns="0" tIns="0" rIns="0" bIns="0"/>
          <a:lstStyle>
            <a:lvl1pPr>
              <a:buFontTx/>
              <a:buNone/>
              <a:defRPr sz="2400">
                <a:latin typeface="+mn-ea"/>
                <a:ea typeface="+mn-ea"/>
              </a:defRPr>
            </a:lvl1pPr>
            <a:lvl2pPr>
              <a:defRPr sz="1400">
                <a:latin typeface="+mn-ea"/>
                <a:ea typeface="+mn-ea"/>
              </a:defRPr>
            </a:lvl2pPr>
            <a:lvl3pPr>
              <a:defRPr sz="1400">
                <a:latin typeface="+mn-ea"/>
                <a:ea typeface="+mn-ea"/>
              </a:defRPr>
            </a:lvl3pPr>
            <a:lvl4pPr>
              <a:defRPr sz="1400">
                <a:latin typeface="+mn-ea"/>
                <a:ea typeface="+mn-ea"/>
              </a:defRPr>
            </a:lvl4pPr>
            <a:lvl5pPr>
              <a:defRPr sz="1400">
                <a:latin typeface="+mn-ea"/>
                <a:ea typeface="+mn-ea"/>
              </a:defRPr>
            </a:lvl5pPr>
          </a:lstStyle>
          <a:p>
            <a:pPr lvl="0"/>
            <a:endParaRPr lang="ja-JP" altLang="en-US" dirty="0" smtClean="0"/>
          </a:p>
        </p:txBody>
      </p:sp>
      <p:sp>
        <p:nvSpPr>
          <p:cNvPr id="11" name="タイトル プレースホルダー 1"/>
          <p:cNvSpPr>
            <a:spLocks noGrp="1"/>
          </p:cNvSpPr>
          <p:nvPr>
            <p:ph type="title"/>
          </p:nvPr>
        </p:nvSpPr>
        <p:spPr bwMode="auto">
          <a:xfrm>
            <a:off x="350489" y="576039"/>
            <a:ext cx="6403783" cy="387798"/>
          </a:xfrm>
          <a:prstGeom prst="rect">
            <a:avLst/>
          </a:prstGeom>
          <a:noFill/>
          <a:ln w="9525">
            <a:noFill/>
            <a:miter lim="800000"/>
            <a:headEnd/>
            <a:tailEnd/>
          </a:ln>
        </p:spPr>
        <p:txBody>
          <a:bodyPr wrap="square" lIns="0" tIns="0" rIns="0" bIns="0">
            <a:spAutoFit/>
          </a:bodyPr>
          <a:lstStyle>
            <a:lvl1pPr>
              <a:defRPr sz="2800" b="1"/>
            </a:lvl1pPr>
          </a:lstStyle>
          <a:p>
            <a:pPr lvl="0"/>
            <a:endParaRPr lang="ja-JP" altLang="en-US" dirty="0" smtClean="0"/>
          </a:p>
        </p:txBody>
      </p:sp>
    </p:spTree>
    <p:extLst>
      <p:ext uri="{BB962C8B-B14F-4D97-AF65-F5344CB8AC3E}">
        <p14:creationId xmlns:p14="http://schemas.microsoft.com/office/powerpoint/2010/main" val="245721389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2B8C19-BF51-4E37-881E-66138D3515CE}" type="datetime1">
              <a:rPr lang="ja-JP" altLang="en-US" smtClean="0">
                <a:solidFill>
                  <a:prstClr val="black">
                    <a:tint val="75000"/>
                  </a:prstClr>
                </a:solidFill>
              </a:rPr>
              <a:t>2018/11/8</a:t>
            </a:fld>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679975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EE5D362-47D3-4AF5-9ADF-BC1B35B5D324}" type="datetime1">
              <a:rPr lang="ja-JP" altLang="en-US" smtClean="0">
                <a:solidFill>
                  <a:prstClr val="black">
                    <a:tint val="75000"/>
                  </a:prstClr>
                </a:solidFill>
              </a:rPr>
              <a:t>2018/11/8</a:t>
            </a:fld>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839271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4ACBFEE-4F3C-48A8-ADA8-9D182F8C2F00}" type="datetime1">
              <a:rPr lang="ja-JP" altLang="en-US" smtClean="0">
                <a:solidFill>
                  <a:prstClr val="black">
                    <a:tint val="75000"/>
                  </a:prstClr>
                </a:solidFill>
              </a:rPr>
              <a:t>2018/11/8</a:t>
            </a:fld>
            <a:endParaRPr lang="ja-JP" alt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46273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B6CB459-20EE-44DE-AF87-67BE563CFB99}" type="datetime1">
              <a:rPr lang="ja-JP" altLang="en-US" smtClean="0">
                <a:solidFill>
                  <a:prstClr val="black">
                    <a:tint val="75000"/>
                  </a:prstClr>
                </a:solidFill>
              </a:rPr>
              <a:t>2018/11/8</a:t>
            </a:fld>
            <a:endParaRPr lang="ja-JP" alt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018092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4B061D4-C49D-4BB1-BA49-812DD646EEFD}" type="datetime1">
              <a:rPr lang="ja-JP" altLang="en-US" smtClean="0">
                <a:solidFill>
                  <a:prstClr val="black">
                    <a:tint val="75000"/>
                  </a:prstClr>
                </a:solidFill>
              </a:rPr>
              <a:t>2018/11/8</a:t>
            </a:fld>
            <a:endParaRPr lang="ja-JP" alt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36211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458EE9-7204-48C5-A47A-DCDF2D091032}" type="datetime1">
              <a:rPr lang="ja-JP" altLang="en-US" smtClean="0">
                <a:solidFill>
                  <a:prstClr val="black">
                    <a:tint val="75000"/>
                  </a:prstClr>
                </a:solidFill>
              </a:rPr>
              <a:t>2018/11/8</a:t>
            </a:fld>
            <a:endParaRPr lang="ja-JP" alt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848758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D9DECD-DCB5-4777-A700-0168FC975BC4}" type="datetime1">
              <a:rPr lang="ja-JP" altLang="en-US" smtClean="0">
                <a:solidFill>
                  <a:prstClr val="black">
                    <a:tint val="75000"/>
                  </a:prstClr>
                </a:solidFill>
              </a:rPr>
              <a:t>2018/11/8</a:t>
            </a:fld>
            <a:endParaRPr lang="ja-JP" alt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797020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8926867-0697-4187-8F89-3E35D9DF5FFC}" type="datetime1">
              <a:rPr lang="ja-JP" altLang="en-US" smtClean="0">
                <a:solidFill>
                  <a:prstClr val="black">
                    <a:tint val="75000"/>
                  </a:prstClr>
                </a:solidFill>
              </a:rPr>
              <a:t>2018/11/8</a:t>
            </a:fld>
            <a:endParaRPr lang="ja-JP" alt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20047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9023C0-EF29-4556-B7F6-C6CE6ABC924F}" type="datetime1">
              <a:rPr lang="ja-JP" altLang="en-US" smtClean="0">
                <a:solidFill>
                  <a:prstClr val="black">
                    <a:tint val="75000"/>
                  </a:prstClr>
                </a:solidFill>
              </a:rPr>
              <a:t>2018/11/8</a:t>
            </a:fld>
            <a:endParaRPr lang="ja-JP" altLang="en-US" dirty="0">
              <a:solidFill>
                <a:prstClr val="black">
                  <a:tint val="75000"/>
                </a:prstClr>
              </a:solidFill>
            </a:endParaRPr>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dirty="0">
              <a:solidFill>
                <a:prstClr val="black">
                  <a:tint val="75000"/>
                </a:prstClr>
              </a:solidFill>
            </a:endParaRP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8838732"/>
      </p:ext>
    </p:extLst>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 id="2147483901"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885" y="2276543"/>
            <a:ext cx="9906000" cy="954107"/>
          </a:xfrm>
          <a:prstGeom prst="rect">
            <a:avLst/>
          </a:prstGeom>
        </p:spPr>
        <p:txBody>
          <a:bodyPr wrap="square">
            <a:spAutoFit/>
          </a:bodyPr>
          <a:lstStyle/>
          <a:p>
            <a:pPr algn="ctr"/>
            <a:r>
              <a:rPr lang="ja-JP" altLang="en-US" sz="2800" dirty="0" smtClean="0">
                <a:latin typeface="Arial" panose="020B0604020202020204" pitchFamily="34" charset="0"/>
                <a:ea typeface="HGP創英角ｺﾞｼｯｸUB" panose="020B0900000000000000" pitchFamily="50" charset="-128"/>
                <a:cs typeface="Arial" panose="020B0604020202020204" pitchFamily="34" charset="0"/>
              </a:rPr>
              <a:t>医療法等の一部を改正する法律（平成</a:t>
            </a:r>
            <a:r>
              <a:rPr lang="en-US" altLang="ja-JP" sz="2800" dirty="0" smtClean="0">
                <a:latin typeface="Arial" panose="020B0604020202020204" pitchFamily="34" charset="0"/>
                <a:ea typeface="HGP創英角ｺﾞｼｯｸUB" panose="020B0900000000000000" pitchFamily="50" charset="-128"/>
                <a:cs typeface="Arial" panose="020B0604020202020204" pitchFamily="34" charset="0"/>
              </a:rPr>
              <a:t>29</a:t>
            </a:r>
            <a:r>
              <a:rPr lang="ja-JP" altLang="en-US" sz="2800" dirty="0" smtClean="0">
                <a:latin typeface="Arial" panose="020B0604020202020204" pitchFamily="34" charset="0"/>
                <a:ea typeface="HGP創英角ｺﾞｼｯｸUB" panose="020B0900000000000000" pitchFamily="50" charset="-128"/>
                <a:cs typeface="Arial" panose="020B0604020202020204" pitchFamily="34" charset="0"/>
              </a:rPr>
              <a:t>年法律第</a:t>
            </a:r>
            <a:r>
              <a:rPr lang="en-US" altLang="ja-JP" sz="2800" dirty="0" smtClean="0">
                <a:latin typeface="Arial" panose="020B0604020202020204" pitchFamily="34" charset="0"/>
                <a:ea typeface="HGP創英角ｺﾞｼｯｸUB" panose="020B0900000000000000" pitchFamily="50" charset="-128"/>
                <a:cs typeface="Arial" panose="020B0604020202020204" pitchFamily="34" charset="0"/>
              </a:rPr>
              <a:t>57</a:t>
            </a:r>
            <a:r>
              <a:rPr lang="ja-JP" altLang="en-US" sz="2800" dirty="0" smtClean="0">
                <a:latin typeface="Arial" panose="020B0604020202020204" pitchFamily="34" charset="0"/>
                <a:ea typeface="HGP創英角ｺﾞｼｯｸUB" panose="020B0900000000000000" pitchFamily="50" charset="-128"/>
                <a:cs typeface="Arial" panose="020B0604020202020204" pitchFamily="34" charset="0"/>
              </a:rPr>
              <a:t>号）の</a:t>
            </a:r>
            <a:endParaRPr lang="en-US" altLang="ja-JP" sz="2800" dirty="0" smtClean="0">
              <a:latin typeface="Arial" panose="020B0604020202020204" pitchFamily="34" charset="0"/>
              <a:ea typeface="HGP創英角ｺﾞｼｯｸUB" panose="020B0900000000000000" pitchFamily="50" charset="-128"/>
              <a:cs typeface="Arial" panose="020B0604020202020204" pitchFamily="34" charset="0"/>
            </a:endParaRPr>
          </a:p>
          <a:p>
            <a:pPr algn="ctr"/>
            <a:r>
              <a:rPr lang="ja-JP" altLang="en-US" sz="2800" dirty="0" smtClean="0">
                <a:latin typeface="Arial" panose="020B0604020202020204" pitchFamily="34" charset="0"/>
                <a:ea typeface="HGP創英角ｺﾞｼｯｸUB" panose="020B0900000000000000" pitchFamily="50" charset="-128"/>
                <a:cs typeface="Arial" panose="020B0604020202020204" pitchFamily="34" charset="0"/>
              </a:rPr>
              <a:t>概要（検体検査関係）について</a:t>
            </a:r>
            <a:endParaRPr lang="ja-JP" altLang="en-US" sz="2800" dirty="0">
              <a:latin typeface="Arial" panose="020B0604020202020204" pitchFamily="34" charset="0"/>
              <a:ea typeface="HGP創英角ｺﾞｼｯｸUB" panose="020B0900000000000000" pitchFamily="50" charset="-128"/>
              <a:cs typeface="Arial" panose="020B0604020202020204" pitchFamily="34" charset="0"/>
            </a:endParaRPr>
          </a:p>
        </p:txBody>
      </p:sp>
      <p:sp>
        <p:nvSpPr>
          <p:cNvPr id="2" name="テキスト ボックス 1"/>
          <p:cNvSpPr txBox="1"/>
          <p:nvPr/>
        </p:nvSpPr>
        <p:spPr>
          <a:xfrm>
            <a:off x="8553400" y="368660"/>
            <a:ext cx="1010213" cy="461665"/>
          </a:xfrm>
          <a:prstGeom prst="rect">
            <a:avLst/>
          </a:prstGeom>
          <a:noFill/>
          <a:ln>
            <a:solidFill>
              <a:schemeClr val="tx1"/>
            </a:solidFill>
          </a:ln>
        </p:spPr>
        <p:txBody>
          <a:bodyPr wrap="none" rtlCol="0">
            <a:spAutoFit/>
          </a:bodyPr>
          <a:lstStyle/>
          <a:p>
            <a:r>
              <a:rPr kumimoji="1" lang="ja-JP" altLang="en-US" sz="2400" dirty="0" smtClean="0"/>
              <a:t>資料１</a:t>
            </a:r>
            <a:endParaRPr kumimoji="1" lang="ja-JP" altLang="en-US" sz="2400" dirty="0"/>
          </a:p>
        </p:txBody>
      </p:sp>
    </p:spTree>
    <p:extLst>
      <p:ext uri="{BB962C8B-B14F-4D97-AF65-F5344CB8AC3E}">
        <p14:creationId xmlns:p14="http://schemas.microsoft.com/office/powerpoint/2010/main" val="1864983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95534" y="476672"/>
            <a:ext cx="9810466" cy="4862870"/>
          </a:xfrm>
          <a:prstGeom prst="rect">
            <a:avLst/>
          </a:prstGeom>
        </p:spPr>
        <p:txBody>
          <a:bodyPr wrap="square">
            <a:spAutoFit/>
          </a:bodyPr>
          <a:lstStyle/>
          <a:p>
            <a:pPr marL="177800" indent="-177800"/>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現在</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の検体検査の精度管理には、実施主体ごとに</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それぞれ以下に示すような課題がある。</a:t>
            </a:r>
            <a:endPar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a:endParaRPr lang="en-US" altLang="ja-JP" dirty="0" smtClean="0">
              <a:solidFill>
                <a:prstClr val="black"/>
              </a:solidFill>
              <a:latin typeface="メイリオ" panose="020B0604030504040204" pitchFamily="50" charset="-128"/>
              <a:ea typeface="メイリオ" panose="020B0604030504040204" pitchFamily="50" charset="-128"/>
            </a:endParaRPr>
          </a:p>
          <a:p>
            <a:pPr marL="177800" indent="-177800"/>
            <a:endParaRPr lang="en-US" altLang="ja-JP" dirty="0">
              <a:solidFill>
                <a:prstClr val="black"/>
              </a:solidFill>
              <a:latin typeface="メイリオ" panose="020B0604030504040204" pitchFamily="50" charset="-128"/>
              <a:ea typeface="メイリオ" panose="020B0604030504040204" pitchFamily="50" charset="-128"/>
            </a:endParaRPr>
          </a:p>
          <a:p>
            <a:pPr marL="177800" indent="-177800"/>
            <a:endParaRPr lang="en-US" altLang="ja-JP" dirty="0" smtClean="0">
              <a:solidFill>
                <a:prstClr val="black"/>
              </a:solidFill>
              <a:latin typeface="メイリオ" panose="020B0604030504040204" pitchFamily="50" charset="-128"/>
              <a:ea typeface="メイリオ" panose="020B0604030504040204" pitchFamily="50" charset="-128"/>
            </a:endParaRPr>
          </a:p>
          <a:p>
            <a:pPr marL="177800" indent="-177800"/>
            <a:endParaRPr lang="en-US" altLang="ja-JP" dirty="0">
              <a:solidFill>
                <a:prstClr val="black"/>
              </a:solidFill>
              <a:latin typeface="メイリオ" panose="020B0604030504040204" pitchFamily="50" charset="-128"/>
              <a:ea typeface="メイリオ" panose="020B0604030504040204" pitchFamily="50" charset="-128"/>
            </a:endParaRPr>
          </a:p>
          <a:p>
            <a:pPr marL="177800" indent="-177800"/>
            <a:endParaRPr lang="en-US" altLang="ja-JP" dirty="0" smtClean="0">
              <a:solidFill>
                <a:prstClr val="black"/>
              </a:solidFill>
              <a:latin typeface="メイリオ" panose="020B0604030504040204" pitchFamily="50" charset="-128"/>
              <a:ea typeface="メイリオ" panose="020B0604030504040204" pitchFamily="50" charset="-128"/>
            </a:endParaRPr>
          </a:p>
          <a:p>
            <a:pPr marL="177800" indent="-177800"/>
            <a:endParaRPr lang="en-US" altLang="ja-JP" dirty="0">
              <a:solidFill>
                <a:prstClr val="black"/>
              </a:solidFill>
              <a:latin typeface="メイリオ" panose="020B0604030504040204" pitchFamily="50" charset="-128"/>
              <a:ea typeface="メイリオ" panose="020B0604030504040204" pitchFamily="50" charset="-128"/>
            </a:endParaRPr>
          </a:p>
          <a:p>
            <a:pPr marL="177800" indent="-177800"/>
            <a:endParaRPr lang="en-US" altLang="ja-JP" dirty="0" smtClean="0">
              <a:solidFill>
                <a:prstClr val="black"/>
              </a:solidFill>
              <a:latin typeface="メイリオ" panose="020B0604030504040204" pitchFamily="50" charset="-128"/>
              <a:ea typeface="メイリオ" panose="020B0604030504040204" pitchFamily="50" charset="-128"/>
            </a:endParaRPr>
          </a:p>
          <a:p>
            <a:pPr marL="177800" indent="-177800"/>
            <a:endParaRPr lang="en-US" altLang="ja-JP" sz="2400" dirty="0">
              <a:solidFill>
                <a:prstClr val="black"/>
              </a:solidFill>
              <a:latin typeface="メイリオ" panose="020B0604030504040204" pitchFamily="50" charset="-128"/>
              <a:ea typeface="メイリオ" panose="020B0604030504040204" pitchFamily="50" charset="-128"/>
            </a:endParaRPr>
          </a:p>
          <a:p>
            <a:pPr marL="177800" indent="-177800"/>
            <a:endParaRPr lang="en-US" altLang="ja-JP" sz="100" dirty="0" smtClean="0">
              <a:solidFill>
                <a:prstClr val="black"/>
              </a:solidFill>
              <a:latin typeface="メイリオ" panose="020B0604030504040204" pitchFamily="50" charset="-128"/>
              <a:ea typeface="メイリオ" panose="020B0604030504040204" pitchFamily="50" charset="-128"/>
            </a:endParaRPr>
          </a:p>
          <a:p>
            <a:pPr marL="177800" indent="-177800">
              <a:spcBef>
                <a:spcPts val="600"/>
              </a:spcBef>
            </a:pPr>
            <a:r>
              <a:rPr lang="ja-JP" altLang="en-US" sz="1400" dirty="0" smtClean="0">
                <a:solidFill>
                  <a:prstClr val="black"/>
                </a:solidFill>
                <a:latin typeface="メイリオ" panose="020B0604030504040204" pitchFamily="50" charset="-128"/>
                <a:ea typeface="メイリオ" panose="020B0604030504040204" pitchFamily="50" charset="-128"/>
              </a:rPr>
              <a:t>○　特</a:t>
            </a:r>
            <a:r>
              <a:rPr lang="ja-JP" altLang="en-US" sz="1400" dirty="0">
                <a:solidFill>
                  <a:prstClr val="black"/>
                </a:solidFill>
                <a:latin typeface="メイリオ" panose="020B0604030504040204" pitchFamily="50" charset="-128"/>
                <a:ea typeface="メイリオ" panose="020B0604030504040204" pitchFamily="50" charset="-128"/>
              </a:rPr>
              <a:t>に遺伝子関連検査の精度管理については</a:t>
            </a:r>
            <a:r>
              <a:rPr lang="ja-JP" altLang="en-US" sz="1400" dirty="0" smtClean="0">
                <a:solidFill>
                  <a:prstClr val="black"/>
                </a:solidFill>
                <a:latin typeface="メイリオ" panose="020B0604030504040204" pitchFamily="50" charset="-128"/>
                <a:ea typeface="メイリオ" panose="020B0604030504040204" pitchFamily="50" charset="-128"/>
              </a:rPr>
              <a:t>、健康・医療戦略推進会議の下に設置</a:t>
            </a:r>
            <a:r>
              <a:rPr lang="ja-JP" altLang="en-US" sz="1400" dirty="0">
                <a:solidFill>
                  <a:prstClr val="black"/>
                </a:solidFill>
                <a:latin typeface="メイリオ" panose="020B0604030504040204" pitchFamily="50" charset="-128"/>
                <a:ea typeface="メイリオ" panose="020B0604030504040204" pitchFamily="50" charset="-128"/>
              </a:rPr>
              <a:t>された</a:t>
            </a:r>
            <a:r>
              <a:rPr lang="ja-JP" altLang="en-US" sz="1400" dirty="0" smtClean="0">
                <a:solidFill>
                  <a:prstClr val="black"/>
                </a:solidFill>
                <a:latin typeface="メイリオ" panose="020B0604030504040204" pitchFamily="50" charset="-128"/>
                <a:ea typeface="メイリオ" panose="020B0604030504040204" pitchFamily="50" charset="-128"/>
              </a:rPr>
              <a:t>ゲノム医療実現推進協議会</a:t>
            </a:r>
            <a:r>
              <a:rPr lang="ja-JP" altLang="en-US" sz="1400" dirty="0">
                <a:solidFill>
                  <a:prstClr val="black"/>
                </a:solidFill>
                <a:latin typeface="メイリオ" panose="020B0604030504040204" pitchFamily="50" charset="-128"/>
                <a:ea typeface="メイリオ" panose="020B0604030504040204" pitchFamily="50" charset="-128"/>
              </a:rPr>
              <a:t>「</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ゲノム</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情報を用いた医療等の実用化推進</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タスクフォース」</a:t>
            </a:r>
            <a:r>
              <a:rPr lang="ja-JP" altLang="en-US" sz="1400" dirty="0" smtClean="0">
                <a:solidFill>
                  <a:prstClr val="black"/>
                </a:solidFill>
                <a:latin typeface="メイリオ" panose="020B0604030504040204" pitchFamily="50" charset="-128"/>
                <a:ea typeface="メイリオ" panose="020B0604030504040204" pitchFamily="50" charset="-128"/>
              </a:rPr>
              <a:t>に</a:t>
            </a:r>
            <a:r>
              <a:rPr lang="ja-JP" altLang="en-US" sz="1400" dirty="0">
                <a:solidFill>
                  <a:prstClr val="black"/>
                </a:solidFill>
                <a:latin typeface="メイリオ" panose="020B0604030504040204" pitchFamily="50" charset="-128"/>
                <a:ea typeface="メイリオ" panose="020B0604030504040204" pitchFamily="50" charset="-128"/>
              </a:rPr>
              <a:t>おいても指摘を受けている</a:t>
            </a:r>
            <a:r>
              <a:rPr lang="ja-JP" altLang="en-US" sz="1400" dirty="0" smtClean="0">
                <a:solidFill>
                  <a:prstClr val="black"/>
                </a:solidFill>
                <a:latin typeface="メイリオ" panose="020B0604030504040204" pitchFamily="50" charset="-128"/>
                <a:ea typeface="メイリオ" panose="020B0604030504040204" pitchFamily="50" charset="-128"/>
              </a:rPr>
              <a:t>。</a:t>
            </a:r>
            <a:endParaRPr lang="en-US" altLang="ja-JP" sz="1400" dirty="0" smtClean="0">
              <a:solidFill>
                <a:prstClr val="black"/>
              </a:solidFill>
              <a:latin typeface="メイリオ" panose="020B0604030504040204" pitchFamily="50" charset="-128"/>
              <a:ea typeface="メイリオ" panose="020B0604030504040204" pitchFamily="50" charset="-128"/>
            </a:endParaRPr>
          </a:p>
          <a:p>
            <a:pPr marL="177800" indent="-177800">
              <a:spcBef>
                <a:spcPts val="600"/>
              </a:spcBef>
            </a:pPr>
            <a:endParaRPr lang="en-US" altLang="ja-JP" sz="1400" dirty="0">
              <a:solidFill>
                <a:prstClr val="black"/>
              </a:solidFill>
              <a:latin typeface="メイリオ" panose="020B0604030504040204" pitchFamily="50" charset="-128"/>
              <a:ea typeface="メイリオ" panose="020B0604030504040204" pitchFamily="50" charset="-128"/>
            </a:endParaRPr>
          </a:p>
          <a:p>
            <a:pPr marL="177800" indent="-177800">
              <a:spcBef>
                <a:spcPts val="600"/>
              </a:spcBef>
            </a:pPr>
            <a:endParaRPr lang="en-US" altLang="ja-JP" sz="1400" dirty="0" smtClean="0">
              <a:solidFill>
                <a:prstClr val="black"/>
              </a:solidFill>
              <a:latin typeface="メイリオ" panose="020B0604030504040204" pitchFamily="50" charset="-128"/>
              <a:ea typeface="メイリオ" panose="020B0604030504040204" pitchFamily="50" charset="-128"/>
            </a:endParaRPr>
          </a:p>
          <a:p>
            <a:pPr marL="177800" indent="-177800">
              <a:spcBef>
                <a:spcPts val="600"/>
              </a:spcBef>
            </a:pPr>
            <a:endParaRPr lang="en-US" altLang="ja-JP" sz="1000" dirty="0" smtClean="0">
              <a:solidFill>
                <a:prstClr val="black"/>
              </a:solidFill>
              <a:latin typeface="メイリオ" panose="020B0604030504040204" pitchFamily="50" charset="-128"/>
              <a:ea typeface="メイリオ" panose="020B0604030504040204" pitchFamily="50" charset="-128"/>
            </a:endParaRPr>
          </a:p>
          <a:p>
            <a:pPr marL="177800" indent="-177800">
              <a:spcBef>
                <a:spcPts val="600"/>
              </a:spcBef>
            </a:pPr>
            <a:endParaRPr lang="en-US" altLang="ja-JP" sz="700" dirty="0">
              <a:solidFill>
                <a:prstClr val="black"/>
              </a:solidFill>
              <a:latin typeface="メイリオ" panose="020B0604030504040204" pitchFamily="50" charset="-128"/>
              <a:ea typeface="メイリオ" panose="020B0604030504040204" pitchFamily="50" charset="-128"/>
            </a:endParaRPr>
          </a:p>
          <a:p>
            <a:pPr marL="177800" indent="-177800">
              <a:spcBef>
                <a:spcPts val="600"/>
              </a:spcBef>
            </a:pPr>
            <a:r>
              <a:rPr lang="ja-JP" altLang="en-US" sz="1400" spc="-30" dirty="0" smtClean="0">
                <a:solidFill>
                  <a:prstClr val="black"/>
                </a:solidFill>
                <a:latin typeface="メイリオ" panose="020B0604030504040204" pitchFamily="50" charset="-128"/>
                <a:ea typeface="メイリオ" panose="020B0604030504040204" pitchFamily="50" charset="-128"/>
              </a:rPr>
              <a:t>○　これらを踏まえ、制度的な対応として、第</a:t>
            </a:r>
            <a:r>
              <a:rPr lang="en-US" altLang="ja-JP" sz="1400" spc="-30" dirty="0" smtClean="0">
                <a:solidFill>
                  <a:prstClr val="black"/>
                </a:solidFill>
                <a:latin typeface="メイリオ" panose="020B0604030504040204" pitchFamily="50" charset="-128"/>
                <a:ea typeface="メイリオ" panose="020B0604030504040204" pitchFamily="50" charset="-128"/>
              </a:rPr>
              <a:t>193</a:t>
            </a:r>
            <a:r>
              <a:rPr lang="ja-JP" altLang="en-US" sz="1400" spc="-30" dirty="0" smtClean="0">
                <a:solidFill>
                  <a:prstClr val="black"/>
                </a:solidFill>
                <a:latin typeface="メイリオ" panose="020B0604030504040204" pitchFamily="50" charset="-128"/>
                <a:ea typeface="メイリオ" panose="020B0604030504040204" pitchFamily="50" charset="-128"/>
              </a:rPr>
              <a:t>回</a:t>
            </a:r>
            <a:r>
              <a:rPr lang="ja-JP" altLang="en-US" sz="1400" spc="-30" dirty="0">
                <a:solidFill>
                  <a:prstClr val="black"/>
                </a:solidFill>
                <a:latin typeface="メイリオ" panose="020B0604030504040204" pitchFamily="50" charset="-128"/>
                <a:ea typeface="メイリオ" panose="020B0604030504040204" pitchFamily="50" charset="-128"/>
              </a:rPr>
              <a:t>通常</a:t>
            </a:r>
            <a:r>
              <a:rPr lang="ja-JP" altLang="en-US" sz="1400" spc="-30" dirty="0" smtClean="0">
                <a:solidFill>
                  <a:prstClr val="black"/>
                </a:solidFill>
                <a:latin typeface="メイリオ" panose="020B0604030504040204" pitchFamily="50" charset="-128"/>
                <a:ea typeface="メイリオ" panose="020B0604030504040204" pitchFamily="50" charset="-128"/>
              </a:rPr>
              <a:t>国会において、医療法等の一部を改正する法律</a:t>
            </a:r>
            <a:r>
              <a:rPr lang="ja-JP" altLang="en-US" sz="1200" spc="-30" dirty="0" smtClean="0">
                <a:solidFill>
                  <a:prstClr val="black"/>
                </a:solidFill>
                <a:latin typeface="メイリオ" panose="020B0604030504040204" pitchFamily="50" charset="-128"/>
                <a:ea typeface="メイリオ" panose="020B0604030504040204" pitchFamily="50" charset="-128"/>
              </a:rPr>
              <a:t>（平成</a:t>
            </a:r>
            <a:r>
              <a:rPr lang="en-US" altLang="ja-JP" sz="1200" spc="-30" dirty="0" smtClean="0">
                <a:solidFill>
                  <a:prstClr val="black"/>
                </a:solidFill>
                <a:latin typeface="メイリオ" panose="020B0604030504040204" pitchFamily="50" charset="-128"/>
                <a:ea typeface="メイリオ" panose="020B0604030504040204" pitchFamily="50" charset="-128"/>
              </a:rPr>
              <a:t>29</a:t>
            </a:r>
            <a:r>
              <a:rPr lang="ja-JP" altLang="en-US" sz="1200" spc="-30" dirty="0" smtClean="0">
                <a:solidFill>
                  <a:prstClr val="black"/>
                </a:solidFill>
                <a:latin typeface="メイリオ" panose="020B0604030504040204" pitchFamily="50" charset="-128"/>
                <a:ea typeface="メイリオ" panose="020B0604030504040204" pitchFamily="50" charset="-128"/>
              </a:rPr>
              <a:t>年法律第</a:t>
            </a:r>
            <a:r>
              <a:rPr lang="en-US" altLang="ja-JP" sz="1200" spc="-30" dirty="0" smtClean="0">
                <a:solidFill>
                  <a:prstClr val="black"/>
                </a:solidFill>
                <a:latin typeface="メイリオ" panose="020B0604030504040204" pitchFamily="50" charset="-128"/>
                <a:ea typeface="メイリオ" panose="020B0604030504040204" pitchFamily="50" charset="-128"/>
              </a:rPr>
              <a:t>57</a:t>
            </a:r>
            <a:r>
              <a:rPr lang="ja-JP" altLang="en-US" sz="1200" spc="-30" dirty="0" smtClean="0">
                <a:solidFill>
                  <a:prstClr val="black"/>
                </a:solidFill>
                <a:latin typeface="メイリオ" panose="020B0604030504040204" pitchFamily="50" charset="-128"/>
                <a:ea typeface="メイリオ" panose="020B0604030504040204" pitchFamily="50" charset="-128"/>
              </a:rPr>
              <a:t>号）</a:t>
            </a:r>
            <a:r>
              <a:rPr lang="ja-JP" altLang="en-US" sz="1400" spc="-30" dirty="0" smtClean="0">
                <a:solidFill>
                  <a:prstClr val="black"/>
                </a:solidFill>
                <a:latin typeface="メイリオ" panose="020B0604030504040204" pitchFamily="50" charset="-128"/>
                <a:ea typeface="メイリオ" panose="020B0604030504040204" pitchFamily="50" charset="-128"/>
              </a:rPr>
              <a:t>が成立した（公布の日</a:t>
            </a:r>
            <a:r>
              <a:rPr lang="ja-JP" altLang="en-US" sz="1200" spc="-30" dirty="0" smtClean="0">
                <a:solidFill>
                  <a:prstClr val="black"/>
                </a:solidFill>
                <a:latin typeface="メイリオ" panose="020B0604030504040204" pitchFamily="50" charset="-128"/>
                <a:ea typeface="メイリオ" panose="020B0604030504040204" pitchFamily="50" charset="-128"/>
              </a:rPr>
              <a:t>（平成</a:t>
            </a:r>
            <a:r>
              <a:rPr lang="en-US" altLang="ja-JP" sz="1200" spc="-30" dirty="0" smtClean="0">
                <a:solidFill>
                  <a:prstClr val="black"/>
                </a:solidFill>
                <a:latin typeface="メイリオ" panose="020B0604030504040204" pitchFamily="50" charset="-128"/>
                <a:ea typeface="メイリオ" panose="020B0604030504040204" pitchFamily="50" charset="-128"/>
              </a:rPr>
              <a:t>29</a:t>
            </a:r>
            <a:r>
              <a:rPr lang="ja-JP" altLang="en-US" sz="1200" spc="-30" dirty="0" smtClean="0">
                <a:solidFill>
                  <a:prstClr val="black"/>
                </a:solidFill>
                <a:latin typeface="メイリオ" panose="020B0604030504040204" pitchFamily="50" charset="-128"/>
                <a:ea typeface="メイリオ" panose="020B0604030504040204" pitchFamily="50" charset="-128"/>
              </a:rPr>
              <a:t>年６月</a:t>
            </a:r>
            <a:r>
              <a:rPr lang="en-US" altLang="ja-JP" sz="1200" spc="-30" dirty="0" smtClean="0">
                <a:solidFill>
                  <a:prstClr val="black"/>
                </a:solidFill>
                <a:latin typeface="メイリオ" panose="020B0604030504040204" pitchFamily="50" charset="-128"/>
                <a:ea typeface="メイリオ" panose="020B0604030504040204" pitchFamily="50" charset="-128"/>
              </a:rPr>
              <a:t>14</a:t>
            </a:r>
            <a:r>
              <a:rPr lang="ja-JP" altLang="en-US" sz="1200" spc="-30" dirty="0" smtClean="0">
                <a:solidFill>
                  <a:prstClr val="black"/>
                </a:solidFill>
                <a:latin typeface="メイリオ" panose="020B0604030504040204" pitchFamily="50" charset="-128"/>
                <a:ea typeface="メイリオ" panose="020B0604030504040204" pitchFamily="50" charset="-128"/>
              </a:rPr>
              <a:t>日）</a:t>
            </a:r>
            <a:r>
              <a:rPr lang="ja-JP" altLang="en-US" sz="1400" spc="-30" dirty="0" smtClean="0">
                <a:solidFill>
                  <a:prstClr val="black"/>
                </a:solidFill>
                <a:latin typeface="メイリオ" panose="020B0604030504040204" pitchFamily="50" charset="-128"/>
                <a:ea typeface="メイリオ" panose="020B0604030504040204" pitchFamily="50" charset="-128"/>
              </a:rPr>
              <a:t>から起算して１年６月を超えない範囲内において政令で定める日施行）。</a:t>
            </a:r>
            <a:endParaRPr lang="ja-JP" altLang="en-US" sz="1400" spc="-30" dirty="0">
              <a:solidFill>
                <a:prstClr val="black"/>
              </a:solidFill>
              <a:latin typeface="メイリオ" panose="020B0604030504040204" pitchFamily="50" charset="-128"/>
              <a:ea typeface="メイリオ"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1101892729"/>
              </p:ext>
            </p:extLst>
          </p:nvPr>
        </p:nvGraphicFramePr>
        <p:xfrm>
          <a:off x="464320" y="825518"/>
          <a:ext cx="9287077" cy="2171434"/>
        </p:xfrm>
        <a:graphic>
          <a:graphicData uri="http://schemas.openxmlformats.org/drawingml/2006/table">
            <a:tbl>
              <a:tblPr firstRow="1" bandRow="1">
                <a:tableStyleId>{5C22544A-7EE6-4342-B048-85BDC9FD1C3A}</a:tableStyleId>
              </a:tblPr>
              <a:tblGrid>
                <a:gridCol w="1600106">
                  <a:extLst>
                    <a:ext uri="{9D8B030D-6E8A-4147-A177-3AD203B41FA5}">
                      <a16:colId xmlns:a16="http://schemas.microsoft.com/office/drawing/2014/main" val="20000"/>
                    </a:ext>
                  </a:extLst>
                </a:gridCol>
                <a:gridCol w="1883578">
                  <a:extLst>
                    <a:ext uri="{9D8B030D-6E8A-4147-A177-3AD203B41FA5}">
                      <a16:colId xmlns:a16="http://schemas.microsoft.com/office/drawing/2014/main" val="20001"/>
                    </a:ext>
                  </a:extLst>
                </a:gridCol>
                <a:gridCol w="5803393">
                  <a:extLst>
                    <a:ext uri="{9D8B030D-6E8A-4147-A177-3AD203B41FA5}">
                      <a16:colId xmlns:a16="http://schemas.microsoft.com/office/drawing/2014/main" val="20002"/>
                    </a:ext>
                  </a:extLst>
                </a:gridCol>
              </a:tblGrid>
              <a:tr h="550914">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検体検査の</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実施主体</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検体検査の</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場所</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現行の規制</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370840">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医療機関</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医療機関内</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u="sng" dirty="0" smtClean="0">
                          <a:latin typeface="メイリオ" panose="020B0604030504040204" pitchFamily="50" charset="-128"/>
                          <a:ea typeface="メイリオ" panose="020B0604030504040204" pitchFamily="50" charset="-128"/>
                          <a:cs typeface="メイリオ" panose="020B0604030504040204" pitchFamily="50" charset="-128"/>
                        </a:rPr>
                        <a:t>品質・精度管理の基準について法律上の規定なし。</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1"/>
                  </a:ext>
                </a:extLst>
              </a:tr>
              <a:tr h="370840">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委託業者</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医療機関内</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（ブランチラボ）</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u="sng" dirty="0" smtClean="0">
                          <a:latin typeface="メイリオ" panose="020B0604030504040204" pitchFamily="50" charset="-128"/>
                          <a:ea typeface="メイリオ" panose="020B0604030504040204" pitchFamily="50" charset="-128"/>
                          <a:cs typeface="メイリオ" panose="020B0604030504040204" pitchFamily="50" charset="-128"/>
                        </a:rPr>
                        <a:t>品質・精度管理の基準について、明確な法律上の規定がなく</a:t>
                      </a:r>
                      <a:r>
                        <a:rPr lang="ja-JP" altLang="en-US" sz="1400" b="0" u="none"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0" u="none"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u="none" dirty="0" smtClean="0">
                          <a:latin typeface="メイリオ" panose="020B0604030504040204" pitchFamily="50" charset="-128"/>
                          <a:ea typeface="メイリオ" panose="020B0604030504040204" pitchFamily="50" charset="-128"/>
                          <a:cs typeface="メイリオ" panose="020B0604030504040204" pitchFamily="50" charset="-128"/>
                        </a:rPr>
                        <a:t>　受託業者の基準として、一部省令に記載されている。</a:t>
                      </a:r>
                      <a:endParaRPr lang="en-US" altLang="ja-JP" sz="1400" b="0" u="none"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r" defTabSz="914400" rtl="0" eaLnBrk="1" fontAlgn="auto" latinLnBrk="0" hangingPunct="1">
                        <a:lnSpc>
                          <a:spcPct val="100000"/>
                        </a:lnSpc>
                        <a:spcBef>
                          <a:spcPts val="0"/>
                        </a:spcBef>
                        <a:spcAft>
                          <a:spcPts val="0"/>
                        </a:spcAft>
                        <a:buClrTx/>
                        <a:buSzTx/>
                        <a:buFontTx/>
                        <a:buNone/>
                        <a:tabLst/>
                        <a:defRPr/>
                      </a:pPr>
                      <a:endParaRPr lang="en-US" altLang="ja-JP" sz="1400" b="1" u="none"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2"/>
                  </a:ext>
                </a:extLst>
              </a:tr>
              <a:tr h="370840">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委託業者</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衛生検査所</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indent="0"/>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・登録基準に「構造設備、管理組織その他の事項」とあり、　</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r>
                        <a:rPr lang="ja-JP" altLang="en-US" sz="1400" u="none"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u="sng" dirty="0" smtClean="0">
                          <a:latin typeface="メイリオ" panose="020B0604030504040204" pitchFamily="50" charset="-128"/>
                          <a:ea typeface="メイリオ" panose="020B0604030504040204" pitchFamily="50" charset="-128"/>
                          <a:cs typeface="メイリオ" panose="020B0604030504040204" pitchFamily="50" charset="-128"/>
                        </a:rPr>
                        <a:t>精度管理については「その他の事項」として省令委任。</a:t>
                      </a:r>
                      <a:endParaRPr lang="en-US" altLang="ja-JP" sz="1400" b="1" u="sng"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3"/>
                  </a:ext>
                </a:extLst>
              </a:tr>
            </a:tbl>
          </a:graphicData>
        </a:graphic>
      </p:graphicFrame>
      <p:sp>
        <p:nvSpPr>
          <p:cNvPr id="31" name="角丸四角形 30"/>
          <p:cNvSpPr/>
          <p:nvPr/>
        </p:nvSpPr>
        <p:spPr>
          <a:xfrm>
            <a:off x="212872" y="3746611"/>
            <a:ext cx="5364000" cy="98353"/>
          </a:xfrm>
          <a:prstGeom prst="roundRect">
            <a:avLst/>
          </a:prstGeom>
          <a:solidFill>
            <a:srgbClr val="FFFF00">
              <a:alpha val="50000"/>
            </a:srgb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2" name="正方形/長方形 1"/>
          <p:cNvSpPr/>
          <p:nvPr/>
        </p:nvSpPr>
        <p:spPr>
          <a:xfrm>
            <a:off x="116762" y="3600598"/>
            <a:ext cx="9745182" cy="692497"/>
          </a:xfrm>
          <a:prstGeom prst="rect">
            <a:avLst/>
          </a:prstGeom>
        </p:spPr>
        <p:txBody>
          <a:bodyPr wrap="square">
            <a:spAutoFit/>
          </a:bodyPr>
          <a:lstStyle/>
          <a:p>
            <a:r>
              <a:rPr lang="ja-JP" altLang="en-US" sz="13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ゲノム情報を用いた医療等の実用化推進タスクフォース意見</a:t>
            </a:r>
            <a:r>
              <a:rPr lang="ja-JP" altLang="en-US" sz="13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とりまとめ（平成</a:t>
            </a:r>
            <a:r>
              <a:rPr lang="en-US" altLang="ja-JP" sz="13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3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3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3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3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13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13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遺伝子</a:t>
            </a:r>
            <a:r>
              <a:rPr lang="ja-JP"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関連検査の品質・精度を確保</a:t>
            </a:r>
            <a:r>
              <a:rPr lang="ja-JP"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するため</a:t>
            </a:r>
            <a:r>
              <a:rPr lang="ja-JP"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には、遺伝子関連検査に特化した</a:t>
            </a:r>
            <a:r>
              <a:rPr lang="ja-JP"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日本版</a:t>
            </a:r>
            <a:r>
              <a:rPr lang="ja-JP"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ベストプラクティス・ガイドライン等</a:t>
            </a:r>
            <a:r>
              <a:rPr lang="ja-JP"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、諸外国</a:t>
            </a:r>
            <a:r>
              <a:rPr lang="ja-JP"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と同様の水準を満たすことが必要</a:t>
            </a:r>
            <a:r>
              <a:rPr lang="ja-JP"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であり</a:t>
            </a:r>
            <a:r>
              <a:rPr lang="ja-JP"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、（中略）法令上の措置を含め</a:t>
            </a:r>
            <a:r>
              <a:rPr lang="ja-JP"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具体的な</a:t>
            </a:r>
            <a:r>
              <a:rPr lang="ja-JP"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方策等を検討・策定していく必要が</a:t>
            </a:r>
            <a:r>
              <a:rPr lang="ja-JP"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ある</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300" dirty="0">
              <a:solidFill>
                <a:prstClr val="black"/>
              </a:solidFill>
            </a:endParaRPr>
          </a:p>
        </p:txBody>
      </p:sp>
      <p:sp>
        <p:nvSpPr>
          <p:cNvPr id="34" name="正方形/長方形 33"/>
          <p:cNvSpPr/>
          <p:nvPr/>
        </p:nvSpPr>
        <p:spPr>
          <a:xfrm>
            <a:off x="0" y="0"/>
            <a:ext cx="9906000" cy="476672"/>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2400" b="1" dirty="0" smtClean="0">
                <a:solidFill>
                  <a:prstClr val="white"/>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検体</a:t>
            </a:r>
            <a:r>
              <a:rPr lang="ja-JP" altLang="en-US" sz="2400" b="1" dirty="0">
                <a:solidFill>
                  <a:prstClr val="white"/>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検査の品質・精度管理について</a:t>
            </a:r>
          </a:p>
        </p:txBody>
      </p:sp>
      <p:sp>
        <p:nvSpPr>
          <p:cNvPr id="27" name="正方形/長方形 26"/>
          <p:cNvSpPr/>
          <p:nvPr/>
        </p:nvSpPr>
        <p:spPr>
          <a:xfrm>
            <a:off x="431266" y="5099819"/>
            <a:ext cx="1269125" cy="296326"/>
          </a:xfrm>
          <a:prstGeom prst="rect">
            <a:avLst/>
          </a:prstGeom>
          <a:solidFill>
            <a:srgbClr val="00B050"/>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改正内容</a:t>
            </a:r>
            <a:endParaRPr lang="ja-JP" altLang="en-US"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431266" y="5396144"/>
            <a:ext cx="9061541" cy="1446117"/>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432394" y="5439415"/>
            <a:ext cx="9073114" cy="1400383"/>
          </a:xfrm>
          <a:prstGeom prst="rect">
            <a:avLst/>
          </a:prstGeom>
        </p:spPr>
        <p:txBody>
          <a:bodyPr wrap="square">
            <a:spAutoFit/>
          </a:bodyPr>
          <a:lstStyle/>
          <a:p>
            <a:pPr marL="180000" indent="-457200"/>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医療機関が自ら実施する検体検査について</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u="sng" dirty="0" smtClean="0">
                <a:latin typeface="メイリオ" panose="020B0604030504040204" pitchFamily="50" charset="-128"/>
                <a:ea typeface="メイリオ" panose="020B0604030504040204" pitchFamily="50" charset="-128"/>
                <a:cs typeface="メイリオ" panose="020B0604030504040204" pitchFamily="50" charset="-128"/>
              </a:rPr>
              <a:t>品質・精度管理に係る基準を定めるための根拠規定を新設する</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dirty="0" smtClean="0">
                <a:latin typeface="メイリオ" panose="020B0604030504040204" pitchFamily="50" charset="-128"/>
                <a:ea typeface="メイリオ" panose="020B0604030504040204" pitchFamily="50" charset="-128"/>
                <a:cs typeface="メイリオ" panose="020B0604030504040204" pitchFamily="50" charset="-128"/>
              </a:rPr>
              <a:t>（医療法の改正）</a:t>
            </a:r>
            <a:endParaRPr lang="en-US" altLang="ja-JP" sz="1700" b="1" dirty="0">
              <a:latin typeface="メイリオ" panose="020B0604030504040204" pitchFamily="50" charset="-128"/>
              <a:ea typeface="メイリオ" panose="020B0604030504040204" pitchFamily="50" charset="-128"/>
              <a:cs typeface="メイリオ" panose="020B0604030504040204" pitchFamily="50" charset="-128"/>
            </a:endParaRPr>
          </a:p>
          <a:p>
            <a:pPr marL="180000" indent="-457200"/>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これに合わせてブランチラボや衛生検査所に業務委託される検体検査について、精度管理に係る行政指導等の実効性を担保するため、</a:t>
            </a:r>
            <a:r>
              <a:rPr lang="ja-JP" altLang="en-US" sz="1700" b="1" u="sng" dirty="0">
                <a:latin typeface="メイリオ" panose="020B0604030504040204" pitchFamily="50" charset="-128"/>
                <a:ea typeface="メイリオ" panose="020B0604030504040204" pitchFamily="50" charset="-128"/>
                <a:cs typeface="メイリオ" panose="020B0604030504040204" pitchFamily="50" charset="-128"/>
              </a:rPr>
              <a:t>品質・精度管理に係る基準を省令で定める旨を明確化する</a:t>
            </a:r>
            <a:r>
              <a:rPr lang="ja-JP" altLang="en-US" sz="1700" b="1"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u="sng" dirty="0">
                <a:latin typeface="メイリオ" panose="020B0604030504040204" pitchFamily="50" charset="-128"/>
                <a:ea typeface="メイリオ" panose="020B0604030504040204" pitchFamily="50" charset="-128"/>
                <a:cs typeface="メイリオ" panose="020B0604030504040204" pitchFamily="50" charset="-128"/>
              </a:rPr>
              <a:t>医療法</a:t>
            </a:r>
            <a:r>
              <a:rPr lang="ja-JP" altLang="en-US" sz="1700" b="1"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u="sng" dirty="0">
                <a:latin typeface="メイリオ" panose="020B0604030504040204" pitchFamily="50" charset="-128"/>
                <a:ea typeface="メイリオ" panose="020B0604030504040204" pitchFamily="50" charset="-128"/>
                <a:cs typeface="メイリオ" panose="020B0604030504040204" pitchFamily="50" charset="-128"/>
              </a:rPr>
              <a:t>臨床検査技師</a:t>
            </a:r>
            <a:r>
              <a:rPr lang="ja-JP" altLang="en-US" sz="1700" b="1" u="sng" dirty="0" smtClean="0">
                <a:latin typeface="メイリオ" panose="020B0604030504040204" pitchFamily="50" charset="-128"/>
                <a:ea typeface="メイリオ" panose="020B0604030504040204" pitchFamily="50" charset="-128"/>
                <a:cs typeface="メイリオ" panose="020B0604030504040204" pitchFamily="50" charset="-128"/>
              </a:rPr>
              <a:t>等に関する法律の改正）</a:t>
            </a:r>
            <a:endParaRPr lang="ja-JP" altLang="en-US" sz="1700" b="1"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116762" y="3600598"/>
            <a:ext cx="9689267" cy="6577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13" name="下矢印 12"/>
          <p:cNvSpPr/>
          <p:nvPr/>
        </p:nvSpPr>
        <p:spPr>
          <a:xfrm>
            <a:off x="4075731" y="4351645"/>
            <a:ext cx="1782674" cy="231151"/>
          </a:xfrm>
          <a:prstGeom prst="downArrow">
            <a:avLst>
              <a:gd name="adj1" fmla="val 63131"/>
              <a:gd name="adj2" fmla="val 62192"/>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rgbClr val="44546A"/>
              </a:solidFill>
            </a:endParaRPr>
          </a:p>
        </p:txBody>
      </p:sp>
      <p:sp>
        <p:nvSpPr>
          <p:cNvPr id="5" name="スライド番号プレースホルダー 4"/>
          <p:cNvSpPr>
            <a:spLocks noGrp="1"/>
          </p:cNvSpPr>
          <p:nvPr>
            <p:ph type="sldNum" sz="quarter" idx="12"/>
          </p:nvPr>
        </p:nvSpPr>
        <p:spPr>
          <a:xfrm>
            <a:off x="7692702" y="6525344"/>
            <a:ext cx="2228850" cy="365125"/>
          </a:xfrm>
        </p:spPr>
        <p:txBody>
          <a:bodyPr/>
          <a:lstStyle/>
          <a:p>
            <a:r>
              <a:rPr lang="en-US" altLang="ja-JP" sz="1600" dirty="0" smtClean="0">
                <a:solidFill>
                  <a:schemeClr val="tx1"/>
                </a:solidFill>
                <a:latin typeface="Arial" panose="020B0604020202020204" pitchFamily="34" charset="0"/>
                <a:cs typeface="Arial" panose="020B0604020202020204" pitchFamily="34" charset="0"/>
              </a:rPr>
              <a:t>1</a:t>
            </a:r>
            <a:endParaRPr lang="ja-JP" altLang="en-US" sz="1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64911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496715" y="3085450"/>
            <a:ext cx="430887" cy="707886"/>
          </a:xfrm>
          <a:prstGeom prst="rect">
            <a:avLst/>
          </a:prstGeom>
          <a:noFill/>
        </p:spPr>
        <p:txBody>
          <a:bodyPr vert="eaVert" wrap="none" rtlCol="0">
            <a:spAutoFit/>
          </a:bodyPr>
          <a:lstStyle/>
          <a:p>
            <a:r>
              <a:rPr lang="ja-JP" altLang="en-US" sz="1600"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具体例</a:t>
            </a:r>
            <a:endParaRPr lang="ja-JP" altLang="en-US" sz="16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p:cNvSpPr/>
          <p:nvPr/>
        </p:nvSpPr>
        <p:spPr>
          <a:xfrm>
            <a:off x="0" y="0"/>
            <a:ext cx="9906000" cy="476672"/>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2400" b="1" dirty="0" smtClean="0">
                <a:solidFill>
                  <a:prstClr val="white"/>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検体検査の分類について</a:t>
            </a:r>
            <a:endParaRPr lang="ja-JP" altLang="en-US" sz="2400" b="1" dirty="0">
              <a:solidFill>
                <a:prstClr val="white"/>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
        <p:nvSpPr>
          <p:cNvPr id="5" name="角丸四角形 4"/>
          <p:cNvSpPr/>
          <p:nvPr/>
        </p:nvSpPr>
        <p:spPr>
          <a:xfrm>
            <a:off x="194471" y="841870"/>
            <a:ext cx="9595066" cy="136299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4" name="直線コネクタ 13"/>
          <p:cNvCxnSpPr/>
          <p:nvPr/>
        </p:nvCxnSpPr>
        <p:spPr>
          <a:xfrm>
            <a:off x="5265020" y="2780928"/>
            <a:ext cx="0" cy="1380226"/>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1" name="スライド番号プレースホルダー 10"/>
          <p:cNvSpPr>
            <a:spLocks noGrp="1"/>
          </p:cNvSpPr>
          <p:nvPr>
            <p:ph type="sldNum" sz="quarter" idx="12"/>
          </p:nvPr>
        </p:nvSpPr>
        <p:spPr>
          <a:xfrm>
            <a:off x="7692702" y="6520259"/>
            <a:ext cx="2228850" cy="365125"/>
          </a:xfrm>
        </p:spPr>
        <p:txBody>
          <a:bodyPr/>
          <a:lstStyle/>
          <a:p>
            <a:r>
              <a:rPr lang="en-US" altLang="ja-JP" sz="1600" dirty="0" smtClean="0">
                <a:solidFill>
                  <a:schemeClr val="tx1"/>
                </a:solidFill>
                <a:latin typeface="Arial" panose="020B0604020202020204" pitchFamily="34" charset="0"/>
                <a:cs typeface="Arial" panose="020B0604020202020204" pitchFamily="34" charset="0"/>
              </a:rPr>
              <a:t>2</a:t>
            </a:r>
            <a:endParaRPr lang="ja-JP" altLang="en-US" sz="1600" dirty="0">
              <a:solidFill>
                <a:schemeClr val="tx1"/>
              </a:solidFill>
              <a:latin typeface="Arial" panose="020B0604020202020204" pitchFamily="34" charset="0"/>
              <a:cs typeface="Arial" panose="020B0604020202020204" pitchFamily="34" charset="0"/>
            </a:endParaRPr>
          </a:p>
        </p:txBody>
      </p:sp>
      <p:sp>
        <p:nvSpPr>
          <p:cNvPr id="17" name="正方形/長方形 16"/>
          <p:cNvSpPr/>
          <p:nvPr/>
        </p:nvSpPr>
        <p:spPr>
          <a:xfrm>
            <a:off x="431266" y="5526841"/>
            <a:ext cx="1569406" cy="296326"/>
          </a:xfrm>
          <a:prstGeom prst="rect">
            <a:avLst/>
          </a:prstGeom>
          <a:solidFill>
            <a:srgbClr val="00B050"/>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改正内容</a:t>
            </a:r>
            <a:endParaRPr lang="ja-JP" altLang="en-US"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431266" y="5823166"/>
            <a:ext cx="9061541" cy="966601"/>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432394" y="5866437"/>
            <a:ext cx="9073114" cy="923330"/>
          </a:xfrm>
          <a:prstGeom prst="rect">
            <a:avLst/>
          </a:prstGeom>
        </p:spPr>
        <p:txBody>
          <a:bodyPr wrap="square">
            <a:spAutoFit/>
          </a:bodyPr>
          <a:lstStyle/>
          <a:p>
            <a:pPr lvl="0"/>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新たな検査技術に対する精度管理や安全性等について柔軟かつ迅速に対応する</a:t>
            </a: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ことができるよう、</a:t>
            </a:r>
            <a:r>
              <a:rPr lang="ja-JP" altLang="en-US" b="1" u="sng" dirty="0">
                <a:ln w="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検体検査の分類を省令委任</a:t>
            </a:r>
            <a:r>
              <a:rPr lang="ja-JP" altLang="en-US" dirty="0">
                <a:ln w="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とし、分類に遺伝子関連検査を追加するなどの見直しを行う</a:t>
            </a:r>
            <a:r>
              <a:rPr lang="ja-JP"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（定義規定の見直し</a:t>
            </a:r>
            <a:r>
              <a:rPr lang="ja-JP" altLang="en-US" sz="16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u="sng" dirty="0" smtClean="0">
                <a:latin typeface="メイリオ" panose="020B0604030504040204" pitchFamily="50" charset="-128"/>
                <a:ea typeface="メイリオ" panose="020B0604030504040204" pitchFamily="50" charset="-128"/>
                <a:cs typeface="メイリオ" panose="020B0604030504040204" pitchFamily="50" charset="-128"/>
              </a:rPr>
              <a:t>臨床検査技師等に関する法律の改正）</a:t>
            </a:r>
          </a:p>
        </p:txBody>
      </p:sp>
      <p:sp>
        <p:nvSpPr>
          <p:cNvPr id="21" name="下矢印 20"/>
          <p:cNvSpPr/>
          <p:nvPr/>
        </p:nvSpPr>
        <p:spPr>
          <a:xfrm>
            <a:off x="4061663" y="5456051"/>
            <a:ext cx="1782674" cy="231151"/>
          </a:xfrm>
          <a:prstGeom prst="downArrow">
            <a:avLst>
              <a:gd name="adj1" fmla="val 63131"/>
              <a:gd name="adj2" fmla="val 62192"/>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rgbClr val="44546A"/>
              </a:solidFill>
            </a:endParaRPr>
          </a:p>
        </p:txBody>
      </p:sp>
      <p:sp>
        <p:nvSpPr>
          <p:cNvPr id="23" name="正方形/長方形 22"/>
          <p:cNvSpPr/>
          <p:nvPr/>
        </p:nvSpPr>
        <p:spPr>
          <a:xfrm>
            <a:off x="486998" y="2797073"/>
            <a:ext cx="482163" cy="138022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24" name="正方形/長方形 23"/>
          <p:cNvSpPr/>
          <p:nvPr/>
        </p:nvSpPr>
        <p:spPr>
          <a:xfrm>
            <a:off x="974056" y="2817908"/>
            <a:ext cx="8695856" cy="138022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25" name="テキスト ボックス 24"/>
          <p:cNvSpPr txBox="1"/>
          <p:nvPr/>
        </p:nvSpPr>
        <p:spPr>
          <a:xfrm>
            <a:off x="496715" y="3101164"/>
            <a:ext cx="430887" cy="707886"/>
          </a:xfrm>
          <a:prstGeom prst="rect">
            <a:avLst/>
          </a:prstGeom>
          <a:noFill/>
        </p:spPr>
        <p:txBody>
          <a:bodyPr vert="eaVert" wrap="none" rtlCol="0">
            <a:spAutoFit/>
          </a:bodyPr>
          <a:lstStyle/>
          <a:p>
            <a:r>
              <a:rPr lang="ja-JP" altLang="en-US" sz="1600"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具体例</a:t>
            </a:r>
            <a:endParaRPr lang="ja-JP" altLang="en-US" sz="16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126337" y="615805"/>
            <a:ext cx="9663199" cy="4785926"/>
          </a:xfrm>
          <a:prstGeom prst="rect">
            <a:avLst/>
          </a:prstGeom>
        </p:spPr>
        <p:txBody>
          <a:bodyPr wrap="square">
            <a:spAutoFit/>
          </a:bodyPr>
          <a:lstStyle/>
          <a:p>
            <a:pPr marL="180975" indent="-180975"/>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ゲノム情報を用いた医療等の実用化推進タスクフォース（座長：福井次</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矢　聖路加</a:t>
            </a: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国際病院院長</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）において、遺伝子関連検査の品質・精度の確保のためには</a:t>
            </a:r>
            <a:r>
              <a:rPr lang="ja-JP" altLang="en-US"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諸外国と同様の水準</a:t>
            </a:r>
            <a:r>
              <a:rPr lang="ja-JP" altLang="en-US"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を満たすことが</a:t>
            </a:r>
            <a:r>
              <a:rPr lang="ja-JP" altLang="en-US"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必要</a:t>
            </a:r>
            <a:r>
              <a:rPr lang="ja-JP" altLang="en-US"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とされている中、現行の検体検査の分類には、以下のような課題がある。</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32000" indent="-457200"/>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①　</a:t>
            </a:r>
            <a:r>
              <a:rPr lang="ja-JP"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遺伝子</a:t>
            </a:r>
            <a:r>
              <a:rPr lang="ja-JP"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関連</a:t>
            </a:r>
            <a:r>
              <a:rPr lang="ja-JP"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検査</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を含む検体検査</a:t>
            </a: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実施</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a:t>
            </a:r>
            <a:r>
              <a:rPr lang="ja-JP"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施設</a:t>
            </a: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おける、</a:t>
            </a:r>
            <a:r>
              <a:rPr lang="ja-JP"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質保証</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国際的</a:t>
            </a:r>
            <a:r>
              <a:rPr lang="ja-JP"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基準である</a:t>
            </a:r>
            <a:r>
              <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ISO15189</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と臨検法</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等における</a:t>
            </a:r>
            <a:r>
              <a:rPr lang="ja-JP"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検査</a:t>
            </a:r>
            <a:r>
              <a:rPr lang="ja-JP"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分類が</a:t>
            </a:r>
            <a:r>
              <a:rPr lang="ja-JP"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一致</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a:t>
            </a:r>
            <a:r>
              <a:rPr lang="ja-JP"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ない</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など、</a:t>
            </a:r>
            <a:r>
              <a:rPr lang="ja-JP" altLang="en-US"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法令上の</a:t>
            </a:r>
            <a:r>
              <a:rPr lang="ja-JP" altLang="en-US"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検査分類</a:t>
            </a:r>
            <a:r>
              <a:rPr lang="ja-JP" altLang="en-US"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検査の現状と合っていない</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32000" indent="-457200">
              <a:lnSpc>
                <a:spcPct val="150000"/>
              </a:lnSpc>
            </a:pP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32000" indent="-457200">
              <a:lnSpc>
                <a:spcPct val="150000"/>
              </a:lnSpc>
            </a:pP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32000" indent="-457200">
              <a:lnSpc>
                <a:spcPct val="150000"/>
              </a:lnSpc>
            </a:pP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32000" indent="-457200">
              <a:lnSpc>
                <a:spcPct val="150000"/>
              </a:lnSpc>
            </a:pPr>
            <a:endParaRPr lang="en-US" altLang="ja-JP" sz="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32000" indent="-457200">
              <a:lnSpc>
                <a:spcPct val="150000"/>
              </a:lnSpc>
            </a:pP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32000" indent="-457200">
              <a:lnSpc>
                <a:spcPct val="150000"/>
              </a:lnSpc>
            </a:pPr>
            <a:endParaRPr lang="en-US" altLang="ja-JP"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②　</a:t>
            </a:r>
            <a:r>
              <a:rPr lang="ja-JP"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遺伝子</a:t>
            </a:r>
            <a:r>
              <a:rPr lang="ja-JP"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情報の</a:t>
            </a:r>
            <a:r>
              <a:rPr lang="ja-JP"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解析</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との</a:t>
            </a:r>
            <a:r>
              <a:rPr lang="ja-JP"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併用</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により、</a:t>
            </a:r>
            <a:r>
              <a:rPr lang="ja-JP"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タンパク質の構造や機能を網羅的に解析</a:t>
            </a:r>
            <a:r>
              <a:rPr lang="ja-JP"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a:t>
            </a:r>
            <a:r>
              <a:rPr lang="ja-JP"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プロ</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テオーム解析</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など、分子レベルの</a:t>
            </a:r>
            <a:r>
              <a:rPr lang="ja-JP"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検査技術</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の研究の進展により、今後新たな検査が生じ</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る可能性があるため、</a:t>
            </a:r>
            <a:r>
              <a:rPr lang="ja-JP" altLang="en-US"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検査分類を</a:t>
            </a:r>
            <a:r>
              <a:rPr lang="ja-JP" altLang="ja-JP"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柔軟かつ</a:t>
            </a:r>
            <a:r>
              <a:rPr lang="ja-JP" altLang="ja-JP"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迅速</a:t>
            </a:r>
            <a:r>
              <a:rPr lang="ja-JP" altLang="ja-JP"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整備できるようにする必要がある</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4898366" y="2832078"/>
            <a:ext cx="4818600" cy="1569660"/>
          </a:xfrm>
          <a:prstGeom prst="rect">
            <a:avLst/>
          </a:prstGeom>
          <a:noFill/>
        </p:spPr>
        <p:txBody>
          <a:bodyPr wrap="square" rtlCol="0">
            <a:spAutoFit/>
          </a:bodyPr>
          <a:lstStyle/>
          <a:p>
            <a:pPr marL="432000"/>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遺伝子</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関連検査</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検体検査</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６分野のうち、微生物学的検査、血液学的検査、病理学的検査</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の３</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分野に</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またがっているため、</a:t>
            </a:r>
            <a:r>
              <a:rPr lang="ja-JP" altLang="en-US"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遺伝子関連検査の特性に応じた合理的な構造設備基準を設ける</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こと</a:t>
            </a:r>
            <a:r>
              <a:rPr lang="ja-JP" altLang="en-US"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が必要</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600" dirty="0">
              <a:solidFill>
                <a:prstClr val="black"/>
              </a:solidFill>
            </a:endParaRPr>
          </a:p>
        </p:txBody>
      </p:sp>
      <p:sp>
        <p:nvSpPr>
          <p:cNvPr id="28" name="テキスト ボックス 27"/>
          <p:cNvSpPr txBox="1"/>
          <p:nvPr/>
        </p:nvSpPr>
        <p:spPr>
          <a:xfrm>
            <a:off x="969707" y="2832078"/>
            <a:ext cx="4357202" cy="1569660"/>
          </a:xfrm>
          <a:prstGeom prst="rect">
            <a:avLst/>
          </a:prstGeom>
          <a:noFill/>
        </p:spPr>
        <p:txBody>
          <a:bodyPr wrap="square" rtlCol="0">
            <a:spAutoFit/>
          </a:bodyPr>
          <a:lstStyle/>
          <a:p>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臨検法等において大分類となっている「寄生虫学的</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検査</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 、</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ISO15189</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において</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は大分類である「尿・糞便等検査」のうちの「糞便検査」に含まれているなど</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現在用いられている国際的基準の分類と一致していない</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600" dirty="0">
              <a:solidFill>
                <a:prstClr val="black"/>
              </a:solidFill>
            </a:endParaRPr>
          </a:p>
        </p:txBody>
      </p:sp>
      <p:cxnSp>
        <p:nvCxnSpPr>
          <p:cNvPr id="29" name="直線コネクタ 28"/>
          <p:cNvCxnSpPr/>
          <p:nvPr/>
        </p:nvCxnSpPr>
        <p:spPr>
          <a:xfrm>
            <a:off x="5265020" y="2796642"/>
            <a:ext cx="0" cy="1380226"/>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344488" y="1783264"/>
            <a:ext cx="9412779" cy="2554545"/>
          </a:xfrm>
          <a:prstGeom prst="rect">
            <a:avLst/>
          </a:prstGeom>
          <a:noFill/>
          <a:ln w="19050">
            <a:solidFill>
              <a:schemeClr val="tx2"/>
            </a:solidFill>
          </a:ln>
        </p:spPr>
        <p:txBody>
          <a:bodyPr wrap="square" lIns="72000" rIns="72000" rtlCol="0">
            <a:spAutoFit/>
          </a:bodyPr>
          <a:lstStyle/>
          <a:p>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テキスト ボックス 30"/>
          <p:cNvSpPr txBox="1"/>
          <p:nvPr/>
        </p:nvSpPr>
        <p:spPr>
          <a:xfrm>
            <a:off x="344488" y="4337809"/>
            <a:ext cx="9412779" cy="1044000"/>
          </a:xfrm>
          <a:prstGeom prst="rect">
            <a:avLst/>
          </a:prstGeom>
          <a:noFill/>
          <a:ln w="19050">
            <a:solidFill>
              <a:schemeClr val="tx2"/>
            </a:solidFill>
          </a:ln>
        </p:spPr>
        <p:txBody>
          <a:bodyPr wrap="square" lIns="72000" rIns="72000" rtlCol="0">
            <a:spAutoFit/>
          </a:bodyPr>
          <a:lstStyle/>
          <a:p>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4606119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p:cNvSpPr txBox="1"/>
          <p:nvPr/>
        </p:nvSpPr>
        <p:spPr>
          <a:xfrm>
            <a:off x="18913201" y="5646686"/>
            <a:ext cx="571710" cy="369332"/>
          </a:xfrm>
          <a:prstGeom prst="rect">
            <a:avLst/>
          </a:prstGeom>
          <a:noFill/>
        </p:spPr>
        <p:txBody>
          <a:bodyPr wrap="square" rtlCol="0">
            <a:spAutoFit/>
          </a:bodyPr>
          <a:lstStyle/>
          <a:p>
            <a:pPr algn="r"/>
            <a:r>
              <a:rPr lang="ja-JP" altLang="en-US" dirty="0" smtClean="0">
                <a:solidFill>
                  <a:prstClr val="black"/>
                </a:solidFill>
              </a:rPr>
              <a:t>１</a:t>
            </a:r>
            <a:endParaRPr lang="en-US" altLang="ja-JP" dirty="0" smtClean="0">
              <a:solidFill>
                <a:prstClr val="black"/>
              </a:solidFill>
            </a:endParaRPr>
          </a:p>
        </p:txBody>
      </p:sp>
      <p:sp>
        <p:nvSpPr>
          <p:cNvPr id="19" name="テキスト ボックス 18"/>
          <p:cNvSpPr txBox="1"/>
          <p:nvPr/>
        </p:nvSpPr>
        <p:spPr>
          <a:xfrm>
            <a:off x="75176" y="548680"/>
            <a:ext cx="9758501" cy="52322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spc="-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安全</a:t>
            </a:r>
            <a:r>
              <a:rPr lang="ja-JP" altLang="en-US" sz="1400" spc="-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で適切な医療提供の確保を推進するため、検体検査の精度の確保、特定機能病院に</a:t>
            </a:r>
            <a:r>
              <a:rPr lang="ja-JP" altLang="en-US" sz="1400" spc="-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おけるガバナンス体制の強化、</a:t>
            </a:r>
            <a:r>
              <a:rPr lang="ja-JP" altLang="en-US" sz="1400" spc="-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医療に関する広告規制の見直し、持分なし医療法人への移行計画認定制度の</a:t>
            </a:r>
            <a:r>
              <a:rPr lang="ja-JP" altLang="en-US" sz="1400" spc="-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延長等</a:t>
            </a:r>
            <a:r>
              <a:rPr lang="ja-JP" altLang="en-US" sz="1400" spc="-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の措置を講ずる</a:t>
            </a:r>
            <a:r>
              <a:rPr lang="ja-JP" altLang="en-US" sz="1400" spc="-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75176" y="1206705"/>
            <a:ext cx="9758501" cy="4859960"/>
          </a:xfrm>
          <a:prstGeom prst="rect">
            <a:avLst/>
          </a:prstGeom>
          <a:ln>
            <a:solidFill>
              <a:schemeClr val="accent5">
                <a:lumMod val="60000"/>
                <a:lumOff val="40000"/>
              </a:schemeClr>
            </a:solidFill>
          </a:ln>
        </p:spPr>
        <p:style>
          <a:lnRef idx="2">
            <a:schemeClr val="dk1"/>
          </a:lnRef>
          <a:fillRef idx="1">
            <a:schemeClr val="lt1"/>
          </a:fillRef>
          <a:effectRef idx="0">
            <a:schemeClr val="dk1"/>
          </a:effectRef>
          <a:fontRef idx="minor">
            <a:schemeClr val="dk1"/>
          </a:fontRef>
        </p:style>
        <p:txBody>
          <a:bodyPr wrap="square" rIns="72000" rtlCol="0" anchor="ctr" anchorCtr="0">
            <a:noAutofit/>
          </a:bodyPr>
          <a:lstStyle/>
          <a:p>
            <a:r>
              <a:rPr lang="ja-JP" altLang="en-US"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１．検体検査</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の精度の確保（医療法、臨床検査技師等に関する法律）</a:t>
            </a:r>
          </a:p>
          <a:p>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ゲノム医療の実用化に向けた遺伝子関連検査の精度の確保等に取り組む必要があるため、以下を実施　	</a:t>
            </a:r>
          </a:p>
          <a:p>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医療</a:t>
            </a:r>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機関</a:t>
            </a: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衛生</a:t>
            </a:r>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検査所</a:t>
            </a: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等の医療機関が</a:t>
            </a:r>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検体検査業務を委託する</a:t>
            </a: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者の</a:t>
            </a:r>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精度管理の基準の明確化</a:t>
            </a:r>
          </a:p>
          <a:p>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医療技術の進歩に合わせて検体検査の分類を柔軟に見直すため、検査の分類を厚生労働省令で定めることを規定</a:t>
            </a:r>
            <a:endParaRPr lang="en-US" altLang="ja-JP"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．特定機能病院に</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おけるガバナンス体制の強化（医療法）</a:t>
            </a:r>
          </a:p>
          <a:p>
            <a:pPr marL="174625" indent="-174625"/>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特定</a:t>
            </a:r>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機能病院における医療安全に関する重大事案が発生したことを踏まえ、特定機能</a:t>
            </a: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病院が医療の高度の安全を確保する必要があることを明記するとともに、病院の管理運営の重要事項を合議体の決議に基づき行うことや、開設者による管理者権限の明確化、管理者の選任方法の透明化、監査委員会の設置などの措置を講ずることを義務付け</a:t>
            </a:r>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医療に関する広告規制の見直し（</a:t>
            </a:r>
            <a:r>
              <a:rPr lang="ja-JP" altLang="en-US"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医療法）</a:t>
            </a:r>
            <a:endParaRPr lang="en-US"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美容医療サービスに関する消費者トラブルの相談件数の増加等を踏まえ、医療機関のウェブサイト等を適正化するため、虚偽又は</a:t>
            </a:r>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誇大等の不適切</a:t>
            </a: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な内容を禁止</a:t>
            </a:r>
            <a:endParaRPr lang="en-US" altLang="ja-JP" sz="135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．持分なし医療法人への移行計画認定制度の</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延長（良質な医療</a:t>
            </a:r>
            <a:r>
              <a:rPr lang="ja-JP" altLang="en-US"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提供する体制の確立を図るための医療</a:t>
            </a:r>
            <a:endParaRPr lang="en-US"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法等の一部を改正する法律）</a:t>
            </a:r>
            <a:endParaRPr lang="ja-JP" altLang="en-US"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持分あり医療法人から持分なし医療法人への移行促進及び法人経営の透明化等のため</a:t>
            </a: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）移行計画の認定要件を見直した</a:t>
            </a: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上で</a:t>
            </a:r>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）認定を受けられる期間</a:t>
            </a:r>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を平成</a:t>
            </a:r>
            <a:r>
              <a:rPr lang="en-US" altLang="ja-JP"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32</a:t>
            </a:r>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年９月</a:t>
            </a:r>
            <a:r>
              <a:rPr lang="en-US" altLang="ja-JP"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まで３年間</a:t>
            </a:r>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延長　</a:t>
            </a: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p>
          <a:p>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出資者に係る相続税の猶予・免除、持分あり医療法人が持分なし医療法人に移行する際に生ずる贈与税の非課税を</a:t>
            </a: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措置</a:t>
            </a:r>
            <a:endParaRPr lang="en-US" altLang="ja-JP" sz="10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５．その他</a:t>
            </a:r>
            <a:endParaRPr lang="en-US"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医療法人と同様に、都道府県知事等が医療機関の開設者の事務所にも立入検査を行う権限等を創設</a:t>
            </a:r>
            <a:endParaRPr lang="en-US" altLang="ja-JP"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助産師に対し、妊産婦の異常の対応医療機関等に関する説明等を義務化</a:t>
            </a:r>
            <a:endParaRPr lang="en-US" altLang="ja-JP"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15552" y="-27384"/>
            <a:ext cx="9906000" cy="476672"/>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355" tIns="45677" rIns="91355" bIns="45677" rtlCol="0" anchor="ctr"/>
          <a:lstStyle/>
          <a:p>
            <a:pPr algn="ctr" defTabSz="913544"/>
            <a:r>
              <a:rPr lang="ja-JP" altLang="en-US" sz="2400" b="1" dirty="0" smtClean="0">
                <a:solidFill>
                  <a:prstClr val="white"/>
                </a:solidFill>
                <a:latin typeface="Arial" panose="020B0604020202020204" pitchFamily="34" charset="0"/>
                <a:ea typeface="HGP創英角ｺﾞｼｯｸUB" panose="020B0900000000000000" pitchFamily="50" charset="-128"/>
                <a:cs typeface="Arial" panose="020B0604020202020204" pitchFamily="34" charset="0"/>
              </a:rPr>
              <a:t>医療法等の一部を改正する法律</a:t>
            </a:r>
            <a:r>
              <a:rPr lang="zh-CN" altLang="en-US" sz="2400" b="1" dirty="0">
                <a:solidFill>
                  <a:prstClr val="white"/>
                </a:solidFill>
                <a:latin typeface="Arial" panose="020B0604020202020204" pitchFamily="34" charset="0"/>
                <a:ea typeface="HGP創英角ｺﾞｼｯｸUB" panose="020B0900000000000000" pitchFamily="50" charset="-128"/>
                <a:cs typeface="Arial" panose="020B0604020202020204" pitchFamily="34" charset="0"/>
              </a:rPr>
              <a:t>（平成</a:t>
            </a:r>
            <a:r>
              <a:rPr lang="en-US" altLang="zh-CN" sz="2400" b="1" dirty="0">
                <a:solidFill>
                  <a:prstClr val="white"/>
                </a:solidFill>
                <a:latin typeface="Arial" panose="020B0604020202020204" pitchFamily="34" charset="0"/>
                <a:ea typeface="HGP創英角ｺﾞｼｯｸUB" panose="020B0900000000000000" pitchFamily="50" charset="-128"/>
                <a:cs typeface="Arial" panose="020B0604020202020204" pitchFamily="34" charset="0"/>
              </a:rPr>
              <a:t>29</a:t>
            </a:r>
            <a:r>
              <a:rPr lang="zh-CN" altLang="en-US" sz="2400" b="1" dirty="0">
                <a:solidFill>
                  <a:prstClr val="white"/>
                </a:solidFill>
                <a:latin typeface="Arial" panose="020B0604020202020204" pitchFamily="34" charset="0"/>
                <a:ea typeface="HGP創英角ｺﾞｼｯｸUB" panose="020B0900000000000000" pitchFamily="50" charset="-128"/>
                <a:cs typeface="Arial" panose="020B0604020202020204" pitchFamily="34" charset="0"/>
              </a:rPr>
              <a:t>年法律</a:t>
            </a:r>
            <a:r>
              <a:rPr lang="zh-CN" altLang="en-US" sz="2400" b="1" dirty="0" smtClean="0">
                <a:solidFill>
                  <a:prstClr val="white"/>
                </a:solidFill>
                <a:latin typeface="Arial" panose="020B0604020202020204" pitchFamily="34" charset="0"/>
                <a:ea typeface="HGP創英角ｺﾞｼｯｸUB" panose="020B0900000000000000" pitchFamily="50" charset="-128"/>
                <a:cs typeface="Arial" panose="020B0604020202020204" pitchFamily="34" charset="0"/>
              </a:rPr>
              <a:t>第</a:t>
            </a:r>
            <a:r>
              <a:rPr lang="en-US" altLang="zh-CN" sz="2400" b="1" dirty="0" smtClean="0">
                <a:solidFill>
                  <a:prstClr val="white"/>
                </a:solidFill>
                <a:latin typeface="Arial" panose="020B0604020202020204" pitchFamily="34" charset="0"/>
                <a:ea typeface="HGP創英角ｺﾞｼｯｸUB" panose="020B0900000000000000" pitchFamily="50" charset="-128"/>
                <a:cs typeface="Arial" panose="020B0604020202020204" pitchFamily="34" charset="0"/>
              </a:rPr>
              <a:t>57</a:t>
            </a:r>
            <a:r>
              <a:rPr lang="zh-CN" altLang="en-US" sz="2400" b="1" dirty="0" smtClean="0">
                <a:solidFill>
                  <a:prstClr val="white"/>
                </a:solidFill>
                <a:latin typeface="Arial" panose="020B0604020202020204" pitchFamily="34" charset="0"/>
                <a:ea typeface="HGP創英角ｺﾞｼｯｸUB" panose="020B0900000000000000" pitchFamily="50" charset="-128"/>
                <a:cs typeface="Arial" panose="020B0604020202020204" pitchFamily="34" charset="0"/>
              </a:rPr>
              <a:t>号）</a:t>
            </a:r>
            <a:r>
              <a:rPr lang="ja-JP" altLang="en-US" sz="2400" b="1" dirty="0" smtClean="0">
                <a:solidFill>
                  <a:prstClr val="white"/>
                </a:solidFill>
                <a:latin typeface="Arial" panose="020B0604020202020204" pitchFamily="34" charset="0"/>
                <a:ea typeface="HGP創英角ｺﾞｼｯｸUB" panose="020B0900000000000000" pitchFamily="50" charset="-128"/>
                <a:cs typeface="Arial" panose="020B0604020202020204" pitchFamily="34" charset="0"/>
              </a:rPr>
              <a:t>の概要</a:t>
            </a:r>
            <a:endParaRPr lang="ja-JP" altLang="en-US" sz="2400" b="1" dirty="0">
              <a:solidFill>
                <a:prstClr val="white"/>
              </a:solidFill>
              <a:latin typeface="Arial" panose="020B0604020202020204" pitchFamily="34" charset="0"/>
              <a:ea typeface="HGP創英角ｺﾞｼｯｸUB" panose="020B0900000000000000" pitchFamily="50" charset="-128"/>
              <a:cs typeface="Arial" panose="020B0604020202020204" pitchFamily="34" charset="0"/>
            </a:endParaRPr>
          </a:p>
        </p:txBody>
      </p:sp>
      <p:sp>
        <p:nvSpPr>
          <p:cNvPr id="4" name="スライド番号プレースホルダー 3"/>
          <p:cNvSpPr>
            <a:spLocks noGrp="1"/>
          </p:cNvSpPr>
          <p:nvPr>
            <p:ph type="sldNum" sz="quarter" idx="12"/>
          </p:nvPr>
        </p:nvSpPr>
        <p:spPr>
          <a:xfrm>
            <a:off x="7656698" y="6520259"/>
            <a:ext cx="2228850" cy="365125"/>
          </a:xfrm>
        </p:spPr>
        <p:txBody>
          <a:bodyPr/>
          <a:lstStyle/>
          <a:p>
            <a:r>
              <a:rPr lang="en-US" altLang="ja-JP" sz="1600" dirty="0" smtClean="0">
                <a:solidFill>
                  <a:schemeClr val="tx1"/>
                </a:solidFill>
                <a:latin typeface="Arial" panose="020B0604020202020204" pitchFamily="34" charset="0"/>
                <a:cs typeface="Arial" panose="020B0604020202020204" pitchFamily="34" charset="0"/>
              </a:rPr>
              <a:t>3</a:t>
            </a:r>
            <a:endParaRPr lang="ja-JP" altLang="en-US" sz="1600" dirty="0">
              <a:solidFill>
                <a:schemeClr val="tx1"/>
              </a:solidFill>
              <a:latin typeface="Arial" panose="020B0604020202020204" pitchFamily="34" charset="0"/>
              <a:cs typeface="Arial" panose="020B0604020202020204" pitchFamily="34" charset="0"/>
            </a:endParaRPr>
          </a:p>
        </p:txBody>
      </p:sp>
      <p:sp>
        <p:nvSpPr>
          <p:cNvPr id="3" name="正方形/長方形 2"/>
          <p:cNvSpPr/>
          <p:nvPr/>
        </p:nvSpPr>
        <p:spPr>
          <a:xfrm>
            <a:off x="58197" y="1124856"/>
            <a:ext cx="9758501" cy="10080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831913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4294967295"/>
          </p:nvPr>
        </p:nvSpPr>
        <p:spPr>
          <a:xfrm>
            <a:off x="152226" y="5661376"/>
            <a:ext cx="9625310" cy="1152000"/>
          </a:xfrm>
          <a:ln w="19050">
            <a:solidFill>
              <a:srgbClr val="008000"/>
            </a:solidFill>
          </a:ln>
        </p:spPr>
        <p:txBody>
          <a:bodyPr>
            <a:noAutofit/>
          </a:bodyPr>
          <a:lstStyle/>
          <a:p>
            <a:pPr marL="0" indent="0">
              <a:spcBef>
                <a:spcPts val="600"/>
              </a:spcBef>
              <a:buNone/>
            </a:pP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srgbClr val="002060"/>
                </a:solidFill>
              </a:rPr>
              <a:t>●</a:t>
            </a:r>
            <a:r>
              <a:rPr lang="ja-JP" altLang="en-US" sz="1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臨床検査技師等に関する法律</a:t>
            </a:r>
            <a:endParaRPr lang="en-US" altLang="ja-JP" sz="1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ts val="600"/>
              </a:spcBef>
              <a:buNone/>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第２条</a:t>
            </a:r>
            <a:endParaRPr lang="ja-JP" altLang="en-US" sz="1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61938" indent="0" algn="just">
              <a:spcBef>
                <a:spcPts val="600"/>
              </a:spcBef>
              <a:buNone/>
            </a:pP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この法律で「臨床</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検査</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技師」とは、厚生労働大臣の免許を受けて、臨床検査技師の名称を用いて、医師又は歯科医師の指示の下に、</a:t>
            </a:r>
            <a:r>
              <a:rPr lang="ja-JP" altLang="en-US" sz="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人体</a:t>
            </a: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から排出され、又は採取された検体の検査として厚生労働省令で定める</a:t>
            </a:r>
            <a:r>
              <a:rPr lang="ja-JP" altLang="en-US" sz="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もの（以下「検体検査」という。）</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及び厚生労働省令で定める生理学的検査を行うことを業とする者をいう。</a:t>
            </a:r>
            <a:endPar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903288" indent="-192088">
              <a:spcBef>
                <a:spcPts val="600"/>
              </a:spcBef>
              <a:buNone/>
            </a:pP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0" y="-27825"/>
            <a:ext cx="9906000" cy="711229"/>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2000" b="1" dirty="0">
                <a:solidFill>
                  <a:schemeClr val="bg1"/>
                </a:solidFill>
                <a:latin typeface="Arial" panose="020B0604020202020204" pitchFamily="34" charset="0"/>
                <a:ea typeface="HGP創英角ｺﾞｼｯｸUB" panose="020B0900000000000000" pitchFamily="50" charset="-128"/>
                <a:cs typeface="Arial" panose="020B0604020202020204" pitchFamily="34" charset="0"/>
              </a:rPr>
              <a:t>医療法等の一部を改正する</a:t>
            </a:r>
            <a:r>
              <a:rPr lang="ja-JP" altLang="en-US" sz="2000" b="1" dirty="0" smtClean="0">
                <a:solidFill>
                  <a:schemeClr val="bg1"/>
                </a:solidFill>
                <a:latin typeface="Arial" panose="020B0604020202020204" pitchFamily="34" charset="0"/>
                <a:ea typeface="HGP創英角ｺﾞｼｯｸUB" panose="020B0900000000000000" pitchFamily="50" charset="-128"/>
                <a:cs typeface="Arial" panose="020B0604020202020204" pitchFamily="34" charset="0"/>
              </a:rPr>
              <a:t>法律（検体検査関係）</a:t>
            </a:r>
            <a:endParaRPr lang="en-US" altLang="ja-JP" sz="2000" b="1" dirty="0" smtClean="0">
              <a:solidFill>
                <a:schemeClr val="bg1"/>
              </a:solidFill>
              <a:latin typeface="Arial" panose="020B0604020202020204" pitchFamily="34" charset="0"/>
              <a:ea typeface="HGP創英角ｺﾞｼｯｸUB" panose="020B0900000000000000" pitchFamily="50" charset="-128"/>
              <a:cs typeface="Arial" panose="020B0604020202020204" pitchFamily="34" charset="0"/>
            </a:endParaRPr>
          </a:p>
          <a:p>
            <a:pPr algn="ctr"/>
            <a:r>
              <a:rPr lang="ja-JP" altLang="en-US" b="1" dirty="0" smtClean="0">
                <a:solidFill>
                  <a:schemeClr val="bg1"/>
                </a:solidFill>
                <a:latin typeface="Arial" panose="020B0604020202020204" pitchFamily="34" charset="0"/>
                <a:ea typeface="HGP創英角ｺﾞｼｯｸUB" panose="020B0900000000000000" pitchFamily="50" charset="-128"/>
                <a:cs typeface="Arial" panose="020B0604020202020204" pitchFamily="34" charset="0"/>
              </a:rPr>
              <a:t>（平成</a:t>
            </a:r>
            <a:r>
              <a:rPr lang="en-US" altLang="ja-JP" b="1" dirty="0" smtClean="0">
                <a:solidFill>
                  <a:schemeClr val="bg1"/>
                </a:solidFill>
                <a:latin typeface="Arial" panose="020B0604020202020204" pitchFamily="34" charset="0"/>
                <a:ea typeface="HGP創英角ｺﾞｼｯｸUB" panose="020B0900000000000000" pitchFamily="50" charset="-128"/>
                <a:cs typeface="Arial" panose="020B0604020202020204" pitchFamily="34" charset="0"/>
              </a:rPr>
              <a:t>29</a:t>
            </a:r>
            <a:r>
              <a:rPr lang="ja-JP" altLang="en-US" b="1" dirty="0" smtClean="0">
                <a:solidFill>
                  <a:schemeClr val="bg1"/>
                </a:solidFill>
                <a:latin typeface="Arial" panose="020B0604020202020204" pitchFamily="34" charset="0"/>
                <a:ea typeface="HGP創英角ｺﾞｼｯｸUB" panose="020B0900000000000000" pitchFamily="50" charset="-128"/>
                <a:cs typeface="Arial" panose="020B0604020202020204" pitchFamily="34" charset="0"/>
              </a:rPr>
              <a:t>年法律第</a:t>
            </a:r>
            <a:r>
              <a:rPr lang="en-US" altLang="ja-JP" b="1" dirty="0" smtClean="0">
                <a:solidFill>
                  <a:schemeClr val="bg1"/>
                </a:solidFill>
                <a:latin typeface="Arial" panose="020B0604020202020204" pitchFamily="34" charset="0"/>
                <a:ea typeface="HGP創英角ｺﾞｼｯｸUB" panose="020B0900000000000000" pitchFamily="50" charset="-128"/>
                <a:cs typeface="Arial" panose="020B0604020202020204" pitchFamily="34" charset="0"/>
              </a:rPr>
              <a:t>57</a:t>
            </a:r>
            <a:r>
              <a:rPr lang="ja-JP" altLang="en-US" b="1" dirty="0" smtClean="0">
                <a:solidFill>
                  <a:schemeClr val="bg1"/>
                </a:solidFill>
                <a:latin typeface="Arial" panose="020B0604020202020204" pitchFamily="34" charset="0"/>
                <a:ea typeface="HGP創英角ｺﾞｼｯｸUB" panose="020B0900000000000000" pitchFamily="50" charset="-128"/>
                <a:cs typeface="Arial" panose="020B0604020202020204" pitchFamily="34" charset="0"/>
              </a:rPr>
              <a:t>号　平成</a:t>
            </a:r>
            <a:r>
              <a:rPr lang="en-US" altLang="ja-JP" b="1" dirty="0">
                <a:solidFill>
                  <a:schemeClr val="bg1"/>
                </a:solidFill>
                <a:latin typeface="Arial" panose="020B0604020202020204" pitchFamily="34" charset="0"/>
                <a:ea typeface="HGP創英角ｺﾞｼｯｸUB" panose="020B0900000000000000" pitchFamily="50" charset="-128"/>
                <a:cs typeface="Arial" panose="020B0604020202020204" pitchFamily="34" charset="0"/>
              </a:rPr>
              <a:t>29</a:t>
            </a:r>
            <a:r>
              <a:rPr lang="ja-JP" altLang="en-US" b="1" dirty="0" smtClean="0">
                <a:solidFill>
                  <a:schemeClr val="bg1"/>
                </a:solidFill>
                <a:latin typeface="Arial" panose="020B0604020202020204" pitchFamily="34" charset="0"/>
                <a:ea typeface="HGP創英角ｺﾞｼｯｸUB" panose="020B0900000000000000" pitchFamily="50" charset="-128"/>
                <a:cs typeface="Arial" panose="020B0604020202020204" pitchFamily="34" charset="0"/>
              </a:rPr>
              <a:t>年６月</a:t>
            </a:r>
            <a:r>
              <a:rPr lang="en-US" altLang="ja-JP" b="1" dirty="0">
                <a:solidFill>
                  <a:schemeClr val="bg1"/>
                </a:solidFill>
                <a:latin typeface="Arial" panose="020B0604020202020204" pitchFamily="34" charset="0"/>
                <a:ea typeface="HGP創英角ｺﾞｼｯｸUB" panose="020B0900000000000000" pitchFamily="50" charset="-128"/>
                <a:cs typeface="Arial" panose="020B0604020202020204" pitchFamily="34" charset="0"/>
              </a:rPr>
              <a:t>14</a:t>
            </a:r>
            <a:r>
              <a:rPr lang="ja-JP" altLang="en-US" b="1" dirty="0" smtClean="0">
                <a:solidFill>
                  <a:schemeClr val="bg1"/>
                </a:solidFill>
                <a:latin typeface="Arial" panose="020B0604020202020204" pitchFamily="34" charset="0"/>
                <a:ea typeface="HGP創英角ｺﾞｼｯｸUB" panose="020B0900000000000000" pitchFamily="50" charset="-128"/>
                <a:cs typeface="Arial" panose="020B0604020202020204" pitchFamily="34" charset="0"/>
              </a:rPr>
              <a:t>日公布）</a:t>
            </a:r>
            <a:endParaRPr lang="ja-JP" altLang="en-US" b="1" dirty="0">
              <a:solidFill>
                <a:schemeClr val="bg1"/>
              </a:solidFill>
              <a:latin typeface="Arial" panose="020B0604020202020204" pitchFamily="34" charset="0"/>
              <a:ea typeface="HGP創英角ｺﾞｼｯｸUB" panose="020B0900000000000000" pitchFamily="50" charset="-128"/>
              <a:cs typeface="Arial" panose="020B0604020202020204" pitchFamily="34" charset="0"/>
            </a:endParaRPr>
          </a:p>
        </p:txBody>
      </p:sp>
      <p:sp>
        <p:nvSpPr>
          <p:cNvPr id="5" name="テキスト ボックス 4"/>
          <p:cNvSpPr txBox="1"/>
          <p:nvPr/>
        </p:nvSpPr>
        <p:spPr>
          <a:xfrm>
            <a:off x="11881" y="751220"/>
            <a:ext cx="9906000" cy="338554"/>
          </a:xfrm>
          <a:prstGeom prst="rect">
            <a:avLst/>
          </a:prstGeom>
          <a:noFill/>
          <a:ln w="19050">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177800" lvl="0" indent="-177800">
              <a:spcBef>
                <a:spcPts val="500"/>
              </a:spcBef>
              <a:buNone/>
            </a:pP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医療</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機関、 衛生検査所等の医療機関が検体検査業務を委託する者の精度管理の基準の明確化</a:t>
            </a:r>
            <a:endParaRPr kumimoji="1" lang="ja-JP" altLang="en-US" sz="1600" dirty="0"/>
          </a:p>
        </p:txBody>
      </p:sp>
      <p:sp>
        <p:nvSpPr>
          <p:cNvPr id="7" name="テキスト ボックス 6"/>
          <p:cNvSpPr txBox="1"/>
          <p:nvPr/>
        </p:nvSpPr>
        <p:spPr>
          <a:xfrm>
            <a:off x="128464" y="1117456"/>
            <a:ext cx="9625310" cy="3875420"/>
          </a:xfrm>
          <a:prstGeom prst="rect">
            <a:avLst/>
          </a:prstGeom>
          <a:noFill/>
          <a:ln w="19050">
            <a:solidFill>
              <a:srgbClr val="008000"/>
            </a:solidFill>
          </a:ln>
        </p:spPr>
        <p:txBody>
          <a:bodyPr wrap="square" rtlCol="0">
            <a:spAutoFit/>
          </a:bodyPr>
          <a:lstStyle/>
          <a:p>
            <a:pPr marL="712788" indent="-630238">
              <a:spcBef>
                <a:spcPts val="300"/>
              </a:spcBef>
            </a:pPr>
            <a:r>
              <a:rPr lang="ja-JP" altLang="en-US" sz="1400" dirty="0" smtClean="0">
                <a:solidFill>
                  <a:srgbClr val="002060"/>
                </a:solidFill>
              </a:rPr>
              <a:t>●</a:t>
            </a:r>
            <a:r>
              <a:rPr lang="ja-JP" altLang="en-US" sz="1400" spc="-4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医療法</a:t>
            </a:r>
            <a:endParaRPr lang="en-US" altLang="ja-JP" sz="1400" spc="-4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marL="712788" indent="-630238">
              <a:spcBef>
                <a:spcPts val="300"/>
              </a:spcBef>
              <a:buNone/>
            </a:pPr>
            <a:r>
              <a:rPr lang="ja-JP" altLang="en-US" sz="1200" u="sng" spc="-4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200" u="sng" spc="-4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200" u="sng" spc="-4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条の２</a:t>
            </a:r>
            <a:endParaRPr lang="en-US" altLang="ja-JP" sz="1200" spc="-4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61938">
              <a:spcBef>
                <a:spcPts val="300"/>
              </a:spcBef>
              <a:buNone/>
            </a:pPr>
            <a:r>
              <a:rPr lang="ja-JP" altLang="en-US" sz="1200" spc="-4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病院</a:t>
            </a:r>
            <a:r>
              <a:rPr lang="ja-JP" altLang="en-US" sz="1200" spc="-4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、診療所又は助産所の管理者は、当該</a:t>
            </a:r>
            <a:r>
              <a:rPr lang="ja-JP" altLang="en-US" sz="1200" spc="-4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病院、診療所又は助産所に</a:t>
            </a:r>
            <a:r>
              <a:rPr lang="ja-JP" altLang="en-US" sz="1200" spc="-4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おいて、臨床</a:t>
            </a:r>
            <a:r>
              <a:rPr lang="ja-JP" altLang="en-US" sz="1200" spc="-4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検査技師等に関する</a:t>
            </a:r>
            <a:r>
              <a:rPr lang="ja-JP" altLang="en-US" sz="1200" spc="-4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法律（昭和</a:t>
            </a:r>
            <a:r>
              <a:rPr lang="en-US" altLang="ja-JP" sz="1200" spc="-4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33</a:t>
            </a:r>
            <a:r>
              <a:rPr lang="ja-JP" altLang="en-US" sz="1200" spc="-4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年法律第</a:t>
            </a:r>
            <a:r>
              <a:rPr lang="en-US" altLang="ja-JP" sz="1200" spc="-4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76</a:t>
            </a:r>
            <a:r>
              <a:rPr lang="ja-JP" altLang="en-US" sz="1200" spc="-4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号）第２条</a:t>
            </a:r>
            <a:r>
              <a:rPr lang="ja-JP" altLang="en-US" sz="1200" spc="-4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に規定する検体</a:t>
            </a:r>
            <a:r>
              <a:rPr lang="ja-JP" altLang="en-US" sz="1200" spc="-4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検査（以下この条及び次条第</a:t>
            </a:r>
            <a:r>
              <a:rPr lang="en-US" altLang="ja-JP" sz="1200" spc="-4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spc="-4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項において「検体検査」という。）の</a:t>
            </a:r>
            <a:r>
              <a:rPr lang="ja-JP" altLang="en-US" sz="1200" spc="-4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業務を行う場合</a:t>
            </a:r>
            <a:r>
              <a:rPr lang="ja-JP" altLang="en-US" sz="1200" spc="-4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は、検体検査の業務を行う施設の構造設備、管理組織、</a:t>
            </a:r>
            <a:r>
              <a:rPr lang="ja-JP" altLang="en-US" sz="1200" spc="-4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検体検査の精度の確保の方法</a:t>
            </a:r>
            <a:r>
              <a:rPr lang="ja-JP" altLang="en-US" sz="1200" spc="-4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その他の事項を検体検査の業務の適正な実施に必要なものとして厚生労働省令で定める基準に適合させなければならない。</a:t>
            </a:r>
            <a:endParaRPr lang="en-US" altLang="ja-JP" sz="1200" spc="-4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73050" indent="-190500">
              <a:spcBef>
                <a:spcPts val="300"/>
              </a:spcBef>
              <a:buNone/>
            </a:pPr>
            <a:r>
              <a:rPr lang="ja-JP" altLang="en-US" sz="1200" u="sng" spc="-4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200" u="sng" spc="-4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200" u="sng" spc="-4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条の３第１項</a:t>
            </a:r>
            <a:endParaRPr lang="en-US" altLang="ja-JP" sz="1200" u="sng" spc="-4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355600" indent="-93663">
              <a:spcBef>
                <a:spcPts val="300"/>
              </a:spcBef>
              <a:buNone/>
            </a:pPr>
            <a:r>
              <a:rPr lang="ja-JP" altLang="en-US" sz="1200" spc="-4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病院</a:t>
            </a:r>
            <a:r>
              <a:rPr lang="ja-JP" altLang="en-US" sz="1200" spc="-4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、診療所又は助産所の管理者は、検体検査の業務を委託しようとするときは、次に掲げる者に委託しなければならない</a:t>
            </a:r>
            <a:r>
              <a:rPr lang="ja-JP" altLang="en-US" sz="1200" spc="-4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spc="-4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363538" indent="85725">
              <a:spcBef>
                <a:spcPts val="300"/>
              </a:spcBef>
              <a:buNone/>
            </a:pPr>
            <a:r>
              <a:rPr lang="ja-JP" altLang="en-US" sz="1200" spc="-4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一</a:t>
            </a:r>
            <a:r>
              <a:rPr lang="ja-JP" altLang="en-US" sz="1200" spc="-4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臨床検査技師等に関する法律第</a:t>
            </a:r>
            <a:r>
              <a:rPr lang="en-US" altLang="ja-JP" sz="1200" spc="-4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200" spc="-4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条の３第１項の登録を受けた衛生検査所の開設者</a:t>
            </a:r>
          </a:p>
          <a:p>
            <a:pPr marL="623888" indent="-174625" algn="just">
              <a:spcBef>
                <a:spcPts val="400"/>
              </a:spcBef>
              <a:buNone/>
            </a:pPr>
            <a:r>
              <a:rPr lang="ja-JP" altLang="en-US" sz="1200" spc="-4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二</a:t>
            </a:r>
            <a:r>
              <a:rPr lang="ja-JP" altLang="en-US" sz="1200" spc="-4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病院又は診療所その他厚生労働省令で定める場所において検体検査の業務を行う者であって、その</a:t>
            </a:r>
            <a:r>
              <a:rPr lang="ja-JP" altLang="en-US" sz="1200" spc="-4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者が</a:t>
            </a:r>
            <a:r>
              <a:rPr lang="ja-JP" altLang="en-US" sz="1200" spc="-4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検体検査の業務を行う施設の構造設備、管理組織、</a:t>
            </a:r>
            <a:r>
              <a:rPr lang="ja-JP" altLang="en-US" sz="1200" spc="-4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検体検査の精度の確保の方法</a:t>
            </a:r>
            <a:r>
              <a:rPr lang="ja-JP" altLang="en-US" sz="1200" spc="-4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その他の事項が検体検査の業務の適正な実施に必要なものとして厚生労働省令で定める基準に適合する</a:t>
            </a:r>
            <a:r>
              <a:rPr lang="ja-JP" altLang="en-US" sz="1200" spc="-4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もの</a:t>
            </a:r>
            <a:endParaRPr lang="en-US" altLang="ja-JP" sz="1200" spc="-4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400"/>
              </a:spcBef>
              <a:buNone/>
            </a:pPr>
            <a:r>
              <a:rPr kumimoji="1" lang="ja-JP" altLang="en-US" sz="1400" dirty="0" smtClean="0"/>
              <a:t>　</a:t>
            </a:r>
            <a:r>
              <a:rPr kumimoji="1" lang="ja-JP" altLang="en-US" sz="1400" dirty="0" smtClean="0">
                <a:solidFill>
                  <a:srgbClr val="002060"/>
                </a:solidFill>
              </a:rPr>
              <a:t>●</a:t>
            </a:r>
            <a:r>
              <a:rPr lang="ja-JP" altLang="en-US" sz="1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臨床検査技師等に関する</a:t>
            </a:r>
            <a:r>
              <a:rPr lang="ja-JP" altLang="en-US" sz="14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法律</a:t>
            </a:r>
            <a:endParaRPr lang="en-US" altLang="ja-JP" sz="14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400"/>
              </a:spcBef>
              <a:buNone/>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200" u="sng" dirty="0" smtClean="0">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条の３第</a:t>
            </a:r>
            <a:r>
              <a:rPr kumimoji="1" lang="en-US" altLang="ja-JP" sz="1200" u="sng"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項</a:t>
            </a:r>
            <a:endParaRPr lang="en-US" altLang="ja-JP" sz="1200" u="sng" dirty="0">
              <a:latin typeface="メイリオ" panose="020B0604030504040204" pitchFamily="50" charset="-128"/>
              <a:ea typeface="メイリオ" panose="020B0604030504040204" pitchFamily="50" charset="-128"/>
              <a:cs typeface="メイリオ" panose="020B0604030504040204" pitchFamily="50" charset="-128"/>
            </a:endParaRPr>
          </a:p>
          <a:p>
            <a:pPr marL="261938" algn="just">
              <a:spcBef>
                <a:spcPts val="400"/>
              </a:spcBef>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都道府県知事は、前項の登録（以下「登録」という。）の申請があった場合において、その申請に係る</a:t>
            </a:r>
            <a:r>
              <a:rPr kumimoji="1" lang="ja-JP" altLang="en-US" sz="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衛生検査所</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spc="-4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構造設備、管理組織、</a:t>
            </a:r>
            <a:r>
              <a:rPr lang="ja-JP" altLang="en-US" sz="1200" spc="-4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検体検査の精度の</a:t>
            </a:r>
            <a:r>
              <a:rPr lang="ja-JP" altLang="en-US" sz="1200" spc="-4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確保</a:t>
            </a:r>
            <a:r>
              <a:rPr lang="ja-JP" altLang="en-US" sz="1200" spc="-4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の方法</a:t>
            </a:r>
            <a:r>
              <a:rPr lang="ja-JP" altLang="en-US" sz="1200" spc="-4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その他の</a:t>
            </a:r>
            <a:r>
              <a:rPr lang="ja-JP" altLang="en-US" sz="1200" spc="-4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事項が検体</a:t>
            </a:r>
            <a:r>
              <a:rPr lang="ja-JP" altLang="en-US" sz="1200" spc="-4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検査の</a:t>
            </a:r>
            <a:r>
              <a:rPr lang="ja-JP" altLang="en-US" sz="1200" spc="-4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業務を適正に行うために必要な厚生</a:t>
            </a:r>
            <a:r>
              <a:rPr lang="ja-JP" altLang="en-US" sz="1200" spc="-4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労働省令で定める基準に</a:t>
            </a:r>
            <a:r>
              <a:rPr lang="ja-JP" altLang="en-US" sz="1200" spc="-4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適合しないと認めるとき、又はその申請者が第</a:t>
            </a:r>
            <a:r>
              <a:rPr lang="en-US" altLang="ja-JP" sz="1200" spc="-4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200" spc="-4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条の７の規定により登録を取り消され、取消しの日から</a:t>
            </a:r>
            <a:r>
              <a:rPr lang="en-US" altLang="ja-JP" sz="1200" spc="-4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spc="-4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年を経過していないものであるときは、登録をしてはならない。</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0" y="5076473"/>
            <a:ext cx="9917881" cy="584775"/>
          </a:xfrm>
          <a:prstGeom prst="rect">
            <a:avLst/>
          </a:prstGeom>
          <a:noFill/>
          <a:ln w="19050">
            <a:noFill/>
          </a:ln>
        </p:spPr>
        <p:txBody>
          <a:bodyPr wrap="square" rtlCol="0">
            <a:spAutoFit/>
          </a:bodyPr>
          <a:lstStyle/>
          <a:p>
            <a:pPr marL="177800" indent="-177800" algn="just"/>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医療</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技術の進歩に合わせて検体検査の分類を柔軟に見直すため、検査の分類を厚生</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労働省令</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で定めることを規定</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a:spLocks noGrp="1"/>
          </p:cNvSpPr>
          <p:nvPr>
            <p:ph type="sldNum" sz="quarter" idx="12"/>
          </p:nvPr>
        </p:nvSpPr>
        <p:spPr>
          <a:xfrm>
            <a:off x="7620694" y="6520259"/>
            <a:ext cx="2228850" cy="365125"/>
          </a:xfrm>
        </p:spPr>
        <p:txBody>
          <a:bodyPr/>
          <a:lstStyle/>
          <a:p>
            <a:r>
              <a:rPr lang="en-US" altLang="ja-JP" sz="1600" dirty="0" smtClean="0">
                <a:solidFill>
                  <a:schemeClr val="tx1"/>
                </a:solidFill>
                <a:latin typeface="Arial" panose="020B0604020202020204" pitchFamily="34" charset="0"/>
                <a:cs typeface="Arial" panose="020B0604020202020204" pitchFamily="34" charset="0"/>
              </a:rPr>
              <a:t>4</a:t>
            </a:r>
            <a:endParaRPr lang="ja-JP" altLang="en-US" sz="1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1032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5"/>
          <p:cNvSpPr txBox="1">
            <a:spLocks noChangeArrowheads="1"/>
          </p:cNvSpPr>
          <p:nvPr/>
        </p:nvSpPr>
        <p:spPr bwMode="auto">
          <a:xfrm>
            <a:off x="-406" y="104865"/>
            <a:ext cx="9893478" cy="6740297"/>
          </a:xfrm>
          <a:prstGeom prst="rect">
            <a:avLst/>
          </a:prstGeom>
          <a:gradFill flip="none" rotWithShape="1">
            <a:gsLst>
              <a:gs pos="0">
                <a:srgbClr val="CCFFFF"/>
              </a:gs>
              <a:gs pos="35000">
                <a:schemeClr val="bg1"/>
              </a:gs>
              <a:gs pos="100000">
                <a:srgbClr val="CCFFFF"/>
              </a:gs>
            </a:gsLst>
            <a:lin ang="5400000" scaled="1"/>
            <a:tileRect/>
          </a:gradFill>
          <a:ln>
            <a:noFill/>
          </a:ln>
        </p:spPr>
        <p:txBody>
          <a:bodyPr wrap="square" lIns="91429" tIns="45715" rIns="91429" bIns="45715">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defRPr/>
            </a:pPr>
            <a:endParaRPr lang="en-US" altLang="ja-JP" sz="2400" dirty="0" smtClean="0"/>
          </a:p>
          <a:p>
            <a:pPr algn="ctr" eaLnBrk="1" hangingPunct="1">
              <a:defRPr/>
            </a:pPr>
            <a:endParaRPr lang="en-US" altLang="ja-JP" sz="2400" dirty="0">
              <a:solidFill>
                <a:srgbClr val="000000"/>
              </a:solidFill>
              <a:latin typeface="メイリオ" pitchFamily="50" charset="-128"/>
              <a:ea typeface="メイリオ" pitchFamily="50" charset="-128"/>
              <a:cs typeface="メイリオ" pitchFamily="50" charset="-128"/>
            </a:endParaRPr>
          </a:p>
          <a:p>
            <a:pPr algn="ctr" eaLnBrk="1" hangingPunct="1">
              <a:defRPr/>
            </a:pPr>
            <a:endParaRPr lang="en-US" altLang="ja-JP" sz="2400" dirty="0" smtClean="0">
              <a:solidFill>
                <a:srgbClr val="000000"/>
              </a:solidFill>
              <a:latin typeface="メイリオ" pitchFamily="50" charset="-128"/>
              <a:ea typeface="メイリオ" pitchFamily="50" charset="-128"/>
              <a:cs typeface="メイリオ" pitchFamily="50" charset="-128"/>
            </a:endParaRPr>
          </a:p>
          <a:p>
            <a:pPr algn="ctr" eaLnBrk="1" hangingPunct="1">
              <a:defRPr/>
            </a:pPr>
            <a:endParaRPr lang="en-US" altLang="ja-JP" sz="2400" dirty="0">
              <a:solidFill>
                <a:srgbClr val="000000"/>
              </a:solidFill>
              <a:latin typeface="メイリオ" pitchFamily="50" charset="-128"/>
              <a:ea typeface="メイリオ" pitchFamily="50" charset="-128"/>
              <a:cs typeface="メイリオ" pitchFamily="50" charset="-128"/>
            </a:endParaRPr>
          </a:p>
          <a:p>
            <a:pPr algn="ctr" eaLnBrk="1" hangingPunct="1">
              <a:defRPr/>
            </a:pPr>
            <a:endParaRPr lang="en-US" altLang="ja-JP" sz="2400" dirty="0" smtClean="0">
              <a:solidFill>
                <a:srgbClr val="000000"/>
              </a:solidFill>
              <a:latin typeface="メイリオ" pitchFamily="50" charset="-128"/>
              <a:ea typeface="メイリオ" pitchFamily="50" charset="-128"/>
              <a:cs typeface="メイリオ" pitchFamily="50" charset="-128"/>
            </a:endParaRPr>
          </a:p>
          <a:p>
            <a:pPr algn="ctr" eaLnBrk="1" hangingPunct="1">
              <a:defRPr/>
            </a:pPr>
            <a:endParaRPr lang="en-US" altLang="ja-JP" sz="2400" dirty="0">
              <a:solidFill>
                <a:srgbClr val="000000"/>
              </a:solidFill>
              <a:latin typeface="メイリオ" pitchFamily="50" charset="-128"/>
              <a:ea typeface="メイリオ" pitchFamily="50" charset="-128"/>
              <a:cs typeface="メイリオ" pitchFamily="50" charset="-128"/>
            </a:endParaRPr>
          </a:p>
          <a:p>
            <a:pPr algn="ctr" eaLnBrk="1" hangingPunct="1">
              <a:defRPr/>
            </a:pPr>
            <a:endParaRPr lang="en-US" altLang="ja-JP" sz="2400" dirty="0" smtClean="0">
              <a:solidFill>
                <a:srgbClr val="000000"/>
              </a:solidFill>
              <a:latin typeface="メイリオ" pitchFamily="50" charset="-128"/>
              <a:ea typeface="メイリオ" pitchFamily="50" charset="-128"/>
              <a:cs typeface="メイリオ" pitchFamily="50" charset="-128"/>
            </a:endParaRPr>
          </a:p>
          <a:p>
            <a:pPr algn="ctr" eaLnBrk="1" hangingPunct="1">
              <a:defRPr/>
            </a:pPr>
            <a:endParaRPr lang="en-US" altLang="ja-JP" sz="2400" dirty="0">
              <a:solidFill>
                <a:srgbClr val="000000"/>
              </a:solidFill>
              <a:latin typeface="メイリオ" pitchFamily="50" charset="-128"/>
              <a:ea typeface="メイリオ" pitchFamily="50" charset="-128"/>
              <a:cs typeface="メイリオ" pitchFamily="50" charset="-128"/>
            </a:endParaRPr>
          </a:p>
          <a:p>
            <a:pPr algn="ctr" eaLnBrk="1" hangingPunct="1">
              <a:defRPr/>
            </a:pPr>
            <a:endParaRPr lang="en-US" altLang="ja-JP" sz="2400" dirty="0" smtClean="0">
              <a:solidFill>
                <a:srgbClr val="000000"/>
              </a:solidFill>
              <a:latin typeface="メイリオ" pitchFamily="50" charset="-128"/>
              <a:ea typeface="メイリオ" pitchFamily="50" charset="-128"/>
              <a:cs typeface="メイリオ" pitchFamily="50" charset="-128"/>
            </a:endParaRPr>
          </a:p>
          <a:p>
            <a:pPr algn="ctr" eaLnBrk="1" hangingPunct="1">
              <a:defRPr/>
            </a:pPr>
            <a:endParaRPr lang="en-US" altLang="ja-JP" sz="2400" dirty="0">
              <a:solidFill>
                <a:srgbClr val="000000"/>
              </a:solidFill>
              <a:latin typeface="メイリオ" pitchFamily="50" charset="-128"/>
              <a:ea typeface="メイリオ" pitchFamily="50" charset="-128"/>
              <a:cs typeface="メイリオ" pitchFamily="50" charset="-128"/>
            </a:endParaRPr>
          </a:p>
          <a:p>
            <a:pPr algn="ctr" eaLnBrk="1" hangingPunct="1">
              <a:defRPr/>
            </a:pPr>
            <a:endParaRPr lang="en-US" altLang="ja-JP" sz="2400" dirty="0" smtClean="0">
              <a:solidFill>
                <a:srgbClr val="000000"/>
              </a:solidFill>
              <a:latin typeface="メイリオ" pitchFamily="50" charset="-128"/>
              <a:ea typeface="メイリオ" pitchFamily="50" charset="-128"/>
              <a:cs typeface="メイリオ" pitchFamily="50" charset="-128"/>
            </a:endParaRPr>
          </a:p>
          <a:p>
            <a:pPr algn="ctr" eaLnBrk="1" hangingPunct="1">
              <a:defRPr/>
            </a:pPr>
            <a:endParaRPr lang="en-US" altLang="ja-JP" sz="2400" dirty="0">
              <a:solidFill>
                <a:srgbClr val="000000"/>
              </a:solidFill>
              <a:latin typeface="メイリオ" pitchFamily="50" charset="-128"/>
              <a:ea typeface="メイリオ" pitchFamily="50" charset="-128"/>
              <a:cs typeface="メイリオ" pitchFamily="50" charset="-128"/>
            </a:endParaRPr>
          </a:p>
          <a:p>
            <a:pPr algn="ctr" eaLnBrk="1" hangingPunct="1">
              <a:defRPr/>
            </a:pPr>
            <a:endParaRPr lang="en-US" altLang="ja-JP" sz="2400" dirty="0" smtClean="0">
              <a:solidFill>
                <a:srgbClr val="000000"/>
              </a:solidFill>
              <a:latin typeface="メイリオ" pitchFamily="50" charset="-128"/>
              <a:ea typeface="メイリオ" pitchFamily="50" charset="-128"/>
              <a:cs typeface="メイリオ" pitchFamily="50" charset="-128"/>
            </a:endParaRPr>
          </a:p>
          <a:p>
            <a:pPr algn="ctr" eaLnBrk="1" hangingPunct="1">
              <a:defRPr/>
            </a:pPr>
            <a:endParaRPr lang="en-US" altLang="ja-JP" sz="2400" dirty="0">
              <a:solidFill>
                <a:srgbClr val="000000"/>
              </a:solidFill>
              <a:latin typeface="メイリオ" pitchFamily="50" charset="-128"/>
              <a:ea typeface="メイリオ" pitchFamily="50" charset="-128"/>
              <a:cs typeface="メイリオ" pitchFamily="50" charset="-128"/>
            </a:endParaRPr>
          </a:p>
          <a:p>
            <a:pPr algn="ctr" eaLnBrk="1" hangingPunct="1">
              <a:defRPr/>
            </a:pPr>
            <a:endParaRPr lang="en-US" altLang="ja-JP" sz="2400" dirty="0" smtClean="0">
              <a:solidFill>
                <a:srgbClr val="000000"/>
              </a:solidFill>
              <a:latin typeface="メイリオ" pitchFamily="50" charset="-128"/>
              <a:ea typeface="メイリオ" pitchFamily="50" charset="-128"/>
              <a:cs typeface="メイリオ" pitchFamily="50" charset="-128"/>
            </a:endParaRPr>
          </a:p>
          <a:p>
            <a:pPr algn="ctr" eaLnBrk="1" hangingPunct="1">
              <a:defRPr/>
            </a:pPr>
            <a:endParaRPr lang="en-US" altLang="ja-JP" sz="2400" dirty="0">
              <a:solidFill>
                <a:srgbClr val="000000"/>
              </a:solidFill>
              <a:latin typeface="メイリオ" pitchFamily="50" charset="-128"/>
              <a:ea typeface="メイリオ" pitchFamily="50" charset="-128"/>
              <a:cs typeface="メイリオ" pitchFamily="50" charset="-128"/>
            </a:endParaRPr>
          </a:p>
          <a:p>
            <a:pPr algn="ctr" eaLnBrk="1" hangingPunct="1">
              <a:defRPr/>
            </a:pPr>
            <a:endParaRPr lang="en-US" altLang="ja-JP" sz="2400" dirty="0" smtClean="0">
              <a:solidFill>
                <a:srgbClr val="000000"/>
              </a:solidFill>
              <a:latin typeface="メイリオ" pitchFamily="50" charset="-128"/>
              <a:ea typeface="メイリオ" pitchFamily="50" charset="-128"/>
              <a:cs typeface="メイリオ" pitchFamily="50" charset="-128"/>
            </a:endParaRPr>
          </a:p>
          <a:p>
            <a:pPr algn="ctr" eaLnBrk="1" hangingPunct="1">
              <a:defRPr/>
            </a:pPr>
            <a:endParaRPr lang="ja-JP" altLang="en-US" sz="2400" dirty="0">
              <a:solidFill>
                <a:srgbClr val="000000"/>
              </a:solidFill>
              <a:latin typeface="メイリオ" pitchFamily="50" charset="-128"/>
              <a:ea typeface="メイリオ" pitchFamily="50" charset="-128"/>
              <a:cs typeface="メイリオ" pitchFamily="50" charset="-128"/>
            </a:endParaRPr>
          </a:p>
        </p:txBody>
      </p:sp>
      <p:sp>
        <p:nvSpPr>
          <p:cNvPr id="23" name="コンテンツ プレースホルダー 2"/>
          <p:cNvSpPr txBox="1">
            <a:spLocks/>
          </p:cNvSpPr>
          <p:nvPr/>
        </p:nvSpPr>
        <p:spPr>
          <a:xfrm>
            <a:off x="71482" y="791385"/>
            <a:ext cx="8747540" cy="849710"/>
          </a:xfrm>
          <a:prstGeom prst="rect">
            <a:avLst/>
          </a:prstGeom>
          <a:ln w="63500">
            <a:solidFill>
              <a:srgbClr val="FF0000"/>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US" altLang="ja-JP" sz="1600" b="1" dirty="0" smtClean="0">
                <a:solidFill>
                  <a:srgbClr val="FF0000"/>
                </a:solidFill>
                <a:latin typeface="HGPｺﾞｼｯｸM" panose="020B0600000000000000" pitchFamily="50" charset="-128"/>
                <a:ea typeface="HGPｺﾞｼｯｸM" panose="020B0600000000000000" pitchFamily="50" charset="-128"/>
              </a:rPr>
              <a:t>【</a:t>
            </a:r>
            <a:r>
              <a:rPr lang="ja-JP" altLang="en-US" sz="1600" b="1" dirty="0" smtClean="0">
                <a:solidFill>
                  <a:srgbClr val="FF0000"/>
                </a:solidFill>
                <a:latin typeface="HGPｺﾞｼｯｸM" panose="020B0600000000000000" pitchFamily="50" charset="-128"/>
                <a:ea typeface="HGPｺﾞｼｯｸM" panose="020B0600000000000000" pitchFamily="50" charset="-128"/>
              </a:rPr>
              <a:t>法律</a:t>
            </a:r>
            <a:r>
              <a:rPr lang="en-US" altLang="ja-JP" sz="1600" b="1" dirty="0" smtClean="0">
                <a:solidFill>
                  <a:srgbClr val="FF0000"/>
                </a:solidFill>
                <a:latin typeface="HGPｺﾞｼｯｸM" panose="020B0600000000000000" pitchFamily="50" charset="-128"/>
                <a:ea typeface="HGPｺﾞｼｯｸM" panose="020B0600000000000000" pitchFamily="50" charset="-128"/>
              </a:rPr>
              <a:t>】</a:t>
            </a:r>
            <a:r>
              <a:rPr lang="ja-JP" altLang="en-US" sz="1600" b="1" dirty="0">
                <a:solidFill>
                  <a:srgbClr val="FF0000"/>
                </a:solidFill>
                <a:latin typeface="Arial" panose="020B0604020202020204" pitchFamily="34" charset="0"/>
                <a:ea typeface="HGPｺﾞｼｯｸM" panose="020B0600000000000000" pitchFamily="50" charset="-128"/>
                <a:cs typeface="Arial" panose="020B0604020202020204" pitchFamily="34" charset="0"/>
              </a:rPr>
              <a:t>　</a:t>
            </a:r>
            <a:r>
              <a:rPr lang="ja-JP" altLang="en-US"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医療法等の一部を改正する法律（平成</a:t>
            </a:r>
            <a:r>
              <a:rPr lang="en-US" altLang="ja-JP"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29</a:t>
            </a:r>
            <a:r>
              <a:rPr lang="ja-JP" altLang="en-US"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年</a:t>
            </a:r>
            <a:r>
              <a:rPr lang="en-US" altLang="ja-JP"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6</a:t>
            </a:r>
            <a:r>
              <a:rPr lang="ja-JP" altLang="en-US"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月</a:t>
            </a:r>
            <a:r>
              <a:rPr lang="en-US" altLang="ja-JP"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14</a:t>
            </a:r>
            <a:r>
              <a:rPr lang="ja-JP" altLang="en-US"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日公布　法律第</a:t>
            </a:r>
            <a:r>
              <a:rPr lang="en-US" altLang="ja-JP"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57</a:t>
            </a:r>
            <a:r>
              <a:rPr lang="ja-JP" altLang="en-US" sz="1600" b="1" dirty="0">
                <a:solidFill>
                  <a:srgbClr val="FF0000"/>
                </a:solidFill>
                <a:latin typeface="Arial" panose="020B0604020202020204" pitchFamily="34" charset="0"/>
                <a:ea typeface="HGPｺﾞｼｯｸM" panose="020B0600000000000000" pitchFamily="50" charset="-128"/>
                <a:cs typeface="Arial" panose="020B0604020202020204" pitchFamily="34" charset="0"/>
              </a:rPr>
              <a:t>号</a:t>
            </a:r>
            <a:r>
              <a:rPr lang="ja-JP" altLang="en-US"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　</a:t>
            </a:r>
            <a:endParaRPr lang="en-US" altLang="ja-JP"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endParaRPr>
          </a:p>
          <a:p>
            <a:pPr marL="0" indent="0">
              <a:lnSpc>
                <a:spcPct val="100000"/>
              </a:lnSpc>
              <a:spcBef>
                <a:spcPts val="0"/>
              </a:spcBef>
              <a:buNone/>
            </a:pPr>
            <a:r>
              <a:rPr lang="ja-JP" altLang="en-US" sz="1600" b="1" dirty="0">
                <a:solidFill>
                  <a:srgbClr val="FF0000"/>
                </a:solidFill>
                <a:latin typeface="Arial" panose="020B0604020202020204" pitchFamily="34" charset="0"/>
                <a:ea typeface="HGPｺﾞｼｯｸM" panose="020B0600000000000000" pitchFamily="50" charset="-128"/>
                <a:cs typeface="Arial" panose="020B0604020202020204" pitchFamily="34" charset="0"/>
              </a:rPr>
              <a:t>　</a:t>
            </a:r>
            <a:r>
              <a:rPr lang="ja-JP" altLang="en-US"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　☑</a:t>
            </a:r>
            <a:r>
              <a:rPr lang="ja-JP" altLang="en-US" sz="1600" b="1" dirty="0">
                <a:solidFill>
                  <a:srgbClr val="FF0000"/>
                </a:solidFill>
                <a:latin typeface="Arial" panose="020B0604020202020204" pitchFamily="34" charset="0"/>
                <a:ea typeface="HGPｺﾞｼｯｸM" panose="020B0600000000000000" pitchFamily="50" charset="-128"/>
                <a:cs typeface="Arial" panose="020B0604020202020204" pitchFamily="34" charset="0"/>
              </a:rPr>
              <a:t>　</a:t>
            </a:r>
            <a:r>
              <a:rPr lang="ja-JP" altLang="en-US"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医療法（昭和</a:t>
            </a:r>
            <a:r>
              <a:rPr lang="en-US" altLang="ja-JP"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23</a:t>
            </a:r>
            <a:r>
              <a:rPr lang="ja-JP" altLang="en-US"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年</a:t>
            </a:r>
            <a:r>
              <a:rPr lang="en-US" altLang="ja-JP"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7</a:t>
            </a:r>
            <a:r>
              <a:rPr lang="ja-JP" altLang="en-US"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月</a:t>
            </a:r>
            <a:r>
              <a:rPr lang="en-US" altLang="ja-JP"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30</a:t>
            </a:r>
            <a:r>
              <a:rPr lang="ja-JP" altLang="en-US"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日</a:t>
            </a:r>
            <a:r>
              <a:rPr lang="ja-JP" altLang="en-US" sz="1600" b="1" dirty="0">
                <a:solidFill>
                  <a:srgbClr val="FF0000"/>
                </a:solidFill>
                <a:latin typeface="Arial" panose="020B0604020202020204" pitchFamily="34" charset="0"/>
                <a:ea typeface="HGPｺﾞｼｯｸM" panose="020B0600000000000000" pitchFamily="50" charset="-128"/>
                <a:cs typeface="Arial" panose="020B0604020202020204" pitchFamily="34" charset="0"/>
              </a:rPr>
              <a:t>公布　法律</a:t>
            </a:r>
            <a:r>
              <a:rPr lang="ja-JP" altLang="en-US"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第</a:t>
            </a:r>
            <a:r>
              <a:rPr lang="en-US" altLang="ja-JP"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205</a:t>
            </a:r>
            <a:r>
              <a:rPr lang="ja-JP" altLang="en-US"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号）の一部改正</a:t>
            </a:r>
            <a:endParaRPr lang="en-US" altLang="ja-JP"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endParaRPr>
          </a:p>
          <a:p>
            <a:pPr marL="0" indent="0">
              <a:lnSpc>
                <a:spcPct val="100000"/>
              </a:lnSpc>
              <a:spcBef>
                <a:spcPts val="0"/>
              </a:spcBef>
              <a:buFont typeface="Arial" panose="020B0604020202020204" pitchFamily="34" charset="0"/>
              <a:buNone/>
            </a:pPr>
            <a:r>
              <a:rPr lang="ja-JP" altLang="en-US"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　　☑　臨床検査技師等に関する法律（昭和</a:t>
            </a:r>
            <a:r>
              <a:rPr lang="en-US" altLang="ja-JP"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33</a:t>
            </a:r>
            <a:r>
              <a:rPr lang="ja-JP" altLang="en-US"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年</a:t>
            </a:r>
            <a:r>
              <a:rPr lang="en-US" altLang="ja-JP"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4</a:t>
            </a:r>
            <a:r>
              <a:rPr lang="ja-JP" altLang="en-US"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月</a:t>
            </a:r>
            <a:r>
              <a:rPr lang="en-US" altLang="ja-JP"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23</a:t>
            </a:r>
            <a:r>
              <a:rPr lang="ja-JP" altLang="en-US"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日公布　法律第</a:t>
            </a:r>
            <a:r>
              <a:rPr lang="en-US" altLang="ja-JP"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76</a:t>
            </a:r>
            <a:r>
              <a:rPr lang="ja-JP" altLang="en-US"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rPr>
              <a:t>号）の一部改正</a:t>
            </a:r>
            <a:endParaRPr lang="en-US" altLang="ja-JP" sz="1600" b="1" dirty="0" smtClean="0">
              <a:solidFill>
                <a:srgbClr val="FF0000"/>
              </a:solidFill>
              <a:latin typeface="Arial" panose="020B0604020202020204" pitchFamily="34" charset="0"/>
              <a:ea typeface="HGPｺﾞｼｯｸM" panose="020B0600000000000000" pitchFamily="50" charset="-128"/>
              <a:cs typeface="Arial" panose="020B0604020202020204" pitchFamily="34" charset="0"/>
            </a:endParaRPr>
          </a:p>
        </p:txBody>
      </p:sp>
      <p:sp>
        <p:nvSpPr>
          <p:cNvPr id="12" name="コンテンツ プレースホルダー 2"/>
          <p:cNvSpPr txBox="1">
            <a:spLocks/>
          </p:cNvSpPr>
          <p:nvPr/>
        </p:nvSpPr>
        <p:spPr>
          <a:xfrm>
            <a:off x="411014" y="1821059"/>
            <a:ext cx="8712968" cy="1319909"/>
          </a:xfrm>
          <a:prstGeom prst="rect">
            <a:avLst/>
          </a:prstGeom>
          <a:ln w="63500">
            <a:solidFill>
              <a:schemeClr val="tx1"/>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smtClean="0">
                <a:latin typeface="HGPｺﾞｼｯｸM" panose="020B0600000000000000" pitchFamily="50" charset="-128"/>
                <a:ea typeface="HGPｺﾞｼｯｸM" panose="020B0600000000000000" pitchFamily="50" charset="-128"/>
              </a:rPr>
              <a:t>政令</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smtClean="0">
                <a:latin typeface="HGPｺﾞｼｯｸM" panose="020B0600000000000000" pitchFamily="50" charset="-128"/>
                <a:ea typeface="HGPｺﾞｼｯｸM" panose="020B0600000000000000" pitchFamily="50" charset="-128"/>
              </a:rPr>
              <a:t>　</a:t>
            </a:r>
            <a:r>
              <a:rPr lang="ja-JP" altLang="en-US" sz="1600" b="1" dirty="0" smtClean="0">
                <a:latin typeface="Arial" panose="020B0604020202020204" pitchFamily="34" charset="0"/>
                <a:ea typeface="HGPｺﾞｼｯｸM" panose="020B0600000000000000" pitchFamily="50" charset="-128"/>
                <a:cs typeface="Arial" panose="020B0604020202020204" pitchFamily="34" charset="0"/>
              </a:rPr>
              <a:t>医</a:t>
            </a:r>
            <a:r>
              <a:rPr lang="ja-JP" altLang="en-US" sz="1600" b="1" dirty="0">
                <a:latin typeface="Arial" panose="020B0604020202020204" pitchFamily="34" charset="0"/>
                <a:ea typeface="HGPｺﾞｼｯｸM" panose="020B0600000000000000" pitchFamily="50" charset="-128"/>
                <a:cs typeface="Arial" panose="020B0604020202020204" pitchFamily="34" charset="0"/>
              </a:rPr>
              <a:t>療法等の一部を改正する法律の一部の</a:t>
            </a:r>
            <a:r>
              <a:rPr lang="ja-JP" altLang="en-US" sz="1600" b="1" dirty="0" smtClean="0">
                <a:latin typeface="Arial" panose="020B0604020202020204" pitchFamily="34" charset="0"/>
                <a:ea typeface="HGPｺﾞｼｯｸM" panose="020B0600000000000000" pitchFamily="50" charset="-128"/>
                <a:cs typeface="Arial" panose="020B0604020202020204" pitchFamily="34" charset="0"/>
              </a:rPr>
              <a:t>施行期日を定める政令　</a:t>
            </a:r>
            <a:endParaRPr lang="en-US" altLang="ja-JP" sz="1600" b="1" dirty="0">
              <a:latin typeface="Arial" panose="020B0604020202020204" pitchFamily="34" charset="0"/>
              <a:ea typeface="HGPｺﾞｼｯｸM" panose="020B0600000000000000" pitchFamily="50" charset="-128"/>
              <a:cs typeface="Arial" panose="020B0604020202020204" pitchFamily="34" charset="0"/>
            </a:endParaRPr>
          </a:p>
          <a:p>
            <a:pPr marL="0" indent="0">
              <a:lnSpc>
                <a:spcPct val="100000"/>
              </a:lnSpc>
              <a:spcBef>
                <a:spcPts val="0"/>
              </a:spcBef>
              <a:buNone/>
            </a:pPr>
            <a:r>
              <a:rPr lang="ja-JP" altLang="en-US" sz="1600" b="1" dirty="0">
                <a:latin typeface="Arial" panose="020B0604020202020204" pitchFamily="34" charset="0"/>
                <a:ea typeface="HGPｺﾞｼｯｸM" panose="020B0600000000000000" pitchFamily="50" charset="-128"/>
                <a:cs typeface="Arial" panose="020B0604020202020204" pitchFamily="34" charset="0"/>
              </a:rPr>
              <a:t>　　</a:t>
            </a:r>
            <a:r>
              <a:rPr lang="ja-JP" altLang="en-US" sz="1600" b="1" dirty="0" smtClean="0">
                <a:latin typeface="Arial" panose="020B0604020202020204" pitchFamily="34" charset="0"/>
                <a:ea typeface="HGPｺﾞｼｯｸM" panose="020B0600000000000000" pitchFamily="50" charset="-128"/>
                <a:cs typeface="Arial" panose="020B0604020202020204" pitchFamily="34" charset="0"/>
              </a:rPr>
              <a:t>　　　　（</a:t>
            </a:r>
            <a:r>
              <a:rPr lang="ja-JP" altLang="en-US" sz="1600" b="1" dirty="0">
                <a:latin typeface="Arial" panose="020B0604020202020204" pitchFamily="34" charset="0"/>
                <a:ea typeface="HGPｺﾞｼｯｸM" panose="020B0600000000000000" pitchFamily="50" charset="-128"/>
                <a:cs typeface="Arial" panose="020B0604020202020204" pitchFamily="34" charset="0"/>
              </a:rPr>
              <a:t>平成</a:t>
            </a:r>
            <a:r>
              <a:rPr lang="en-US" altLang="ja-JP" sz="1600" b="1" dirty="0">
                <a:latin typeface="Arial" panose="020B0604020202020204" pitchFamily="34" charset="0"/>
                <a:ea typeface="HGPｺﾞｼｯｸM" panose="020B0600000000000000" pitchFamily="50" charset="-128"/>
                <a:cs typeface="Arial" panose="020B0604020202020204" pitchFamily="34" charset="0"/>
              </a:rPr>
              <a:t>30</a:t>
            </a:r>
            <a:r>
              <a:rPr lang="ja-JP" altLang="en-US" sz="1600" b="1" dirty="0">
                <a:latin typeface="Arial" panose="020B0604020202020204" pitchFamily="34" charset="0"/>
                <a:ea typeface="HGPｺﾞｼｯｸM" panose="020B0600000000000000" pitchFamily="50" charset="-128"/>
                <a:cs typeface="Arial" panose="020B0604020202020204" pitchFamily="34" charset="0"/>
              </a:rPr>
              <a:t>年</a:t>
            </a:r>
            <a:r>
              <a:rPr lang="en-US" altLang="ja-JP" sz="1600" b="1" dirty="0">
                <a:latin typeface="Arial" panose="020B0604020202020204" pitchFamily="34" charset="0"/>
                <a:ea typeface="HGPｺﾞｼｯｸM" panose="020B0600000000000000" pitchFamily="50" charset="-128"/>
                <a:cs typeface="Arial" panose="020B0604020202020204" pitchFamily="34" charset="0"/>
              </a:rPr>
              <a:t>7</a:t>
            </a:r>
            <a:r>
              <a:rPr lang="ja-JP" altLang="en-US" sz="1600" b="1" dirty="0">
                <a:latin typeface="Arial" panose="020B0604020202020204" pitchFamily="34" charset="0"/>
                <a:ea typeface="HGPｺﾞｼｯｸM" panose="020B0600000000000000" pitchFamily="50" charset="-128"/>
                <a:cs typeface="Arial" panose="020B0604020202020204" pitchFamily="34" charset="0"/>
              </a:rPr>
              <a:t>月</a:t>
            </a:r>
            <a:r>
              <a:rPr lang="en-US" altLang="ja-JP" sz="1600" b="1" dirty="0">
                <a:latin typeface="Arial" panose="020B0604020202020204" pitchFamily="34" charset="0"/>
                <a:ea typeface="HGPｺﾞｼｯｸM" panose="020B0600000000000000" pitchFamily="50" charset="-128"/>
                <a:cs typeface="Arial" panose="020B0604020202020204" pitchFamily="34" charset="0"/>
              </a:rPr>
              <a:t>27</a:t>
            </a:r>
            <a:r>
              <a:rPr lang="ja-JP" altLang="en-US" sz="1600" b="1" dirty="0">
                <a:latin typeface="Arial" panose="020B0604020202020204" pitchFamily="34" charset="0"/>
                <a:ea typeface="HGPｺﾞｼｯｸM" panose="020B0600000000000000" pitchFamily="50" charset="-128"/>
                <a:cs typeface="Arial" panose="020B0604020202020204" pitchFamily="34" charset="0"/>
              </a:rPr>
              <a:t>日公布　政令第</a:t>
            </a:r>
            <a:r>
              <a:rPr lang="en-US" altLang="ja-JP" sz="1600" b="1" dirty="0" smtClean="0">
                <a:latin typeface="Arial" panose="020B0604020202020204" pitchFamily="34" charset="0"/>
                <a:ea typeface="HGPｺﾞｼｯｸM" panose="020B0600000000000000" pitchFamily="50" charset="-128"/>
                <a:cs typeface="Arial" panose="020B0604020202020204" pitchFamily="34" charset="0"/>
              </a:rPr>
              <a:t>229</a:t>
            </a:r>
            <a:r>
              <a:rPr lang="ja-JP" altLang="en-US" sz="1600" b="1" dirty="0" smtClean="0">
                <a:latin typeface="Arial" panose="020B0604020202020204" pitchFamily="34" charset="0"/>
                <a:ea typeface="HGPｺﾞｼｯｸM" panose="020B0600000000000000" pitchFamily="50" charset="-128"/>
                <a:cs typeface="Arial" panose="020B0604020202020204" pitchFamily="34" charset="0"/>
              </a:rPr>
              <a:t>号）</a:t>
            </a:r>
            <a:r>
              <a:rPr lang="ja-JP" altLang="en-US" sz="1600" b="1" dirty="0">
                <a:latin typeface="Arial" panose="020B0604020202020204" pitchFamily="34" charset="0"/>
                <a:ea typeface="HGPｺﾞｼｯｸM" panose="020B0600000000000000" pitchFamily="50" charset="-128"/>
                <a:cs typeface="Arial" panose="020B0604020202020204" pitchFamily="34" charset="0"/>
              </a:rPr>
              <a:t>→　施行期日　平成</a:t>
            </a:r>
            <a:r>
              <a:rPr lang="en-US" altLang="ja-JP" sz="1600" b="1" dirty="0">
                <a:latin typeface="Arial" panose="020B0604020202020204" pitchFamily="34" charset="0"/>
                <a:ea typeface="HGPｺﾞｼｯｸM" panose="020B0600000000000000" pitchFamily="50" charset="-128"/>
                <a:cs typeface="Arial" panose="020B0604020202020204" pitchFamily="34" charset="0"/>
              </a:rPr>
              <a:t>30</a:t>
            </a:r>
            <a:r>
              <a:rPr lang="ja-JP" altLang="en-US" sz="1600" b="1" dirty="0">
                <a:latin typeface="Arial" panose="020B0604020202020204" pitchFamily="34" charset="0"/>
                <a:ea typeface="HGPｺﾞｼｯｸM" panose="020B0600000000000000" pitchFamily="50" charset="-128"/>
                <a:cs typeface="Arial" panose="020B0604020202020204" pitchFamily="34" charset="0"/>
              </a:rPr>
              <a:t>年</a:t>
            </a:r>
            <a:r>
              <a:rPr lang="en-US" altLang="ja-JP" sz="1600" b="1" dirty="0">
                <a:latin typeface="Arial" panose="020B0604020202020204" pitchFamily="34" charset="0"/>
                <a:ea typeface="HGPｺﾞｼｯｸM" panose="020B0600000000000000" pitchFamily="50" charset="-128"/>
                <a:cs typeface="Arial" panose="020B0604020202020204" pitchFamily="34" charset="0"/>
              </a:rPr>
              <a:t>12</a:t>
            </a:r>
            <a:r>
              <a:rPr lang="ja-JP" altLang="en-US" sz="1600" b="1" dirty="0">
                <a:latin typeface="Arial" panose="020B0604020202020204" pitchFamily="34" charset="0"/>
                <a:ea typeface="HGPｺﾞｼｯｸM" panose="020B0600000000000000" pitchFamily="50" charset="-128"/>
                <a:cs typeface="Arial" panose="020B0604020202020204" pitchFamily="34" charset="0"/>
              </a:rPr>
              <a:t>月</a:t>
            </a:r>
            <a:r>
              <a:rPr lang="en-US" altLang="ja-JP" sz="1600" b="1" dirty="0">
                <a:latin typeface="Arial" panose="020B0604020202020204" pitchFamily="34" charset="0"/>
                <a:ea typeface="HGPｺﾞｼｯｸM" panose="020B0600000000000000" pitchFamily="50" charset="-128"/>
                <a:cs typeface="Arial" panose="020B0604020202020204" pitchFamily="34" charset="0"/>
              </a:rPr>
              <a:t>1</a:t>
            </a:r>
            <a:r>
              <a:rPr lang="ja-JP" altLang="en-US" sz="1600" b="1" dirty="0">
                <a:latin typeface="Arial" panose="020B0604020202020204" pitchFamily="34" charset="0"/>
                <a:ea typeface="HGPｺﾞｼｯｸM" panose="020B0600000000000000" pitchFamily="50" charset="-128"/>
                <a:cs typeface="Arial" panose="020B0604020202020204" pitchFamily="34" charset="0"/>
              </a:rPr>
              <a:t>日</a:t>
            </a:r>
            <a:endParaRPr lang="en-US" altLang="ja-JP" sz="1600" b="1" dirty="0">
              <a:latin typeface="Arial" panose="020B0604020202020204" pitchFamily="34" charset="0"/>
              <a:ea typeface="HGPｺﾞｼｯｸM" panose="020B0600000000000000" pitchFamily="50" charset="-128"/>
              <a:cs typeface="Arial" panose="020B0604020202020204" pitchFamily="34" charset="0"/>
            </a:endParaRPr>
          </a:p>
          <a:p>
            <a:pPr marL="0" indent="0">
              <a:lnSpc>
                <a:spcPct val="100000"/>
              </a:lnSpc>
              <a:spcBef>
                <a:spcPts val="0"/>
              </a:spcBef>
              <a:buNone/>
            </a:pP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政令</a:t>
            </a:r>
            <a:r>
              <a:rPr lang="en-US" altLang="ja-JP" sz="1600" b="1" dirty="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a:t>
            </a:r>
            <a:r>
              <a:rPr lang="ja-JP" altLang="en-US" sz="1600" b="1" dirty="0" smtClean="0">
                <a:latin typeface="Arial" panose="020B0604020202020204" pitchFamily="34" charset="0"/>
                <a:ea typeface="HGPｺﾞｼｯｸM" panose="020B0600000000000000" pitchFamily="50" charset="-128"/>
                <a:cs typeface="Arial" panose="020B0604020202020204" pitchFamily="34" charset="0"/>
              </a:rPr>
              <a:t>医療法等の一部を改正する法律の一部の施行に伴う関係政令の整理に関する政令</a:t>
            </a:r>
            <a:endParaRPr lang="en-US" altLang="ja-JP" sz="1600" b="1" dirty="0" smtClean="0">
              <a:latin typeface="Arial" panose="020B0604020202020204" pitchFamily="34" charset="0"/>
              <a:ea typeface="HGPｺﾞｼｯｸM" panose="020B0600000000000000" pitchFamily="50" charset="-128"/>
              <a:cs typeface="Arial" panose="020B0604020202020204" pitchFamily="34" charset="0"/>
            </a:endParaRPr>
          </a:p>
          <a:p>
            <a:pPr marL="0" indent="0">
              <a:lnSpc>
                <a:spcPct val="100000"/>
              </a:lnSpc>
              <a:spcBef>
                <a:spcPts val="0"/>
              </a:spcBef>
              <a:buFont typeface="Arial" panose="020B0604020202020204" pitchFamily="34" charset="0"/>
              <a:buNone/>
            </a:pPr>
            <a:r>
              <a:rPr lang="ja-JP" altLang="en-US" sz="1600" b="1" dirty="0">
                <a:latin typeface="Arial" panose="020B0604020202020204" pitchFamily="34" charset="0"/>
                <a:ea typeface="HGPｺﾞｼｯｸM" panose="020B0600000000000000" pitchFamily="50" charset="-128"/>
                <a:cs typeface="Arial" panose="020B0604020202020204" pitchFamily="34" charset="0"/>
              </a:rPr>
              <a:t>　</a:t>
            </a:r>
            <a:r>
              <a:rPr lang="ja-JP" altLang="en-US" sz="1600" b="1" dirty="0" smtClean="0">
                <a:latin typeface="Arial" panose="020B0604020202020204" pitchFamily="34" charset="0"/>
                <a:ea typeface="HGPｺﾞｼｯｸM" panose="020B0600000000000000" pitchFamily="50" charset="-128"/>
                <a:cs typeface="Arial" panose="020B0604020202020204" pitchFamily="34" charset="0"/>
              </a:rPr>
              <a:t>　　　　　（平成</a:t>
            </a:r>
            <a:r>
              <a:rPr lang="en-US" altLang="ja-JP" sz="1600" b="1" dirty="0" smtClean="0">
                <a:latin typeface="Arial" panose="020B0604020202020204" pitchFamily="34" charset="0"/>
                <a:ea typeface="HGPｺﾞｼｯｸM" panose="020B0600000000000000" pitchFamily="50" charset="-128"/>
                <a:cs typeface="Arial" panose="020B0604020202020204" pitchFamily="34" charset="0"/>
              </a:rPr>
              <a:t>30</a:t>
            </a:r>
            <a:r>
              <a:rPr lang="ja-JP" altLang="en-US" sz="1600" b="1" dirty="0" smtClean="0">
                <a:latin typeface="Arial" panose="020B0604020202020204" pitchFamily="34" charset="0"/>
                <a:ea typeface="HGPｺﾞｼｯｸM" panose="020B0600000000000000" pitchFamily="50" charset="-128"/>
                <a:cs typeface="Arial" panose="020B0604020202020204" pitchFamily="34" charset="0"/>
              </a:rPr>
              <a:t>年</a:t>
            </a:r>
            <a:r>
              <a:rPr lang="en-US" altLang="ja-JP" sz="1600" b="1" dirty="0" smtClean="0">
                <a:latin typeface="Arial" panose="020B0604020202020204" pitchFamily="34" charset="0"/>
                <a:ea typeface="HGPｺﾞｼｯｸM" panose="020B0600000000000000" pitchFamily="50" charset="-128"/>
                <a:cs typeface="Arial" panose="020B0604020202020204" pitchFamily="34" charset="0"/>
              </a:rPr>
              <a:t>7</a:t>
            </a:r>
            <a:r>
              <a:rPr lang="ja-JP" altLang="en-US" sz="1600" b="1" dirty="0" smtClean="0">
                <a:latin typeface="Arial" panose="020B0604020202020204" pitchFamily="34" charset="0"/>
                <a:ea typeface="HGPｺﾞｼｯｸM" panose="020B0600000000000000" pitchFamily="50" charset="-128"/>
                <a:cs typeface="Arial" panose="020B0604020202020204" pitchFamily="34" charset="0"/>
              </a:rPr>
              <a:t>月</a:t>
            </a:r>
            <a:r>
              <a:rPr lang="en-US" altLang="ja-JP" sz="1600" b="1" dirty="0" smtClean="0">
                <a:latin typeface="Arial" panose="020B0604020202020204" pitchFamily="34" charset="0"/>
                <a:ea typeface="HGPｺﾞｼｯｸM" panose="020B0600000000000000" pitchFamily="50" charset="-128"/>
                <a:cs typeface="Arial" panose="020B0604020202020204" pitchFamily="34" charset="0"/>
              </a:rPr>
              <a:t>27</a:t>
            </a:r>
            <a:r>
              <a:rPr lang="ja-JP" altLang="en-US" sz="1600" b="1" dirty="0" smtClean="0">
                <a:latin typeface="Arial" panose="020B0604020202020204" pitchFamily="34" charset="0"/>
                <a:ea typeface="HGPｺﾞｼｯｸM" panose="020B0600000000000000" pitchFamily="50" charset="-128"/>
                <a:cs typeface="Arial" panose="020B0604020202020204" pitchFamily="34" charset="0"/>
              </a:rPr>
              <a:t>日公布　政令第</a:t>
            </a:r>
            <a:r>
              <a:rPr lang="en-US" altLang="ja-JP" sz="1600" b="1" dirty="0" smtClean="0">
                <a:latin typeface="Arial" panose="020B0604020202020204" pitchFamily="34" charset="0"/>
                <a:ea typeface="HGPｺﾞｼｯｸM" panose="020B0600000000000000" pitchFamily="50" charset="-128"/>
                <a:cs typeface="Arial" panose="020B0604020202020204" pitchFamily="34" charset="0"/>
              </a:rPr>
              <a:t>230</a:t>
            </a:r>
            <a:r>
              <a:rPr lang="ja-JP" altLang="en-US" sz="1600" b="1" dirty="0" smtClean="0">
                <a:latin typeface="Arial" panose="020B0604020202020204" pitchFamily="34" charset="0"/>
                <a:ea typeface="HGPｺﾞｼｯｸM" panose="020B0600000000000000" pitchFamily="50" charset="-128"/>
                <a:cs typeface="Arial" panose="020B0604020202020204" pitchFamily="34" charset="0"/>
              </a:rPr>
              <a:t>号）</a:t>
            </a:r>
            <a:endParaRPr lang="en-US" altLang="ja-JP" sz="1600" b="1" dirty="0" smtClean="0">
              <a:latin typeface="Arial" panose="020B0604020202020204" pitchFamily="34" charset="0"/>
              <a:ea typeface="HGPｺﾞｼｯｸM" panose="020B0600000000000000" pitchFamily="50" charset="-128"/>
              <a:cs typeface="Arial" panose="020B0604020202020204" pitchFamily="34" charset="0"/>
            </a:endParaRPr>
          </a:p>
          <a:p>
            <a:pPr marL="0" indent="0">
              <a:lnSpc>
                <a:spcPct val="100000"/>
              </a:lnSpc>
              <a:spcBef>
                <a:spcPts val="0"/>
              </a:spcBef>
              <a:buNone/>
            </a:pPr>
            <a:r>
              <a:rPr lang="ja-JP" altLang="en-US" sz="1600" b="1" dirty="0" smtClean="0">
                <a:latin typeface="Arial" panose="020B0604020202020204" pitchFamily="34" charset="0"/>
                <a:ea typeface="HGPｺﾞｼｯｸM" panose="020B0600000000000000" pitchFamily="50" charset="-128"/>
                <a:cs typeface="Arial" panose="020B0604020202020204" pitchFamily="34" charset="0"/>
              </a:rPr>
              <a:t>　　☑　医療法施行令（</a:t>
            </a:r>
            <a:r>
              <a:rPr lang="ja-JP" altLang="en-US" sz="1600" b="1" dirty="0">
                <a:latin typeface="Arial" panose="020B0604020202020204" pitchFamily="34" charset="0"/>
                <a:ea typeface="HGPｺﾞｼｯｸM" panose="020B0600000000000000" pitchFamily="50" charset="-128"/>
                <a:cs typeface="Arial" panose="020B0604020202020204" pitchFamily="34" charset="0"/>
              </a:rPr>
              <a:t>昭和</a:t>
            </a:r>
            <a:r>
              <a:rPr lang="en-US" altLang="ja-JP" sz="1600" b="1" dirty="0">
                <a:latin typeface="Arial" panose="020B0604020202020204" pitchFamily="34" charset="0"/>
                <a:ea typeface="HGPｺﾞｼｯｸM" panose="020B0600000000000000" pitchFamily="50" charset="-128"/>
                <a:cs typeface="Arial" panose="020B0604020202020204" pitchFamily="34" charset="0"/>
              </a:rPr>
              <a:t>23</a:t>
            </a:r>
            <a:r>
              <a:rPr lang="ja-JP" altLang="en-US" sz="1600" b="1" dirty="0" smtClean="0">
                <a:latin typeface="Arial" panose="020B0604020202020204" pitchFamily="34" charset="0"/>
                <a:ea typeface="HGPｺﾞｼｯｸM" panose="020B0600000000000000" pitchFamily="50" charset="-128"/>
                <a:cs typeface="Arial" panose="020B0604020202020204" pitchFamily="34" charset="0"/>
              </a:rPr>
              <a:t>年</a:t>
            </a:r>
            <a:r>
              <a:rPr lang="en-US" altLang="ja-JP" sz="1600" b="1" dirty="0" smtClean="0">
                <a:latin typeface="Arial" panose="020B0604020202020204" pitchFamily="34" charset="0"/>
                <a:ea typeface="HGPｺﾞｼｯｸM" panose="020B0600000000000000" pitchFamily="50" charset="-128"/>
                <a:cs typeface="Arial" panose="020B0604020202020204" pitchFamily="34" charset="0"/>
              </a:rPr>
              <a:t>10</a:t>
            </a:r>
            <a:r>
              <a:rPr lang="ja-JP" altLang="en-US" sz="1600" b="1" dirty="0" smtClean="0">
                <a:latin typeface="Arial" panose="020B0604020202020204" pitchFamily="34" charset="0"/>
                <a:ea typeface="HGPｺﾞｼｯｸM" panose="020B0600000000000000" pitchFamily="50" charset="-128"/>
                <a:cs typeface="Arial" panose="020B0604020202020204" pitchFamily="34" charset="0"/>
              </a:rPr>
              <a:t>月</a:t>
            </a:r>
            <a:r>
              <a:rPr lang="en-US" altLang="ja-JP" sz="1600" b="1" dirty="0" smtClean="0">
                <a:latin typeface="Arial" panose="020B0604020202020204" pitchFamily="34" charset="0"/>
                <a:ea typeface="HGPｺﾞｼｯｸM" panose="020B0600000000000000" pitchFamily="50" charset="-128"/>
                <a:cs typeface="Arial" panose="020B0604020202020204" pitchFamily="34" charset="0"/>
              </a:rPr>
              <a:t>27</a:t>
            </a:r>
            <a:r>
              <a:rPr lang="ja-JP" altLang="en-US" sz="1600" b="1" dirty="0" smtClean="0">
                <a:latin typeface="Arial" panose="020B0604020202020204" pitchFamily="34" charset="0"/>
                <a:ea typeface="HGPｺﾞｼｯｸM" panose="020B0600000000000000" pitchFamily="50" charset="-128"/>
                <a:cs typeface="Arial" panose="020B0604020202020204" pitchFamily="34" charset="0"/>
              </a:rPr>
              <a:t>日</a:t>
            </a:r>
            <a:r>
              <a:rPr lang="ja-JP" altLang="en-US" sz="1600" b="1" dirty="0">
                <a:latin typeface="Arial" panose="020B0604020202020204" pitchFamily="34" charset="0"/>
                <a:ea typeface="HGPｺﾞｼｯｸM" panose="020B0600000000000000" pitchFamily="50" charset="-128"/>
                <a:cs typeface="Arial" panose="020B0604020202020204" pitchFamily="34" charset="0"/>
              </a:rPr>
              <a:t>公布　</a:t>
            </a:r>
            <a:r>
              <a:rPr lang="ja-JP" altLang="en-US" sz="1600" b="1" dirty="0" smtClean="0">
                <a:latin typeface="Arial" panose="020B0604020202020204" pitchFamily="34" charset="0"/>
                <a:ea typeface="HGPｺﾞｼｯｸM" panose="020B0600000000000000" pitchFamily="50" charset="-128"/>
                <a:cs typeface="Arial" panose="020B0604020202020204" pitchFamily="34" charset="0"/>
              </a:rPr>
              <a:t>政令</a:t>
            </a:r>
            <a:r>
              <a:rPr lang="en-US" altLang="ja-JP" sz="1600" b="1" dirty="0" smtClean="0">
                <a:latin typeface="Arial" panose="020B0604020202020204" pitchFamily="34" charset="0"/>
                <a:ea typeface="HGPｺﾞｼｯｸM" panose="020B0600000000000000" pitchFamily="50" charset="-128"/>
                <a:cs typeface="Arial" panose="020B0604020202020204" pitchFamily="34" charset="0"/>
              </a:rPr>
              <a:t>326</a:t>
            </a:r>
            <a:r>
              <a:rPr lang="ja-JP" altLang="en-US" sz="1600" b="1" dirty="0" smtClean="0">
                <a:latin typeface="Arial" panose="020B0604020202020204" pitchFamily="34" charset="0"/>
                <a:ea typeface="HGPｺﾞｼｯｸM" panose="020B0600000000000000" pitchFamily="50" charset="-128"/>
                <a:cs typeface="Arial" panose="020B0604020202020204" pitchFamily="34" charset="0"/>
              </a:rPr>
              <a:t>号</a:t>
            </a:r>
            <a:r>
              <a:rPr lang="ja-JP" altLang="en-US" sz="1600" b="1" dirty="0">
                <a:latin typeface="Arial" panose="020B0604020202020204" pitchFamily="34" charset="0"/>
                <a:ea typeface="HGPｺﾞｼｯｸM" panose="020B0600000000000000" pitchFamily="50" charset="-128"/>
                <a:cs typeface="Arial" panose="020B0604020202020204" pitchFamily="34" charset="0"/>
              </a:rPr>
              <a:t>）の一部</a:t>
            </a:r>
            <a:r>
              <a:rPr lang="ja-JP" altLang="en-US" sz="1600" b="1" dirty="0" smtClean="0">
                <a:latin typeface="Arial" panose="020B0604020202020204" pitchFamily="34" charset="0"/>
                <a:ea typeface="HGPｺﾞｼｯｸM" panose="020B0600000000000000" pitchFamily="50" charset="-128"/>
                <a:cs typeface="Arial" panose="020B0604020202020204" pitchFamily="34" charset="0"/>
              </a:rPr>
              <a:t>改正</a:t>
            </a:r>
            <a:endParaRPr lang="en-US" altLang="ja-JP" sz="1600" b="1" dirty="0" smtClean="0">
              <a:latin typeface="Arial" panose="020B0604020202020204" pitchFamily="34" charset="0"/>
              <a:ea typeface="HGPｺﾞｼｯｸM" panose="020B0600000000000000" pitchFamily="50" charset="-128"/>
              <a:cs typeface="Arial" panose="020B0604020202020204" pitchFamily="34" charset="0"/>
            </a:endParaRPr>
          </a:p>
        </p:txBody>
      </p:sp>
      <p:sp>
        <p:nvSpPr>
          <p:cNvPr id="13" name="コンテンツ プレースホルダー 2"/>
          <p:cNvSpPr txBox="1">
            <a:spLocks/>
          </p:cNvSpPr>
          <p:nvPr/>
        </p:nvSpPr>
        <p:spPr>
          <a:xfrm>
            <a:off x="638103" y="3284984"/>
            <a:ext cx="8985585" cy="1074491"/>
          </a:xfrm>
          <a:prstGeom prst="rect">
            <a:avLst/>
          </a:prstGeom>
          <a:ln w="63500">
            <a:solidFill>
              <a:schemeClr val="accent2"/>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US" altLang="ja-JP"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a:t>
            </a:r>
            <a:r>
              <a:rPr lang="ja-JP" altLang="en-US"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省令</a:t>
            </a:r>
            <a:r>
              <a:rPr lang="en-US" altLang="ja-JP"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a:t>
            </a:r>
            <a:r>
              <a:rPr lang="ja-JP" altLang="en-US"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　医療法等の一部を改正する法律の一部の施行に伴う厚生労働省関係省令の整備に関する省令</a:t>
            </a:r>
            <a:endParaRPr lang="en-US" altLang="ja-JP"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endParaRPr>
          </a:p>
          <a:p>
            <a:pPr marL="0" indent="0">
              <a:lnSpc>
                <a:spcPct val="100000"/>
              </a:lnSpc>
              <a:spcBef>
                <a:spcPts val="0"/>
              </a:spcBef>
              <a:buNone/>
            </a:pPr>
            <a:r>
              <a:rPr lang="ja-JP" altLang="en-US"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　　　　　　（平成</a:t>
            </a:r>
            <a:r>
              <a:rPr lang="en-US" altLang="ja-JP"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30</a:t>
            </a:r>
            <a:r>
              <a:rPr lang="ja-JP" altLang="en-US"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年</a:t>
            </a:r>
            <a:r>
              <a:rPr lang="en-US" altLang="ja-JP"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7</a:t>
            </a:r>
            <a:r>
              <a:rPr lang="ja-JP" altLang="en-US"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月</a:t>
            </a:r>
            <a:r>
              <a:rPr lang="en-US" altLang="ja-JP"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27</a:t>
            </a:r>
            <a:r>
              <a:rPr lang="ja-JP" altLang="en-US"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日公布　厚生労働省令第</a:t>
            </a:r>
            <a:r>
              <a:rPr lang="en-US" altLang="ja-JP"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93</a:t>
            </a:r>
            <a:r>
              <a:rPr lang="ja-JP" altLang="en-US"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号）</a:t>
            </a:r>
            <a:endParaRPr lang="en-US" altLang="ja-JP" sz="1600" b="1" dirty="0">
              <a:solidFill>
                <a:schemeClr val="accent2"/>
              </a:solidFill>
              <a:latin typeface="Arial" panose="020B0604020202020204" pitchFamily="34" charset="0"/>
              <a:ea typeface="HGPｺﾞｼｯｸM" panose="020B0600000000000000" pitchFamily="50" charset="-128"/>
              <a:cs typeface="Arial" panose="020B0604020202020204" pitchFamily="34" charset="0"/>
            </a:endParaRPr>
          </a:p>
          <a:p>
            <a:pPr marL="0" indent="0">
              <a:lnSpc>
                <a:spcPct val="100000"/>
              </a:lnSpc>
              <a:spcBef>
                <a:spcPts val="0"/>
              </a:spcBef>
              <a:buNone/>
            </a:pPr>
            <a:r>
              <a:rPr lang="ja-JP" altLang="en-US"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　☑　</a:t>
            </a:r>
            <a:r>
              <a:rPr lang="ja-JP" altLang="ja-JP"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医療法施行規則（昭和</a:t>
            </a:r>
            <a:r>
              <a:rPr lang="en-US" altLang="ja-JP"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23</a:t>
            </a:r>
            <a:r>
              <a:rPr lang="ja-JP" altLang="ja-JP"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年厚生省令第</a:t>
            </a:r>
            <a:r>
              <a:rPr lang="en-US" altLang="ja-JP"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50</a:t>
            </a:r>
            <a:r>
              <a:rPr lang="ja-JP" altLang="ja-JP"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号）</a:t>
            </a:r>
            <a:r>
              <a:rPr lang="ja-JP" altLang="en-US"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の一部改正</a:t>
            </a:r>
            <a:endParaRPr lang="en-US" altLang="ja-JP"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endParaRPr>
          </a:p>
          <a:p>
            <a:pPr marL="0" indent="0">
              <a:lnSpc>
                <a:spcPct val="100000"/>
              </a:lnSpc>
              <a:spcBef>
                <a:spcPts val="0"/>
              </a:spcBef>
              <a:buNone/>
            </a:pPr>
            <a:r>
              <a:rPr lang="ja-JP" altLang="en-US"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　☑　</a:t>
            </a:r>
            <a:r>
              <a:rPr lang="ja-JP" altLang="ja-JP"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臨床</a:t>
            </a:r>
            <a:r>
              <a:rPr lang="ja-JP" altLang="ja-JP" sz="1600" b="1" dirty="0">
                <a:solidFill>
                  <a:schemeClr val="accent2"/>
                </a:solidFill>
                <a:latin typeface="Arial" panose="020B0604020202020204" pitchFamily="34" charset="0"/>
                <a:ea typeface="HGPｺﾞｼｯｸM" panose="020B0600000000000000" pitchFamily="50" charset="-128"/>
                <a:cs typeface="Arial" panose="020B0604020202020204" pitchFamily="34" charset="0"/>
              </a:rPr>
              <a:t>検査技師等に関する法律施行規則（昭和</a:t>
            </a:r>
            <a:r>
              <a:rPr lang="en-US" altLang="ja-JP" sz="1600" b="1" dirty="0">
                <a:solidFill>
                  <a:schemeClr val="accent2"/>
                </a:solidFill>
                <a:latin typeface="Arial" panose="020B0604020202020204" pitchFamily="34" charset="0"/>
                <a:ea typeface="HGPｺﾞｼｯｸM" panose="020B0600000000000000" pitchFamily="50" charset="-128"/>
                <a:cs typeface="Arial" panose="020B0604020202020204" pitchFamily="34" charset="0"/>
              </a:rPr>
              <a:t>33</a:t>
            </a:r>
            <a:r>
              <a:rPr lang="ja-JP" altLang="ja-JP" sz="1600" b="1" dirty="0">
                <a:solidFill>
                  <a:schemeClr val="accent2"/>
                </a:solidFill>
                <a:latin typeface="Arial" panose="020B0604020202020204" pitchFamily="34" charset="0"/>
                <a:ea typeface="HGPｺﾞｼｯｸM" panose="020B0600000000000000" pitchFamily="50" charset="-128"/>
                <a:cs typeface="Arial" panose="020B0604020202020204" pitchFamily="34" charset="0"/>
              </a:rPr>
              <a:t>年厚生省令第</a:t>
            </a:r>
            <a:r>
              <a:rPr lang="en-US" altLang="ja-JP" sz="1600" b="1" dirty="0">
                <a:solidFill>
                  <a:schemeClr val="accent2"/>
                </a:solidFill>
                <a:latin typeface="Arial" panose="020B0604020202020204" pitchFamily="34" charset="0"/>
                <a:ea typeface="HGPｺﾞｼｯｸM" panose="020B0600000000000000" pitchFamily="50" charset="-128"/>
                <a:cs typeface="Arial" panose="020B0604020202020204" pitchFamily="34" charset="0"/>
              </a:rPr>
              <a:t>24</a:t>
            </a:r>
            <a:r>
              <a:rPr lang="ja-JP" altLang="ja-JP" sz="1600" b="1" dirty="0">
                <a:solidFill>
                  <a:schemeClr val="accent2"/>
                </a:solidFill>
                <a:latin typeface="Arial" panose="020B0604020202020204" pitchFamily="34" charset="0"/>
                <a:ea typeface="HGPｺﾞｼｯｸM" panose="020B0600000000000000" pitchFamily="50" charset="-128"/>
                <a:cs typeface="Arial" panose="020B0604020202020204" pitchFamily="34" charset="0"/>
              </a:rPr>
              <a:t>号</a:t>
            </a:r>
            <a:r>
              <a:rPr lang="ja-JP" altLang="ja-JP"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a:t>
            </a:r>
            <a:r>
              <a:rPr lang="ja-JP" altLang="en-US" sz="1600" b="1"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rPr>
              <a:t>の一部改正</a:t>
            </a:r>
            <a:endParaRPr lang="ja-JP" altLang="ja-JP" sz="1600" b="1" dirty="0">
              <a:solidFill>
                <a:schemeClr val="accent2"/>
              </a:solidFill>
              <a:latin typeface="Arial" panose="020B0604020202020204" pitchFamily="34" charset="0"/>
              <a:ea typeface="HGPｺﾞｼｯｸM" panose="020B0600000000000000" pitchFamily="50" charset="-128"/>
              <a:cs typeface="Arial" panose="020B0604020202020204" pitchFamily="34" charset="0"/>
            </a:endParaRPr>
          </a:p>
          <a:p>
            <a:pPr marL="0" indent="0">
              <a:lnSpc>
                <a:spcPct val="100000"/>
              </a:lnSpc>
              <a:spcBef>
                <a:spcPts val="0"/>
              </a:spcBef>
              <a:buFont typeface="Arial" panose="020B0604020202020204" pitchFamily="34" charset="0"/>
              <a:buNone/>
            </a:pPr>
            <a:endParaRPr lang="en-US" altLang="ja-JP" sz="1600" dirty="0" smtClean="0">
              <a:solidFill>
                <a:schemeClr val="accent2"/>
              </a:solidFill>
              <a:latin typeface="Arial" panose="020B0604020202020204" pitchFamily="34" charset="0"/>
              <a:ea typeface="HGPｺﾞｼｯｸM" panose="020B0600000000000000" pitchFamily="50" charset="-128"/>
              <a:cs typeface="Arial" panose="020B0604020202020204" pitchFamily="34" charset="0"/>
            </a:endParaRPr>
          </a:p>
        </p:txBody>
      </p:sp>
      <p:sp>
        <p:nvSpPr>
          <p:cNvPr id="15" name="コンテンツ プレースホルダー 2"/>
          <p:cNvSpPr txBox="1">
            <a:spLocks/>
          </p:cNvSpPr>
          <p:nvPr/>
        </p:nvSpPr>
        <p:spPr>
          <a:xfrm>
            <a:off x="920552" y="4522405"/>
            <a:ext cx="8703136" cy="878564"/>
          </a:xfrm>
          <a:prstGeom prst="rect">
            <a:avLst/>
          </a:prstGeom>
          <a:ln w="38100">
            <a:solidFill>
              <a:srgbClr val="33CC33"/>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spcBef>
                <a:spcPts val="0"/>
              </a:spcBef>
              <a:buNone/>
            </a:pPr>
            <a:r>
              <a:rPr lang="ja-JP" altLang="en-US" sz="1600" b="1" dirty="0" smtClean="0">
                <a:solidFill>
                  <a:schemeClr val="accent6"/>
                </a:solidFill>
                <a:latin typeface="HGPｺﾞｼｯｸM" panose="020B0600000000000000" pitchFamily="50" charset="-128"/>
                <a:ea typeface="HGPｺﾞｼｯｸM" panose="020B0600000000000000" pitchFamily="50" charset="-128"/>
              </a:rPr>
              <a:t>｛施行通知｝</a:t>
            </a:r>
            <a:r>
              <a:rPr lang="ja-JP" altLang="en-US" sz="1600" b="1" dirty="0" smtClean="0">
                <a:solidFill>
                  <a:schemeClr val="accent6"/>
                </a:solidFill>
                <a:latin typeface="Arial" panose="020B0604020202020204" pitchFamily="34" charset="0"/>
                <a:ea typeface="HGPｺﾞｼｯｸM" panose="020B0600000000000000" pitchFamily="50" charset="-128"/>
                <a:cs typeface="Arial" panose="020B0604020202020204" pitchFamily="34" charset="0"/>
              </a:rPr>
              <a:t>　医療法等の一部を改正する法律の一部の施行に伴う厚生労働省関係省令の整備に</a:t>
            </a:r>
            <a:endParaRPr lang="en-US" altLang="ja-JP" sz="1600" b="1" dirty="0" smtClean="0">
              <a:solidFill>
                <a:schemeClr val="accent6"/>
              </a:solidFill>
              <a:latin typeface="Arial" panose="020B0604020202020204" pitchFamily="34" charset="0"/>
              <a:ea typeface="HGPｺﾞｼｯｸM" panose="020B0600000000000000" pitchFamily="50" charset="-128"/>
              <a:cs typeface="Arial" panose="020B0604020202020204" pitchFamily="34" charset="0"/>
            </a:endParaRPr>
          </a:p>
          <a:p>
            <a:pPr marL="0" indent="0">
              <a:lnSpc>
                <a:spcPct val="100000"/>
              </a:lnSpc>
              <a:spcBef>
                <a:spcPts val="0"/>
              </a:spcBef>
              <a:buNone/>
            </a:pPr>
            <a:r>
              <a:rPr lang="ja-JP" altLang="en-US" sz="1600" b="1" dirty="0" smtClean="0">
                <a:solidFill>
                  <a:schemeClr val="accent6"/>
                </a:solidFill>
                <a:latin typeface="Arial" panose="020B0604020202020204" pitchFamily="34" charset="0"/>
                <a:ea typeface="HGPｺﾞｼｯｸM" panose="020B0600000000000000" pitchFamily="50" charset="-128"/>
                <a:cs typeface="Arial" panose="020B0604020202020204" pitchFamily="34" charset="0"/>
              </a:rPr>
              <a:t>　　　　　　　　　関する省令の施行について</a:t>
            </a:r>
            <a:endParaRPr lang="en-US" altLang="ja-JP" sz="1600" b="1" dirty="0" smtClean="0">
              <a:solidFill>
                <a:schemeClr val="accent6"/>
              </a:solidFill>
              <a:latin typeface="Arial" panose="020B0604020202020204" pitchFamily="34" charset="0"/>
              <a:ea typeface="HGPｺﾞｼｯｸM" panose="020B0600000000000000" pitchFamily="50" charset="-128"/>
              <a:cs typeface="Arial" panose="020B0604020202020204" pitchFamily="34" charset="0"/>
            </a:endParaRPr>
          </a:p>
          <a:p>
            <a:pPr marL="0" indent="0">
              <a:lnSpc>
                <a:spcPct val="100000"/>
              </a:lnSpc>
              <a:spcBef>
                <a:spcPts val="0"/>
              </a:spcBef>
              <a:buNone/>
            </a:pPr>
            <a:r>
              <a:rPr lang="ja-JP" altLang="en-US" sz="1600" b="1" dirty="0" smtClean="0">
                <a:solidFill>
                  <a:schemeClr val="accent6"/>
                </a:solidFill>
                <a:latin typeface="Arial" panose="020B0604020202020204" pitchFamily="34" charset="0"/>
                <a:ea typeface="HGPｺﾞｼｯｸM" panose="020B0600000000000000" pitchFamily="50" charset="-128"/>
                <a:cs typeface="Arial" panose="020B0604020202020204" pitchFamily="34" charset="0"/>
              </a:rPr>
              <a:t>　　　　　　　　　（平成</a:t>
            </a:r>
            <a:r>
              <a:rPr lang="en-US" altLang="ja-JP" sz="1600" b="1" dirty="0" smtClean="0">
                <a:solidFill>
                  <a:schemeClr val="accent6"/>
                </a:solidFill>
                <a:latin typeface="Arial" panose="020B0604020202020204" pitchFamily="34" charset="0"/>
                <a:ea typeface="HGPｺﾞｼｯｸM" panose="020B0600000000000000" pitchFamily="50" charset="-128"/>
                <a:cs typeface="Arial" panose="020B0604020202020204" pitchFamily="34" charset="0"/>
              </a:rPr>
              <a:t>30</a:t>
            </a:r>
            <a:r>
              <a:rPr lang="ja-JP" altLang="en-US" sz="1600" b="1" dirty="0" smtClean="0">
                <a:solidFill>
                  <a:schemeClr val="accent6"/>
                </a:solidFill>
                <a:latin typeface="Arial" panose="020B0604020202020204" pitchFamily="34" charset="0"/>
                <a:ea typeface="HGPｺﾞｼｯｸM" panose="020B0600000000000000" pitchFamily="50" charset="-128"/>
                <a:cs typeface="Arial" panose="020B0604020202020204" pitchFamily="34" charset="0"/>
              </a:rPr>
              <a:t>年</a:t>
            </a:r>
            <a:r>
              <a:rPr lang="en-US" altLang="ja-JP" sz="1600" b="1" dirty="0" smtClean="0">
                <a:solidFill>
                  <a:schemeClr val="accent6"/>
                </a:solidFill>
                <a:latin typeface="Arial" panose="020B0604020202020204" pitchFamily="34" charset="0"/>
                <a:ea typeface="HGPｺﾞｼｯｸM" panose="020B0600000000000000" pitchFamily="50" charset="-128"/>
                <a:cs typeface="Arial" panose="020B0604020202020204" pitchFamily="34" charset="0"/>
              </a:rPr>
              <a:t>8</a:t>
            </a:r>
            <a:r>
              <a:rPr lang="ja-JP" altLang="en-US" sz="1600" b="1" dirty="0" smtClean="0">
                <a:solidFill>
                  <a:schemeClr val="accent6"/>
                </a:solidFill>
                <a:latin typeface="Arial" panose="020B0604020202020204" pitchFamily="34" charset="0"/>
                <a:ea typeface="HGPｺﾞｼｯｸM" panose="020B0600000000000000" pitchFamily="50" charset="-128"/>
                <a:cs typeface="Arial" panose="020B0604020202020204" pitchFamily="34" charset="0"/>
              </a:rPr>
              <a:t>月</a:t>
            </a:r>
            <a:r>
              <a:rPr lang="en-US" altLang="ja-JP" sz="1600" b="1" dirty="0" smtClean="0">
                <a:solidFill>
                  <a:schemeClr val="accent6"/>
                </a:solidFill>
                <a:latin typeface="Arial" panose="020B0604020202020204" pitchFamily="34" charset="0"/>
                <a:ea typeface="HGPｺﾞｼｯｸM" panose="020B0600000000000000" pitchFamily="50" charset="-128"/>
                <a:cs typeface="Arial" panose="020B0604020202020204" pitchFamily="34" charset="0"/>
              </a:rPr>
              <a:t>10</a:t>
            </a:r>
            <a:r>
              <a:rPr lang="ja-JP" altLang="en-US" sz="1600" b="1" dirty="0" smtClean="0">
                <a:solidFill>
                  <a:schemeClr val="accent6"/>
                </a:solidFill>
                <a:latin typeface="Arial" panose="020B0604020202020204" pitchFamily="34" charset="0"/>
                <a:ea typeface="HGPｺﾞｼｯｸM" panose="020B0600000000000000" pitchFamily="50" charset="-128"/>
                <a:cs typeface="Arial" panose="020B0604020202020204" pitchFamily="34" charset="0"/>
              </a:rPr>
              <a:t>日　医政発</a:t>
            </a:r>
            <a:r>
              <a:rPr lang="en-US" altLang="ja-JP" sz="1600" b="1" dirty="0" smtClean="0">
                <a:solidFill>
                  <a:schemeClr val="accent6"/>
                </a:solidFill>
                <a:latin typeface="Arial" panose="020B0604020202020204" pitchFamily="34" charset="0"/>
                <a:ea typeface="HGPｺﾞｼｯｸM" panose="020B0600000000000000" pitchFamily="50" charset="-128"/>
                <a:cs typeface="Arial" panose="020B0604020202020204" pitchFamily="34" charset="0"/>
              </a:rPr>
              <a:t>0810</a:t>
            </a:r>
            <a:r>
              <a:rPr lang="ja-JP" altLang="en-US" sz="1600" b="1" dirty="0" smtClean="0">
                <a:solidFill>
                  <a:schemeClr val="accent6"/>
                </a:solidFill>
                <a:latin typeface="Arial" panose="020B0604020202020204" pitchFamily="34" charset="0"/>
                <a:ea typeface="HGPｺﾞｼｯｸM" panose="020B0600000000000000" pitchFamily="50" charset="-128"/>
                <a:cs typeface="Arial" panose="020B0604020202020204" pitchFamily="34" charset="0"/>
              </a:rPr>
              <a:t>第</a:t>
            </a:r>
            <a:r>
              <a:rPr lang="en-US" altLang="ja-JP" sz="1600" b="1" dirty="0" smtClean="0">
                <a:solidFill>
                  <a:schemeClr val="accent6"/>
                </a:solidFill>
                <a:latin typeface="Arial" panose="020B0604020202020204" pitchFamily="34" charset="0"/>
                <a:ea typeface="HGPｺﾞｼｯｸM" panose="020B0600000000000000" pitchFamily="50" charset="-128"/>
                <a:cs typeface="Arial" panose="020B0604020202020204" pitchFamily="34" charset="0"/>
              </a:rPr>
              <a:t>1</a:t>
            </a:r>
            <a:r>
              <a:rPr lang="ja-JP" altLang="en-US" sz="1600" b="1" dirty="0" smtClean="0">
                <a:solidFill>
                  <a:schemeClr val="accent6"/>
                </a:solidFill>
                <a:latin typeface="Arial" panose="020B0604020202020204" pitchFamily="34" charset="0"/>
                <a:ea typeface="HGPｺﾞｼｯｸM" panose="020B0600000000000000" pitchFamily="50" charset="-128"/>
                <a:cs typeface="Arial" panose="020B0604020202020204" pitchFamily="34" charset="0"/>
              </a:rPr>
              <a:t>号　医政局長通知）</a:t>
            </a:r>
            <a:endParaRPr lang="en-US" altLang="ja-JP" sz="1600" b="1" dirty="0" smtClean="0">
              <a:solidFill>
                <a:schemeClr val="accent6"/>
              </a:solidFill>
              <a:latin typeface="Arial" panose="020B0604020202020204" pitchFamily="34" charset="0"/>
              <a:ea typeface="HGPｺﾞｼｯｸM" panose="020B0600000000000000" pitchFamily="50" charset="-128"/>
              <a:cs typeface="Arial" panose="020B0604020202020204" pitchFamily="34" charset="0"/>
            </a:endParaRPr>
          </a:p>
        </p:txBody>
      </p:sp>
      <p:sp>
        <p:nvSpPr>
          <p:cNvPr id="10" name="スライド番号プレースホルダ 3"/>
          <p:cNvSpPr txBox="1">
            <a:spLocks/>
          </p:cNvSpPr>
          <p:nvPr/>
        </p:nvSpPr>
        <p:spPr>
          <a:xfrm>
            <a:off x="9379618" y="6661558"/>
            <a:ext cx="526382" cy="196453"/>
          </a:xfrm>
          <a:prstGeom prst="rect">
            <a:avLst/>
          </a:prstGeom>
          <a:noFill/>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schemeClr val="tx1"/>
                </a:solidFill>
                <a:effectLst/>
                <a:uLnTx/>
                <a:uFillTx/>
                <a:latin typeface="Arial" pitchFamily="34" charset="0"/>
                <a:ea typeface="HGPｺﾞｼｯｸM" pitchFamily="50" charset="-128"/>
                <a:cs typeface="Arial" pitchFamily="34" charset="0"/>
              </a:rPr>
              <a:t>5</a:t>
            </a:r>
            <a:endParaRPr kumimoji="1" lang="en-US" altLang="ja-JP" sz="1600" b="0" i="0" u="none" strike="noStrike" kern="1200" cap="none" spc="0" normalizeH="0" baseline="0" noProof="0" dirty="0">
              <a:ln>
                <a:noFill/>
              </a:ln>
              <a:solidFill>
                <a:schemeClr val="tx1"/>
              </a:solidFill>
              <a:effectLst/>
              <a:uLnTx/>
              <a:uFillTx/>
              <a:latin typeface="Arial" pitchFamily="34" charset="0"/>
              <a:ea typeface="HGPｺﾞｼｯｸM" pitchFamily="50" charset="-128"/>
              <a:cs typeface="Arial" pitchFamily="34" charset="0"/>
            </a:endParaRPr>
          </a:p>
        </p:txBody>
      </p:sp>
      <p:sp>
        <p:nvSpPr>
          <p:cNvPr id="16" name="コンテンツ プレースホルダー 2"/>
          <p:cNvSpPr txBox="1">
            <a:spLocks/>
          </p:cNvSpPr>
          <p:nvPr/>
        </p:nvSpPr>
        <p:spPr>
          <a:xfrm>
            <a:off x="920552" y="5517232"/>
            <a:ext cx="8703136" cy="1144326"/>
          </a:xfrm>
          <a:prstGeom prst="rect">
            <a:avLst/>
          </a:prstGeom>
          <a:ln w="38100">
            <a:solidFill>
              <a:srgbClr val="33CC33"/>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spcBef>
                <a:spcPts val="0"/>
              </a:spcBef>
              <a:buNone/>
            </a:pPr>
            <a:r>
              <a:rPr lang="en-US" altLang="ja-JP" sz="1600" b="1" dirty="0" smtClean="0">
                <a:solidFill>
                  <a:srgbClr val="70AD47"/>
                </a:solidFill>
                <a:latin typeface="HGPｺﾞｼｯｸM" panose="020B0600000000000000" pitchFamily="50" charset="-128"/>
                <a:ea typeface="HGPｺﾞｼｯｸM" panose="020B0600000000000000" pitchFamily="50" charset="-128"/>
              </a:rPr>
              <a:t>〔</a:t>
            </a:r>
            <a:r>
              <a:rPr lang="ja-JP" altLang="en-US" sz="1600" b="1" dirty="0" smtClean="0">
                <a:solidFill>
                  <a:srgbClr val="70AD47"/>
                </a:solidFill>
                <a:latin typeface="HGPｺﾞｼｯｸM" panose="020B0600000000000000" pitchFamily="50" charset="-128"/>
                <a:ea typeface="HGPｺﾞｼｯｸM" panose="020B0600000000000000" pitchFamily="50" charset="-128"/>
              </a:rPr>
              <a:t>通知</a:t>
            </a:r>
            <a:r>
              <a:rPr lang="en-US" altLang="ja-JP" sz="1600" b="1" dirty="0" smtClean="0">
                <a:solidFill>
                  <a:srgbClr val="70AD47"/>
                </a:solidFill>
                <a:latin typeface="HGPｺﾞｼｯｸM" panose="020B0600000000000000" pitchFamily="50" charset="-128"/>
                <a:ea typeface="HGPｺﾞｼｯｸM" panose="020B0600000000000000" pitchFamily="50" charset="-128"/>
              </a:rPr>
              <a:t>〕</a:t>
            </a:r>
            <a:r>
              <a:rPr lang="ja-JP" altLang="en-US"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rPr>
              <a:t>　衛生検査所指導要領の見直し等について</a:t>
            </a:r>
            <a:endParaRPr lang="en-US" altLang="ja-JP"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endParaRPr>
          </a:p>
          <a:p>
            <a:pPr marL="0" indent="0">
              <a:lnSpc>
                <a:spcPct val="100000"/>
              </a:lnSpc>
              <a:spcBef>
                <a:spcPts val="0"/>
              </a:spcBef>
              <a:buNone/>
            </a:pPr>
            <a:r>
              <a:rPr lang="ja-JP" altLang="en-US"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rPr>
              <a:t>　　　　　　（平成</a:t>
            </a:r>
            <a:r>
              <a:rPr lang="en-US" altLang="ja-JP"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rPr>
              <a:t>30</a:t>
            </a:r>
            <a:r>
              <a:rPr lang="ja-JP" altLang="en-US"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rPr>
              <a:t>年</a:t>
            </a:r>
            <a:r>
              <a:rPr lang="en-US" altLang="ja-JP"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rPr>
              <a:t>10</a:t>
            </a:r>
            <a:r>
              <a:rPr lang="ja-JP" altLang="en-US"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rPr>
              <a:t>月</a:t>
            </a:r>
            <a:r>
              <a:rPr lang="en-US" altLang="ja-JP"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rPr>
              <a:t>30</a:t>
            </a:r>
            <a:r>
              <a:rPr lang="ja-JP" altLang="en-US"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rPr>
              <a:t>日　医政発</a:t>
            </a:r>
            <a:r>
              <a:rPr lang="en-US" altLang="ja-JP"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rPr>
              <a:t>1030</a:t>
            </a:r>
            <a:r>
              <a:rPr lang="ja-JP" altLang="en-US"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rPr>
              <a:t>第３号　医政局長）</a:t>
            </a:r>
            <a:endParaRPr lang="en-US" altLang="ja-JP"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endParaRPr>
          </a:p>
          <a:p>
            <a:pPr marL="0" indent="0">
              <a:lnSpc>
                <a:spcPct val="100000"/>
              </a:lnSpc>
              <a:spcBef>
                <a:spcPts val="0"/>
              </a:spcBef>
              <a:buNone/>
            </a:pPr>
            <a:r>
              <a:rPr lang="en-US" altLang="ja-JP" sz="1600" b="1" dirty="0" smtClean="0">
                <a:solidFill>
                  <a:srgbClr val="70AD47"/>
                </a:solidFill>
                <a:latin typeface="HGPｺﾞｼｯｸM" panose="020B0600000000000000" pitchFamily="50" charset="-128"/>
                <a:ea typeface="HGPｺﾞｼｯｸM" panose="020B0600000000000000" pitchFamily="50" charset="-128"/>
              </a:rPr>
              <a:t>〔</a:t>
            </a:r>
            <a:r>
              <a:rPr lang="ja-JP" altLang="en-US" sz="1600" b="1" dirty="0" smtClean="0">
                <a:solidFill>
                  <a:srgbClr val="70AD47"/>
                </a:solidFill>
                <a:latin typeface="HGPｺﾞｼｯｸM" panose="020B0600000000000000" pitchFamily="50" charset="-128"/>
                <a:ea typeface="HGPｺﾞｼｯｸM" panose="020B0600000000000000" pitchFamily="50" charset="-128"/>
              </a:rPr>
              <a:t>通知</a:t>
            </a:r>
            <a:r>
              <a:rPr lang="en-US" altLang="ja-JP" sz="1600" b="1" dirty="0" smtClean="0">
                <a:solidFill>
                  <a:srgbClr val="70AD47"/>
                </a:solidFill>
                <a:latin typeface="HGPｺﾞｼｯｸM" panose="020B0600000000000000" pitchFamily="50" charset="-128"/>
                <a:ea typeface="HGPｺﾞｼｯｸM" panose="020B0600000000000000" pitchFamily="50" charset="-128"/>
              </a:rPr>
              <a:t>〕</a:t>
            </a:r>
            <a:r>
              <a:rPr lang="ja-JP" altLang="en-US"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rPr>
              <a:t>　「病院、診療所等の業務委託について」の一部改正について</a:t>
            </a:r>
            <a:endParaRPr lang="en-US" altLang="ja-JP"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endParaRPr>
          </a:p>
          <a:p>
            <a:pPr marL="0" indent="0">
              <a:lnSpc>
                <a:spcPct val="100000"/>
              </a:lnSpc>
              <a:spcBef>
                <a:spcPts val="0"/>
              </a:spcBef>
              <a:buNone/>
            </a:pPr>
            <a:r>
              <a:rPr lang="ja-JP" altLang="en-US"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rPr>
              <a:t>　　　　　　（平成</a:t>
            </a:r>
            <a:r>
              <a:rPr lang="en-US" altLang="ja-JP"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rPr>
              <a:t>30</a:t>
            </a:r>
            <a:r>
              <a:rPr lang="ja-JP" altLang="en-US"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rPr>
              <a:t>年</a:t>
            </a:r>
            <a:r>
              <a:rPr lang="en-US" altLang="ja-JP"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rPr>
              <a:t>10</a:t>
            </a:r>
            <a:r>
              <a:rPr lang="ja-JP" altLang="en-US"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rPr>
              <a:t>月</a:t>
            </a:r>
            <a:r>
              <a:rPr lang="en-US" altLang="ja-JP"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rPr>
              <a:t>30</a:t>
            </a:r>
            <a:r>
              <a:rPr lang="ja-JP" altLang="en-US"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rPr>
              <a:t>日　医政発</a:t>
            </a:r>
            <a:r>
              <a:rPr lang="en-US" altLang="ja-JP"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rPr>
              <a:t>1030</a:t>
            </a:r>
            <a:r>
              <a:rPr lang="ja-JP" altLang="en-US"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rPr>
              <a:t>第１号　地域医療計画課長）</a:t>
            </a:r>
            <a:endParaRPr lang="en-US" altLang="ja-JP" sz="1600" b="1" dirty="0">
              <a:solidFill>
                <a:srgbClr val="70AD47"/>
              </a:solidFill>
              <a:latin typeface="HGPｺﾞｼｯｸM" panose="020B0600000000000000" pitchFamily="50" charset="-128"/>
              <a:ea typeface="HGPｺﾞｼｯｸM" panose="020B0600000000000000" pitchFamily="50" charset="-128"/>
            </a:endParaRPr>
          </a:p>
          <a:p>
            <a:pPr marL="0" indent="0">
              <a:lnSpc>
                <a:spcPct val="100000"/>
              </a:lnSpc>
              <a:spcBef>
                <a:spcPts val="0"/>
              </a:spcBef>
              <a:buFont typeface="Arial" panose="020B0604020202020204" pitchFamily="34" charset="0"/>
              <a:buNone/>
            </a:pPr>
            <a:endParaRPr lang="en-US" altLang="ja-JP" sz="1600" b="1" dirty="0" smtClean="0">
              <a:solidFill>
                <a:srgbClr val="70AD47"/>
              </a:solidFill>
              <a:latin typeface="Arial" panose="020B0604020202020204" pitchFamily="34" charset="0"/>
              <a:ea typeface="HGPｺﾞｼｯｸM" panose="020B0600000000000000" pitchFamily="50" charset="-128"/>
              <a:cs typeface="Arial" panose="020B0604020202020204" pitchFamily="34" charset="0"/>
            </a:endParaRPr>
          </a:p>
        </p:txBody>
      </p:sp>
      <p:sp>
        <p:nvSpPr>
          <p:cNvPr id="11" name="テキスト ボックス 15"/>
          <p:cNvSpPr txBox="1">
            <a:spLocks noChangeArrowheads="1"/>
          </p:cNvSpPr>
          <p:nvPr/>
        </p:nvSpPr>
        <p:spPr bwMode="auto">
          <a:xfrm>
            <a:off x="11103" y="11038"/>
            <a:ext cx="9915525" cy="523210"/>
          </a:xfrm>
          <a:prstGeom prst="rect">
            <a:avLst/>
          </a:prstGeom>
          <a:gradFill flip="none" rotWithShape="1">
            <a:gsLst>
              <a:gs pos="0">
                <a:srgbClr val="CCFFFF"/>
              </a:gs>
              <a:gs pos="35000">
                <a:schemeClr val="bg1"/>
              </a:gs>
              <a:gs pos="100000">
                <a:srgbClr val="CCFFFF"/>
              </a:gs>
            </a:gsLst>
            <a:lin ang="5400000" scaled="1"/>
            <a:tileRect/>
          </a:gradFill>
          <a:ln>
            <a:noFill/>
          </a:ln>
        </p:spPr>
        <p:txBody>
          <a:bodyPr wrap="square" lIns="91429" tIns="45715" rIns="91429" bIns="45715">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800" b="1" dirty="0" smtClean="0">
                <a:latin typeface="HGP創英角ｺﾞｼｯｸUB" panose="020B0900000000000000" pitchFamily="50" charset="-128"/>
                <a:ea typeface="HGP創英角ｺﾞｼｯｸUB" panose="020B0900000000000000" pitchFamily="50" charset="-128"/>
                <a:cs typeface="メイリオ" panose="020B0604030504040204" pitchFamily="50" charset="-128"/>
              </a:rPr>
              <a:t>改正された法律、政令、省令及び告示等について</a:t>
            </a:r>
            <a:endParaRPr lang="en-US" altLang="ja-JP" sz="2800" b="1" dirty="0">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Tree>
    <p:extLst>
      <p:ext uri="{BB962C8B-B14F-4D97-AF65-F5344CB8AC3E}">
        <p14:creationId xmlns:p14="http://schemas.microsoft.com/office/powerpoint/2010/main" val="801546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7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ECEEBAD7BF101045ABE72577637BD610" ma:contentTypeVersion="11" ma:contentTypeDescription="" ma:contentTypeScope="" ma:versionID="d86358c41636440c084776747847e120">
  <xsd:schema xmlns:xsd="http://www.w3.org/2001/XMLSchema" xmlns:p="http://schemas.microsoft.com/office/2006/metadata/properties" xmlns:ns2="8B97BE19-CDDD-400E-817A-CFDD13F7EC12" xmlns:ns3="e0a607d0-51b8-4c07-94f0-08235ad57688" targetNamespace="http://schemas.microsoft.com/office/2006/metadata/properties" ma:root="true" ma:fieldsID="7f22489691f7ec27f55d3f6d51d6e87d" ns2:_="" ns3:_="">
    <xsd:import namespace="8B97BE19-CDDD-400E-817A-CFDD13F7EC12"/>
    <xsd:import namespace="e0a607d0-51b8-4c07-94f0-08235ad57688"/>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e0a607d0-51b8-4c07-94f0-08235ad57688"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4A66BA9C-991E-4B55-B59A-CB9BEF8A4A13}">
  <ds:schemaRefs>
    <ds:schemaRef ds:uri="http://schemas.microsoft.com/sharepoint/v3/contenttype/forms"/>
  </ds:schemaRefs>
</ds:datastoreItem>
</file>

<file path=customXml/itemProps2.xml><?xml version="1.0" encoding="utf-8"?>
<ds:datastoreItem xmlns:ds="http://schemas.openxmlformats.org/officeDocument/2006/customXml" ds:itemID="{EDF62FBB-6F9C-46A6-93B5-53E53CEE0DA6}">
  <ds:schemaRefs>
    <ds:schemaRef ds:uri="http://schemas.microsoft.com/office/2006/documentManagement/types"/>
    <ds:schemaRef ds:uri="http://purl.org/dc/terms/"/>
    <ds:schemaRef ds:uri="8B97BE19-CDDD-400E-817A-CFDD13F7EC12"/>
    <ds:schemaRef ds:uri="http://www.w3.org/XML/1998/namespace"/>
    <ds:schemaRef ds:uri="http://schemas.openxmlformats.org/package/2006/metadata/core-properties"/>
    <ds:schemaRef ds:uri="e0a607d0-51b8-4c07-94f0-08235ad57688"/>
    <ds:schemaRef ds:uri="http://schemas.microsoft.com/office/2006/metadata/properties"/>
    <ds:schemaRef ds:uri="http://purl.org/dc/dcmitype/"/>
    <ds:schemaRef ds:uri="http://purl.org/dc/elements/1.1/"/>
  </ds:schemaRefs>
</ds:datastoreItem>
</file>

<file path=customXml/itemProps3.xml><?xml version="1.0" encoding="utf-8"?>
<ds:datastoreItem xmlns:ds="http://schemas.openxmlformats.org/officeDocument/2006/customXml" ds:itemID="{491AEC3C-B277-49D8-94B3-4D2B9E376D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e0a607d0-51b8-4c07-94f0-08235ad57688"/>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blank</Template>
  <TotalTime>15151</TotalTime>
  <Words>353</Words>
  <Application>Microsoft Office PowerPoint</Application>
  <PresentationFormat>A4 210 x 297 mm</PresentationFormat>
  <Paragraphs>156</Paragraphs>
  <Slides>6</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HGPｺﾞｼｯｸM</vt:lpstr>
      <vt:lpstr>HGP創英角ｺﾞｼｯｸUB</vt:lpstr>
      <vt:lpstr>ＭＳ Ｐゴシック</vt:lpstr>
      <vt:lpstr>メイリオ</vt:lpstr>
      <vt:lpstr>Arial</vt:lpstr>
      <vt:lpstr>Calibri</vt:lpstr>
      <vt:lpstr>Calibri Light</vt:lpstr>
      <vt:lpstr>7_Office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川畑 測久(kawabata-norihisa)</cp:lastModifiedBy>
  <cp:revision>1122</cp:revision>
  <cp:lastPrinted>2018-02-01T06:42:09Z</cp:lastPrinted>
  <dcterms:created xsi:type="dcterms:W3CDTF">2013-03-12T06:11:54Z</dcterms:created>
  <dcterms:modified xsi:type="dcterms:W3CDTF">2018-11-08T01:27:10Z</dcterms:modified>
</cp:coreProperties>
</file>