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46" r:id="rId2"/>
    <p:sldId id="347"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114">
          <p15:clr>
            <a:srgbClr val="A4A3A4"/>
          </p15:clr>
        </p15:guide>
        <p15:guide id="2" orient="horz" pos="444">
          <p15:clr>
            <a:srgbClr val="A4A3A4"/>
          </p15:clr>
        </p15:guide>
        <p15:guide id="3" orient="horz" pos="6023">
          <p15:clr>
            <a:srgbClr val="A4A3A4"/>
          </p15:clr>
        </p15:guide>
        <p15:guide id="4" pos="663" userDrawn="1">
          <p15:clr>
            <a:srgbClr val="A4A3A4"/>
          </p15:clr>
        </p15:guide>
        <p15:guide id="5" pos="4292" userDrawn="1">
          <p15:clr>
            <a:srgbClr val="A4A3A4"/>
          </p15:clr>
        </p15:guide>
        <p15:guide id="6" pos="1298" userDrawn="1">
          <p15:clr>
            <a:srgbClr val="A4A3A4"/>
          </p15:clr>
        </p15:guide>
        <p15:guide id="7" pos="2160" userDrawn="1">
          <p15:clr>
            <a:srgbClr val="A4A3A4"/>
          </p15:clr>
        </p15:guide>
        <p15:guide id="9" pos="28"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667355E-1D9C-7C0D-F6B6-9D0C1780482B}" name="本安 貴登(motoyasu-takato)" initials="本安" userId="S::MTKJH@lansys.mhlw.go.jp::d33cb96e-6ea5-498e-b5c5-11b0f65e9803" providerId="AD"/>
  <p188:author id="{51409D8B-3533-FABA-4D68-F69C59A0C2A5}" name="田中 慎一" initials="田中" userId="S::tanaka-s2ak@mlit.go.jp::e230e37d-bd75-4308-baa3-a8bbec2cfa68" providerId="AD"/>
  <p188:author id="{1F51CCDF-BA7A-8BD5-23EB-FE72F7994794}" name="坪井 宏徳(tsuboi-hironori)" initials="坪井" userId="S::THJGA@lansys.mhlw.go.jp::542ef153-67ec-4879-a708-0694481062a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野口 史温(noguchi-shion.5r4)" initials="野口" lastIdx="1" clrIdx="0">
    <p:extLst>
      <p:ext uri="{19B8F6BF-5375-455C-9EA6-DF929625EA0E}">
        <p15:presenceInfo xmlns:p15="http://schemas.microsoft.com/office/powerpoint/2012/main" userId="S-1-5-21-4175116151-3849908774-3845857867-547725" providerId="AD"/>
      </p:ext>
    </p:extLst>
  </p:cmAuthor>
  <p:cmAuthor id="2" name="東 寛朗(higashi-hiroo.t88)" initials="東" lastIdx="17" clrIdx="1">
    <p:extLst>
      <p:ext uri="{19B8F6BF-5375-455C-9EA6-DF929625EA0E}">
        <p15:presenceInfo xmlns:p15="http://schemas.microsoft.com/office/powerpoint/2012/main" userId="S-1-5-21-4175116151-3849908774-3845857867-546066" providerId="AD"/>
      </p:ext>
    </p:extLst>
  </p:cmAuthor>
  <p:cmAuthor id="3" name="安中 嘉彦(annaka-yoshihiko.sq8)" initials="安中" lastIdx="8" clrIdx="2">
    <p:extLst>
      <p:ext uri="{19B8F6BF-5375-455C-9EA6-DF929625EA0E}">
        <p15:presenceInfo xmlns:p15="http://schemas.microsoft.com/office/powerpoint/2012/main" userId="S-1-5-21-4175116151-3849908774-3845857867-620606" providerId="AD"/>
      </p:ext>
    </p:extLst>
  </p:cmAuthor>
  <p:cmAuthor id="4" name="本安 貴登(motoyasu-takato)" initials="本安" lastIdx="16" clrIdx="3">
    <p:extLst>
      <p:ext uri="{19B8F6BF-5375-455C-9EA6-DF929625EA0E}">
        <p15:presenceInfo xmlns:p15="http://schemas.microsoft.com/office/powerpoint/2012/main" userId="S-1-5-21-4175116151-3849908774-3845857867-366669" providerId="AD"/>
      </p:ext>
    </p:extLst>
  </p:cmAuthor>
  <p:cmAuthor id="5" name="尾田 進(oda-susumu)" initials="尾田" lastIdx="8" clrIdx="4">
    <p:extLst>
      <p:ext uri="{19B8F6BF-5375-455C-9EA6-DF929625EA0E}">
        <p15:presenceInfo xmlns:p15="http://schemas.microsoft.com/office/powerpoint/2012/main" userId="S-1-5-21-4175116151-3849908774-3845857867-377124" providerId="AD"/>
      </p:ext>
    </p:extLst>
  </p:cmAuthor>
  <p:cmAuthor id="6" name="福岡 優一(fukuoka-yuuichi)" initials="福岡" lastIdx="3" clrIdx="5">
    <p:extLst>
      <p:ext uri="{19B8F6BF-5375-455C-9EA6-DF929625EA0E}">
        <p15:presenceInfo xmlns:p15="http://schemas.microsoft.com/office/powerpoint/2012/main" userId="S-1-5-21-4175116151-3849908774-3845857867-32938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4D6D"/>
    <a:srgbClr val="1F497D"/>
    <a:srgbClr val="4A7EBB"/>
    <a:srgbClr val="103185"/>
    <a:srgbClr val="7F7F7F"/>
    <a:srgbClr val="C9E7E7"/>
    <a:srgbClr val="FDF3B9"/>
    <a:srgbClr val="E7EAF2"/>
    <a:srgbClr val="F0ECF4"/>
    <a:srgbClr val="FEDF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6F4036-276A-4FD3-968E-7C31EFA3D2A2}" v="7" dt="2024-05-08T01:14:34.46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36" autoAdjust="0"/>
    <p:restoredTop sz="94660"/>
  </p:normalViewPr>
  <p:slideViewPr>
    <p:cSldViewPr>
      <p:cViewPr varScale="1">
        <p:scale>
          <a:sx n="77" d="100"/>
          <a:sy n="77" d="100"/>
        </p:scale>
        <p:origin x="3720" y="60"/>
      </p:cViewPr>
      <p:guideLst>
        <p:guide orient="horz" pos="6114"/>
        <p:guide orient="horz" pos="444"/>
        <p:guide orient="horz" pos="6023"/>
        <p:guide pos="663"/>
        <p:guide pos="4292"/>
        <p:guide pos="1298"/>
        <p:guide pos="2160"/>
        <p:guide pos="2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microsoft.com/office/2018/10/relationships/authors" Target="author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commentAuthors" Target="commentAuthors.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本安 貴登(motoyasu-takato)" userId="d33cb96e-6ea5-498e-b5c5-11b0f65e9803" providerId="ADAL" clId="{EC6F4036-276A-4FD3-968E-7C31EFA3D2A2}"/>
    <pc:docChg chg="undo custSel modSld">
      <pc:chgData name="本安 貴登(motoyasu-takato)" userId="d33cb96e-6ea5-498e-b5c5-11b0f65e9803" providerId="ADAL" clId="{EC6F4036-276A-4FD3-968E-7C31EFA3D2A2}" dt="2024-05-08T01:14:34.460" v="19"/>
      <pc:docMkLst>
        <pc:docMk/>
      </pc:docMkLst>
      <pc:sldChg chg="modSp mod">
        <pc:chgData name="本安 貴登(motoyasu-takato)" userId="d33cb96e-6ea5-498e-b5c5-11b0f65e9803" providerId="ADAL" clId="{EC6F4036-276A-4FD3-968E-7C31EFA3D2A2}" dt="2024-05-08T01:14:34.460" v="19"/>
        <pc:sldMkLst>
          <pc:docMk/>
          <pc:sldMk cId="3294917200" sldId="346"/>
        </pc:sldMkLst>
        <pc:spChg chg="mod">
          <ac:chgData name="本安 貴登(motoyasu-takato)" userId="d33cb96e-6ea5-498e-b5c5-11b0f65e9803" providerId="ADAL" clId="{EC6F4036-276A-4FD3-968E-7C31EFA3D2A2}" dt="2024-05-08T01:14:34.460" v="19"/>
          <ac:spMkLst>
            <pc:docMk/>
            <pc:sldMk cId="3294917200" sldId="346"/>
            <ac:spMk id="10" creationId="{28CCA0E0-EFAC-AC09-2A02-07548032B15F}"/>
          </ac:spMkLst>
        </pc:spChg>
        <pc:spChg chg="mod">
          <ac:chgData name="本安 貴登(motoyasu-takato)" userId="d33cb96e-6ea5-498e-b5c5-11b0f65e9803" providerId="ADAL" clId="{EC6F4036-276A-4FD3-968E-7C31EFA3D2A2}" dt="2024-05-08T01:11:53.221" v="7" actId="20577"/>
          <ac:spMkLst>
            <pc:docMk/>
            <pc:sldMk cId="3294917200" sldId="346"/>
            <ac:spMk id="98" creationId="{6C55B88E-C985-4522-3F70-82F4713D320C}"/>
          </ac:spMkLst>
        </pc:spChg>
      </pc:sldChg>
    </pc:docChg>
  </pc:docChgLst>
  <pc:docChgLst>
    <pc:chgData name="本安 貴登(motoyasu-takato)" userId="d33cb96e-6ea5-498e-b5c5-11b0f65e9803" providerId="ADAL" clId="{19EBDCB3-3B50-405B-85FC-CD58E4ADCB54}"/>
    <pc:docChg chg="undo redo custSel modSld">
      <pc:chgData name="本安 貴登(motoyasu-takato)" userId="d33cb96e-6ea5-498e-b5c5-11b0f65e9803" providerId="ADAL" clId="{19EBDCB3-3B50-405B-85FC-CD58E4ADCB54}" dt="2024-05-07T07:56:30.995" v="17" actId="1035"/>
      <pc:docMkLst>
        <pc:docMk/>
      </pc:docMkLst>
      <pc:sldChg chg="modSp mod">
        <pc:chgData name="本安 貴登(motoyasu-takato)" userId="d33cb96e-6ea5-498e-b5c5-11b0f65e9803" providerId="ADAL" clId="{19EBDCB3-3B50-405B-85FC-CD58E4ADCB54}" dt="2024-05-07T07:56:30.995" v="17" actId="1035"/>
        <pc:sldMkLst>
          <pc:docMk/>
          <pc:sldMk cId="3489258485" sldId="347"/>
        </pc:sldMkLst>
        <pc:spChg chg="mod">
          <ac:chgData name="本安 貴登(motoyasu-takato)" userId="d33cb96e-6ea5-498e-b5c5-11b0f65e9803" providerId="ADAL" clId="{19EBDCB3-3B50-405B-85FC-CD58E4ADCB54}" dt="2024-05-07T07:56:30.995" v="17" actId="1035"/>
          <ac:spMkLst>
            <pc:docMk/>
            <pc:sldMk cId="3489258485" sldId="347"/>
            <ac:spMk id="25" creationId="{93846698-EF85-DAE5-9691-F0F6094E83E3}"/>
          </ac:spMkLst>
        </pc:spChg>
        <pc:spChg chg="mod">
          <ac:chgData name="本安 貴登(motoyasu-takato)" userId="d33cb96e-6ea5-498e-b5c5-11b0f65e9803" providerId="ADAL" clId="{19EBDCB3-3B50-405B-85FC-CD58E4ADCB54}" dt="2024-05-07T07:54:50.002" v="4" actId="1076"/>
          <ac:spMkLst>
            <pc:docMk/>
            <pc:sldMk cId="3489258485" sldId="347"/>
            <ac:spMk id="29" creationId="{A5D9BE29-E468-7E8C-BBA3-FBDBA46A2D0D}"/>
          </ac:spMkLst>
        </pc:spChg>
        <pc:cxnChg chg="mod">
          <ac:chgData name="本安 貴登(motoyasu-takato)" userId="d33cb96e-6ea5-498e-b5c5-11b0f65e9803" providerId="ADAL" clId="{19EBDCB3-3B50-405B-85FC-CD58E4ADCB54}" dt="2024-05-07T07:55:57.331" v="10" actId="1036"/>
          <ac:cxnSpMkLst>
            <pc:docMk/>
            <pc:sldMk cId="3489258485" sldId="347"/>
            <ac:cxnSpMk id="26" creationId="{59D9DA94-5ACA-17A6-E5AA-637295AA195E}"/>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47C24C3-E53F-4CEA-9215-1E8B5B060F3C}" type="datetimeFigureOut">
              <a:rPr kumimoji="1" lang="ja-JP" altLang="en-US" smtClean="0"/>
              <a:t>2024/5/8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4374FD-B278-4043-9AF7-FF4E1F9A913F}" type="slidenum">
              <a:rPr kumimoji="1" lang="ja-JP" altLang="en-US" smtClean="0"/>
              <a:t>‹#›</a:t>
            </a:fld>
            <a:endParaRPr kumimoji="1" lang="ja-JP" altLang="en-US"/>
          </a:p>
        </p:txBody>
      </p:sp>
    </p:spTree>
    <p:extLst>
      <p:ext uri="{BB962C8B-B14F-4D97-AF65-F5344CB8AC3E}">
        <p14:creationId xmlns:p14="http://schemas.microsoft.com/office/powerpoint/2010/main" val="2148622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47C24C3-E53F-4CEA-9215-1E8B5B060F3C}" type="datetimeFigureOut">
              <a:rPr kumimoji="1" lang="ja-JP" altLang="en-US" smtClean="0"/>
              <a:t>2024/5/8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4374FD-B278-4043-9AF7-FF4E1F9A913F}" type="slidenum">
              <a:rPr kumimoji="1" lang="ja-JP" altLang="en-US" smtClean="0"/>
              <a:t>‹#›</a:t>
            </a:fld>
            <a:endParaRPr kumimoji="1" lang="ja-JP" altLang="en-US"/>
          </a:p>
        </p:txBody>
      </p:sp>
    </p:spTree>
    <p:extLst>
      <p:ext uri="{BB962C8B-B14F-4D97-AF65-F5344CB8AC3E}">
        <p14:creationId xmlns:p14="http://schemas.microsoft.com/office/powerpoint/2010/main" val="2037426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5"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47C24C3-E53F-4CEA-9215-1E8B5B060F3C}" type="datetimeFigureOut">
              <a:rPr kumimoji="1" lang="ja-JP" altLang="en-US" smtClean="0"/>
              <a:t>2024/5/8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4374FD-B278-4043-9AF7-FF4E1F9A913F}" type="slidenum">
              <a:rPr kumimoji="1" lang="ja-JP" altLang="en-US" smtClean="0"/>
              <a:t>‹#›</a:t>
            </a:fld>
            <a:endParaRPr kumimoji="1" lang="ja-JP" altLang="en-US"/>
          </a:p>
        </p:txBody>
      </p:sp>
    </p:spTree>
    <p:extLst>
      <p:ext uri="{BB962C8B-B14F-4D97-AF65-F5344CB8AC3E}">
        <p14:creationId xmlns:p14="http://schemas.microsoft.com/office/powerpoint/2010/main" val="1754495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47C24C3-E53F-4CEA-9215-1E8B5B060F3C}" type="datetimeFigureOut">
              <a:rPr kumimoji="1" lang="ja-JP" altLang="en-US" smtClean="0"/>
              <a:t>2024/5/8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4374FD-B278-4043-9AF7-FF4E1F9A913F}" type="slidenum">
              <a:rPr kumimoji="1" lang="ja-JP" altLang="en-US" smtClean="0"/>
              <a:t>‹#›</a:t>
            </a:fld>
            <a:endParaRPr kumimoji="1" lang="ja-JP" altLang="en-US"/>
          </a:p>
        </p:txBody>
      </p:sp>
    </p:spTree>
    <p:extLst>
      <p:ext uri="{BB962C8B-B14F-4D97-AF65-F5344CB8AC3E}">
        <p14:creationId xmlns:p14="http://schemas.microsoft.com/office/powerpoint/2010/main" val="3934158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47C24C3-E53F-4CEA-9215-1E8B5B060F3C}" type="datetimeFigureOut">
              <a:rPr kumimoji="1" lang="ja-JP" altLang="en-US" smtClean="0"/>
              <a:t>2024/5/8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4374FD-B278-4043-9AF7-FF4E1F9A913F}" type="slidenum">
              <a:rPr kumimoji="1" lang="ja-JP" altLang="en-US" smtClean="0"/>
              <a:t>‹#›</a:t>
            </a:fld>
            <a:endParaRPr kumimoji="1" lang="ja-JP" altLang="en-US"/>
          </a:p>
        </p:txBody>
      </p:sp>
    </p:spTree>
    <p:extLst>
      <p:ext uri="{BB962C8B-B14F-4D97-AF65-F5344CB8AC3E}">
        <p14:creationId xmlns:p14="http://schemas.microsoft.com/office/powerpoint/2010/main" val="3770765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47C24C3-E53F-4CEA-9215-1E8B5B060F3C}" type="datetimeFigureOut">
              <a:rPr kumimoji="1" lang="ja-JP" altLang="en-US" smtClean="0"/>
              <a:t>2024/5/8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4374FD-B278-4043-9AF7-FF4E1F9A913F}" type="slidenum">
              <a:rPr kumimoji="1" lang="ja-JP" altLang="en-US" smtClean="0"/>
              <a:t>‹#›</a:t>
            </a:fld>
            <a:endParaRPr kumimoji="1" lang="ja-JP" altLang="en-US"/>
          </a:p>
        </p:txBody>
      </p:sp>
    </p:spTree>
    <p:extLst>
      <p:ext uri="{BB962C8B-B14F-4D97-AF65-F5344CB8AC3E}">
        <p14:creationId xmlns:p14="http://schemas.microsoft.com/office/powerpoint/2010/main" val="3842549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47C24C3-E53F-4CEA-9215-1E8B5B060F3C}" type="datetimeFigureOut">
              <a:rPr kumimoji="1" lang="ja-JP" altLang="en-US" smtClean="0"/>
              <a:t>2024/5/8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34374FD-B278-4043-9AF7-FF4E1F9A913F}" type="slidenum">
              <a:rPr kumimoji="1" lang="ja-JP" altLang="en-US" smtClean="0"/>
              <a:t>‹#›</a:t>
            </a:fld>
            <a:endParaRPr kumimoji="1" lang="ja-JP" altLang="en-US"/>
          </a:p>
        </p:txBody>
      </p:sp>
    </p:spTree>
    <p:extLst>
      <p:ext uri="{BB962C8B-B14F-4D97-AF65-F5344CB8AC3E}">
        <p14:creationId xmlns:p14="http://schemas.microsoft.com/office/powerpoint/2010/main" val="1878248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47C24C3-E53F-4CEA-9215-1E8B5B060F3C}" type="datetimeFigureOut">
              <a:rPr kumimoji="1" lang="ja-JP" altLang="en-US" smtClean="0"/>
              <a:t>2024/5/8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34374FD-B278-4043-9AF7-FF4E1F9A913F}" type="slidenum">
              <a:rPr kumimoji="1" lang="ja-JP" altLang="en-US" smtClean="0"/>
              <a:t>‹#›</a:t>
            </a:fld>
            <a:endParaRPr kumimoji="1" lang="ja-JP" altLang="en-US"/>
          </a:p>
        </p:txBody>
      </p:sp>
    </p:spTree>
    <p:extLst>
      <p:ext uri="{BB962C8B-B14F-4D97-AF65-F5344CB8AC3E}">
        <p14:creationId xmlns:p14="http://schemas.microsoft.com/office/powerpoint/2010/main" val="2782830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47C24C3-E53F-4CEA-9215-1E8B5B060F3C}" type="datetimeFigureOut">
              <a:rPr kumimoji="1" lang="ja-JP" altLang="en-US" smtClean="0"/>
              <a:t>2024/5/8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34374FD-B278-4043-9AF7-FF4E1F9A913F}" type="slidenum">
              <a:rPr kumimoji="1" lang="ja-JP" altLang="en-US" smtClean="0"/>
              <a:t>‹#›</a:t>
            </a:fld>
            <a:endParaRPr kumimoji="1" lang="ja-JP" altLang="en-US"/>
          </a:p>
        </p:txBody>
      </p:sp>
    </p:spTree>
    <p:extLst>
      <p:ext uri="{BB962C8B-B14F-4D97-AF65-F5344CB8AC3E}">
        <p14:creationId xmlns:p14="http://schemas.microsoft.com/office/powerpoint/2010/main" val="2964510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47C24C3-E53F-4CEA-9215-1E8B5B060F3C}" type="datetimeFigureOut">
              <a:rPr kumimoji="1" lang="ja-JP" altLang="en-US" smtClean="0"/>
              <a:t>2024/5/8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4374FD-B278-4043-9AF7-FF4E1F9A913F}" type="slidenum">
              <a:rPr kumimoji="1" lang="ja-JP" altLang="en-US" smtClean="0"/>
              <a:t>‹#›</a:t>
            </a:fld>
            <a:endParaRPr kumimoji="1" lang="ja-JP" altLang="en-US"/>
          </a:p>
        </p:txBody>
      </p:sp>
    </p:spTree>
    <p:extLst>
      <p:ext uri="{BB962C8B-B14F-4D97-AF65-F5344CB8AC3E}">
        <p14:creationId xmlns:p14="http://schemas.microsoft.com/office/powerpoint/2010/main" val="3932990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47C24C3-E53F-4CEA-9215-1E8B5B060F3C}" type="datetimeFigureOut">
              <a:rPr kumimoji="1" lang="ja-JP" altLang="en-US" smtClean="0"/>
              <a:t>2024/5/8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4374FD-B278-4043-9AF7-FF4E1F9A913F}" type="slidenum">
              <a:rPr kumimoji="1" lang="ja-JP" altLang="en-US" smtClean="0"/>
              <a:t>‹#›</a:t>
            </a:fld>
            <a:endParaRPr kumimoji="1" lang="ja-JP" altLang="en-US"/>
          </a:p>
        </p:txBody>
      </p:sp>
    </p:spTree>
    <p:extLst>
      <p:ext uri="{BB962C8B-B14F-4D97-AF65-F5344CB8AC3E}">
        <p14:creationId xmlns:p14="http://schemas.microsoft.com/office/powerpoint/2010/main" val="1457433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C47C24C3-E53F-4CEA-9215-1E8B5B060F3C}" type="datetimeFigureOut">
              <a:rPr kumimoji="1" lang="ja-JP" altLang="en-US" smtClean="0"/>
              <a:t>2024/5/8</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834374FD-B278-4043-9AF7-FF4E1F9A913F}" type="slidenum">
              <a:rPr kumimoji="1" lang="ja-JP" altLang="en-US" smtClean="0"/>
              <a:t>‹#›</a:t>
            </a:fld>
            <a:endParaRPr kumimoji="1" lang="ja-JP" altLang="en-US"/>
          </a:p>
        </p:txBody>
      </p:sp>
    </p:spTree>
    <p:extLst>
      <p:ext uri="{BB962C8B-B14F-4D97-AF65-F5344CB8AC3E}">
        <p14:creationId xmlns:p14="http://schemas.microsoft.com/office/powerpoint/2010/main" val="198229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microsoft.com/office/2007/relationships/hdphoto" Target="../media/hdphoto2.wdp"/><Relationship Id="rId3" Type="http://schemas.openxmlformats.org/officeDocument/2006/relationships/image" Target="../media/image2.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jpeg"/><Relationship Id="rId4" Type="http://schemas.microsoft.com/office/2007/relationships/hdphoto" Target="../media/hdphoto1.wdp"/><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a:extLst>
              <a:ext uri="{FF2B5EF4-FFF2-40B4-BE49-F238E27FC236}">
                <a16:creationId xmlns:a16="http://schemas.microsoft.com/office/drawing/2014/main" id="{F3B08FE2-66F5-D152-224C-965A2511634B}"/>
              </a:ext>
            </a:extLst>
          </p:cNvPr>
          <p:cNvCxnSpPr/>
          <p:nvPr/>
        </p:nvCxnSpPr>
        <p:spPr>
          <a:xfrm flipV="1">
            <a:off x="54430" y="6249144"/>
            <a:ext cx="6768000" cy="0"/>
          </a:xfrm>
          <a:prstGeom prst="line">
            <a:avLst/>
          </a:prstGeom>
          <a:solidFill>
            <a:schemeClr val="tx2">
              <a:lumMod val="75000"/>
            </a:schemeClr>
          </a:solidFill>
          <a:ln w="38100">
            <a:solidFill>
              <a:srgbClr val="103185"/>
            </a:solidFill>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0" y="-15553"/>
            <a:ext cx="6858000" cy="1068022"/>
          </a:xfrm>
          <a:prstGeom prst="rect">
            <a:avLst/>
          </a:prstGeom>
          <a:solidFill>
            <a:srgbClr val="103185"/>
          </a:solidFill>
          <a:ln>
            <a:noFill/>
          </a:ln>
          <a:effectLst/>
        </p:spPr>
        <p:style>
          <a:lnRef idx="3">
            <a:schemeClr val="lt1"/>
          </a:lnRef>
          <a:fillRef idx="1">
            <a:schemeClr val="accent1"/>
          </a:fillRef>
          <a:effectRef idx="1">
            <a:schemeClr val="accent1"/>
          </a:effectRef>
          <a:fontRef idx="minor">
            <a:schemeClr val="lt1"/>
          </a:fontRef>
        </p:style>
        <p:txBody>
          <a:bodyPr lIns="0" tIns="36000" rIns="0" bIns="108000" rtlCol="0" anchor="b" anchorCtr="0"/>
          <a:lstStyle/>
          <a:p>
            <a:pPr marL="0" marR="0" lvl="0" indent="0" algn="ctr" defTabSz="914400" rtl="0" eaLnBrk="1" fontAlgn="auto" latinLnBrk="0" hangingPunct="1">
              <a:lnSpc>
                <a:spcPct val="120000"/>
              </a:lnSpc>
              <a:spcBef>
                <a:spcPts val="0"/>
              </a:spcBef>
              <a:spcAft>
                <a:spcPts val="0"/>
              </a:spcAft>
              <a:buClrTx/>
              <a:buSzTx/>
              <a:buFontTx/>
              <a:buNone/>
              <a:tabLst/>
              <a:defRPr/>
            </a:pPr>
            <a:endParaRPr kumimoji="1" lang="en-US" altLang="ja-JP" sz="19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ct val="120000"/>
              </a:lnSpc>
              <a:spcBef>
                <a:spcPts val="0"/>
              </a:spcBef>
              <a:spcAft>
                <a:spcPts val="0"/>
              </a:spcAft>
              <a:buClrTx/>
              <a:buSzTx/>
              <a:buFontTx/>
              <a:buNone/>
              <a:tabLst>
                <a:tab pos="84138" algn="l"/>
              </a:tabLst>
              <a:defRPr/>
            </a:pPr>
            <a:endParaRPr kumimoji="1" lang="en-US" altLang="ja-JP" sz="19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2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79" name="正方形/長方形 78">
            <a:extLst>
              <a:ext uri="{FF2B5EF4-FFF2-40B4-BE49-F238E27FC236}">
                <a16:creationId xmlns:a16="http://schemas.microsoft.com/office/drawing/2014/main" id="{4C26F87F-DCB2-8CEE-74A8-2878185F35D0}"/>
              </a:ext>
            </a:extLst>
          </p:cNvPr>
          <p:cNvSpPr/>
          <p:nvPr/>
        </p:nvSpPr>
        <p:spPr>
          <a:xfrm>
            <a:off x="576016" y="3039203"/>
            <a:ext cx="6021336"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200" normalizeH="0" baseline="0" noProof="0" dirty="0">
                <a:ln>
                  <a:noFill/>
                </a:ln>
                <a:solidFill>
                  <a:srgbClr val="103185"/>
                </a:solidFill>
                <a:effectLst/>
                <a:uLnTx/>
                <a:uFillTx/>
                <a:latin typeface="Meiryo UI" panose="020B0604030504040204" pitchFamily="50" charset="-128"/>
                <a:ea typeface="Meiryo UI" panose="020B0604030504040204" pitchFamily="50" charset="-128"/>
                <a:cs typeface="メイリオ" panose="020B0604030504040204" pitchFamily="50" charset="-128"/>
              </a:rPr>
              <a:t>面接指導の対象となる医師</a:t>
            </a:r>
            <a:r>
              <a:rPr kumimoji="1" lang="ja-JP" altLang="en-US" sz="1200" b="1" i="0" u="none" strike="noStrike" kern="1200" cap="none" spc="200" normalizeH="0" baseline="0" noProof="0" dirty="0">
                <a:ln>
                  <a:noFill/>
                </a:ln>
                <a:solidFill>
                  <a:srgbClr val="103185"/>
                </a:solidFill>
                <a:effectLst/>
                <a:uLnTx/>
                <a:uFillTx/>
                <a:latin typeface="Meiryo UI" panose="020B0604030504040204" pitchFamily="50" charset="-128"/>
                <a:ea typeface="Meiryo UI" panose="020B0604030504040204" pitchFamily="50" charset="-128"/>
                <a:cs typeface="メイリオ" panose="020B0604030504040204" pitchFamily="50" charset="-128"/>
              </a:rPr>
              <a:t>（面接指導対象医師）　</a:t>
            </a:r>
            <a:endParaRPr kumimoji="1" lang="ja-JP" altLang="en-US" sz="1600" b="1" i="0" u="none" strike="noStrike" kern="1200" cap="none" spc="200" normalizeH="0" baseline="0" noProof="0" dirty="0">
              <a:ln>
                <a:noFill/>
              </a:ln>
              <a:solidFill>
                <a:srgbClr val="103185"/>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cxnSp>
        <p:nvCxnSpPr>
          <p:cNvPr id="80" name="直線コネクタ 79">
            <a:extLst>
              <a:ext uri="{FF2B5EF4-FFF2-40B4-BE49-F238E27FC236}">
                <a16:creationId xmlns:a16="http://schemas.microsoft.com/office/drawing/2014/main" id="{2B499980-7569-0ADF-95BC-3EEE6B36B41F}"/>
              </a:ext>
            </a:extLst>
          </p:cNvPr>
          <p:cNvCxnSpPr/>
          <p:nvPr/>
        </p:nvCxnSpPr>
        <p:spPr>
          <a:xfrm flipV="1">
            <a:off x="45376" y="3368824"/>
            <a:ext cx="6768000" cy="0"/>
          </a:xfrm>
          <a:prstGeom prst="line">
            <a:avLst/>
          </a:prstGeom>
          <a:solidFill>
            <a:schemeClr val="tx2">
              <a:lumMod val="75000"/>
            </a:schemeClr>
          </a:solidFill>
          <a:ln w="38100">
            <a:solidFill>
              <a:srgbClr val="103185"/>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2556582" y="9162019"/>
            <a:ext cx="3680730" cy="602454"/>
          </a:xfrm>
          <a:prstGeom prst="rect">
            <a:avLst/>
          </a:prstGeom>
          <a:noFill/>
          <a:ln w="9525">
            <a:noFill/>
            <a:prstDash val="solid"/>
          </a:ln>
        </p:spPr>
        <p:txBody>
          <a:bodyPr wrap="square" tIns="108000" bIns="36000" rtlCol="0" anchor="ctr" anchorCtr="0">
            <a:spAutoFit/>
          </a:bodyPr>
          <a:lstStyle/>
          <a:p>
            <a:pPr marL="0" marR="0" lvl="0" indent="0" algn="l" defTabSz="914400" rtl="0" eaLnBrk="1" fontAlgn="auto" latinLnBrk="0" hangingPunct="0">
              <a:lnSpc>
                <a:spcPct val="110000"/>
              </a:lnSpc>
              <a:spcBef>
                <a:spcPts val="0"/>
              </a:spcBef>
              <a:spcAft>
                <a:spcPts val="0"/>
              </a:spcAft>
              <a:buClrTx/>
              <a:buSzTx/>
              <a:buFontTx/>
              <a:buNone/>
              <a:tabLst/>
              <a:defRPr/>
            </a:pPr>
            <a:r>
              <a:rPr kumimoji="1" lang="ja-JP" altLang="en-US" sz="900" b="0" i="0" u="none" strike="noStrike" kern="1200" cap="none" spc="130" normalizeH="0" noProof="0" dirty="0">
                <a:ln>
                  <a:noFill/>
                </a:ln>
                <a:effectLst/>
                <a:uLnTx/>
                <a:uFillTx/>
                <a:latin typeface="メイリオ" panose="020B0604030504040204" pitchFamily="50" charset="-128"/>
                <a:ea typeface="メイリオ" panose="020B0604030504040204" pitchFamily="50" charset="-128"/>
                <a:cs typeface="+mn-cs"/>
              </a:rPr>
              <a:t>具体的な面接指導の実施手順については、「長時間労働医師への健康確保措置に関するマニュアル」（改訂版）や、　“いきサポ”に掲載の解説資料もご参照ください。</a:t>
            </a:r>
          </a:p>
        </p:txBody>
      </p:sp>
      <p:sp>
        <p:nvSpPr>
          <p:cNvPr id="35" name="テキスト ボックス 34">
            <a:extLst>
              <a:ext uri="{FF2B5EF4-FFF2-40B4-BE49-F238E27FC236}">
                <a16:creationId xmlns:a16="http://schemas.microsoft.com/office/drawing/2014/main" id="{843BEB74-F8B3-6C25-92D3-AC856077B95D}"/>
              </a:ext>
            </a:extLst>
          </p:cNvPr>
          <p:cNvSpPr txBox="1"/>
          <p:nvPr/>
        </p:nvSpPr>
        <p:spPr>
          <a:xfrm>
            <a:off x="27384" y="560512"/>
            <a:ext cx="6811436" cy="420243"/>
          </a:xfrm>
          <a:prstGeom prst="rect">
            <a:avLst/>
          </a:prstGeom>
          <a:noFill/>
        </p:spPr>
        <p:txBody>
          <a:bodyPr wrap="square">
            <a:spAutoFit/>
          </a:bodyPr>
          <a:lstStyle/>
          <a:p>
            <a:pPr marL="0" marR="0" lvl="0" indent="0" algn="ctr" defTabSz="914400" rtl="0" eaLnBrk="1" fontAlgn="auto" latinLnBrk="0" hangingPunct="1">
              <a:lnSpc>
                <a:spcPct val="120000"/>
              </a:lnSpc>
              <a:spcBef>
                <a:spcPts val="0"/>
              </a:spcBef>
              <a:spcAft>
                <a:spcPts val="0"/>
              </a:spcAft>
              <a:buClrTx/>
              <a:buSzTx/>
              <a:buFontTx/>
              <a:buNone/>
              <a:tabLst/>
              <a:defRPr/>
            </a:pPr>
            <a:r>
              <a:rPr kumimoji="1" lang="ja-JP" altLang="en-US" sz="2000" b="1" i="0" u="none" strike="noStrike" kern="1200" cap="none" spc="250" normalizeH="0" noProof="0" dirty="0">
                <a:ln>
                  <a:noFill/>
                </a:ln>
                <a:solidFill>
                  <a:schemeClr val="bg1"/>
                </a:solidFill>
                <a:effectLst/>
                <a:uLnTx/>
                <a:uFillTx/>
                <a:latin typeface="Meiryo UI" panose="020B0604030504040204" pitchFamily="50" charset="-128"/>
                <a:ea typeface="Meiryo UI" panose="020B0604030504040204" pitchFamily="50" charset="-128"/>
              </a:rPr>
              <a:t>長時間労働を行う医師への面接指導のポイント</a:t>
            </a:r>
            <a:endParaRPr kumimoji="1" lang="en-US" altLang="ja-JP" sz="2000" b="1" i="0" u="none" strike="noStrike" kern="1200" cap="none" spc="250" normalizeH="0" noProof="0" dirty="0">
              <a:ln>
                <a:noFill/>
              </a:ln>
              <a:solidFill>
                <a:schemeClr val="bg1"/>
              </a:solidFill>
              <a:effectLst/>
              <a:uLnTx/>
              <a:uFillTx/>
              <a:latin typeface="Meiryo UI" panose="020B0604030504040204" pitchFamily="50" charset="-128"/>
              <a:ea typeface="Meiryo UI" panose="020B0604030504040204" pitchFamily="50" charset="-128"/>
            </a:endParaRPr>
          </a:p>
        </p:txBody>
      </p:sp>
      <p:pic>
        <p:nvPicPr>
          <p:cNvPr id="14" name="図 13" descr="テーブル, 選手 が含まれている画像&#10;&#10;自動的に生成された説明">
            <a:extLst>
              <a:ext uri="{FF2B5EF4-FFF2-40B4-BE49-F238E27FC236}">
                <a16:creationId xmlns:a16="http://schemas.microsoft.com/office/drawing/2014/main" id="{62929EE8-4AB4-DAD5-7DC1-8AA71A3F331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397" y="5210233"/>
            <a:ext cx="997136" cy="813238"/>
          </a:xfrm>
          <a:prstGeom prst="rect">
            <a:avLst/>
          </a:prstGeom>
        </p:spPr>
      </p:pic>
      <p:sp>
        <p:nvSpPr>
          <p:cNvPr id="24" name="テキスト ボックス 23">
            <a:extLst>
              <a:ext uri="{FF2B5EF4-FFF2-40B4-BE49-F238E27FC236}">
                <a16:creationId xmlns:a16="http://schemas.microsoft.com/office/drawing/2014/main" id="{B291FE93-2DF7-C02D-3139-DD09E449AE04}"/>
              </a:ext>
            </a:extLst>
          </p:cNvPr>
          <p:cNvSpPr txBox="1"/>
          <p:nvPr/>
        </p:nvSpPr>
        <p:spPr>
          <a:xfrm>
            <a:off x="620688" y="3512840"/>
            <a:ext cx="6084726" cy="323165"/>
          </a:xfrm>
          <a:prstGeom prst="rect">
            <a:avLst/>
          </a:prstGeom>
          <a:noFill/>
        </p:spPr>
        <p:txBody>
          <a:bodyPr wrap="square">
            <a:spAutoFit/>
          </a:bodyPr>
          <a:lstStyle/>
          <a:p>
            <a:pPr marL="0" marR="0" lvl="0" indent="0" defTabSz="914400" rtl="0" eaLnBrk="1" fontAlgn="auto" latinLnBrk="0" hangingPunct="1">
              <a:lnSpc>
                <a:spcPct val="100000"/>
              </a:lnSpc>
              <a:spcBef>
                <a:spcPts val="600"/>
              </a:spcBef>
              <a:spcAft>
                <a:spcPts val="0"/>
              </a:spcAft>
              <a:buClrTx/>
              <a:buSzTx/>
              <a:buFontTx/>
              <a:buNone/>
              <a:tabLst/>
              <a:defRPr/>
            </a:pPr>
            <a:r>
              <a:rPr kumimoji="1" lang="ja-JP" altLang="en-US" sz="1500" b="1" i="0" u="sng" strike="noStrike" kern="1200" cap="none" spc="0" normalizeH="0" baseline="0" noProof="0" dirty="0">
                <a:ln>
                  <a:noFill/>
                </a:ln>
                <a:solidFill>
                  <a:srgbClr val="DB4D6D"/>
                </a:solidFill>
                <a:effectLst/>
                <a:uLnTx/>
                <a:uFillTx/>
                <a:latin typeface="Meiryo UI" panose="020B0604030504040204" pitchFamily="50" charset="-128"/>
                <a:ea typeface="Meiryo UI" panose="020B0604030504040204" pitchFamily="50" charset="-128"/>
              </a:rPr>
              <a:t>１か月</a:t>
            </a:r>
            <a:r>
              <a:rPr kumimoji="1" lang="en-US" altLang="ja-JP" sz="1500" b="1" i="0" u="sng" strike="noStrike" kern="1200" cap="none" spc="0" normalizeH="0" baseline="0" noProof="0" dirty="0">
                <a:ln>
                  <a:noFill/>
                </a:ln>
                <a:solidFill>
                  <a:srgbClr val="DB4D6D"/>
                </a:solidFill>
                <a:effectLst/>
                <a:uLnTx/>
                <a:uFillTx/>
                <a:latin typeface="Meiryo UI" panose="020B0604030504040204" pitchFamily="50" charset="-128"/>
                <a:ea typeface="Meiryo UI" panose="020B0604030504040204" pitchFamily="50" charset="-128"/>
              </a:rPr>
              <a:t>100</a:t>
            </a:r>
            <a:r>
              <a:rPr kumimoji="1" lang="ja-JP" altLang="en-US" sz="1500" b="1" i="0" u="sng" strike="noStrike" kern="1200" cap="none" spc="0" normalizeH="0" baseline="0" noProof="0" dirty="0">
                <a:ln>
                  <a:noFill/>
                </a:ln>
                <a:solidFill>
                  <a:srgbClr val="DB4D6D"/>
                </a:solidFill>
                <a:effectLst/>
                <a:uLnTx/>
                <a:uFillTx/>
                <a:latin typeface="Meiryo UI" panose="020B0604030504040204" pitchFamily="50" charset="-128"/>
                <a:ea typeface="Meiryo UI" panose="020B0604030504040204" pitchFamily="50" charset="-128"/>
              </a:rPr>
              <a:t>時間以上の時間外・休日労働が見込まれる医師</a:t>
            </a:r>
            <a:r>
              <a:rPr kumimoji="1" lang="ja-JP" altLang="en-US" sz="1300" i="0" u="none" strike="noStrike" kern="1200" cap="none" spc="0" normalizeH="0" baseline="0" noProof="0" dirty="0">
                <a:ln>
                  <a:noFill/>
                </a:ln>
                <a:solidFill>
                  <a:srgbClr val="DB4D6D"/>
                </a:solidFill>
                <a:effectLst/>
                <a:uLnTx/>
                <a:uFillTx/>
                <a:latin typeface="Meiryo UI" panose="020B0604030504040204" pitchFamily="50" charset="-128"/>
                <a:ea typeface="Meiryo UI" panose="020B0604030504040204" pitchFamily="50" charset="-128"/>
              </a:rPr>
              <a:t>が対象です。</a:t>
            </a:r>
            <a:endParaRPr kumimoji="1" lang="en-US" altLang="ja-JP" sz="1300" i="0" u="none" strike="noStrike" kern="1200" cap="none" spc="0" normalizeH="0" baseline="0" noProof="0" dirty="0">
              <a:ln>
                <a:noFill/>
              </a:ln>
              <a:solidFill>
                <a:srgbClr val="DB4D6D"/>
              </a:solidFill>
              <a:effectLst/>
              <a:uLnTx/>
              <a:uFillTx/>
              <a:latin typeface="Meiryo UI" panose="020B0604030504040204" pitchFamily="50" charset="-128"/>
              <a:ea typeface="Meiryo UI" panose="020B0604030504040204" pitchFamily="50" charset="-128"/>
            </a:endParaRPr>
          </a:p>
        </p:txBody>
      </p:sp>
      <p:pic>
        <p:nvPicPr>
          <p:cNvPr id="25" name="図 24">
            <a:extLst>
              <a:ext uri="{FF2B5EF4-FFF2-40B4-BE49-F238E27FC236}">
                <a16:creationId xmlns:a16="http://schemas.microsoft.com/office/drawing/2014/main" id="{A3DC5744-83C2-7A26-9FBD-90A477C88B72}"/>
              </a:ext>
            </a:extLst>
          </p:cNvPr>
          <p:cNvPicPr>
            <a:picLocks noChangeAspect="1"/>
          </p:cNvPicPr>
          <p:nvPr/>
        </p:nvPicPr>
        <p:blipFill>
          <a:blip r:embed="rId3" cstate="print">
            <a:extLst>
              <a:ext uri="{BEBA8EAE-BF5A-486C-A8C5-ECC9F3942E4B}">
                <a14:imgProps xmlns:a14="http://schemas.microsoft.com/office/drawing/2010/main">
                  <a14:imgLayer r:embed="rId4">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142032" y="3511996"/>
            <a:ext cx="410871" cy="360884"/>
          </a:xfrm>
          <a:prstGeom prst="rect">
            <a:avLst/>
          </a:prstGeom>
        </p:spPr>
      </p:pic>
      <p:grpSp>
        <p:nvGrpSpPr>
          <p:cNvPr id="26" name="グループ化 25">
            <a:extLst>
              <a:ext uri="{FF2B5EF4-FFF2-40B4-BE49-F238E27FC236}">
                <a16:creationId xmlns:a16="http://schemas.microsoft.com/office/drawing/2014/main" id="{239E8AD6-BEDE-827B-74DB-6BE75D8486AB}"/>
              </a:ext>
            </a:extLst>
          </p:cNvPr>
          <p:cNvGrpSpPr/>
          <p:nvPr/>
        </p:nvGrpSpPr>
        <p:grpSpPr>
          <a:xfrm>
            <a:off x="44624" y="3954496"/>
            <a:ext cx="838129" cy="556807"/>
            <a:chOff x="-2043255" y="1560682"/>
            <a:chExt cx="945060" cy="566913"/>
          </a:xfrm>
        </p:grpSpPr>
        <p:sp>
          <p:nvSpPr>
            <p:cNvPr id="27" name="四角形: 角を丸くする 26">
              <a:extLst>
                <a:ext uri="{FF2B5EF4-FFF2-40B4-BE49-F238E27FC236}">
                  <a16:creationId xmlns:a16="http://schemas.microsoft.com/office/drawing/2014/main" id="{7EFC6930-9B7B-7EF2-5C6F-ED34635ED316}"/>
                </a:ext>
              </a:extLst>
            </p:cNvPr>
            <p:cNvSpPr/>
            <p:nvPr/>
          </p:nvSpPr>
          <p:spPr>
            <a:xfrm rot="19800000">
              <a:off x="-2043255" y="1836239"/>
              <a:ext cx="740555" cy="291356"/>
            </a:xfrm>
            <a:prstGeom prst="roundRect">
              <a:avLst>
                <a:gd name="adj" fmla="val 50000"/>
              </a:avLst>
            </a:prstGeom>
            <a:noFill/>
            <a:ln w="12700" cap="flat" cmpd="sng" algn="ctr">
              <a:solidFill>
                <a:srgbClr val="496F9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ysClr val="windowText" lastClr="000000"/>
                </a:solidFill>
                <a:effectLst/>
                <a:uLnTx/>
                <a:uFillTx/>
                <a:latin typeface="Segoe UI"/>
                <a:ea typeface="メイリオ"/>
                <a:cs typeface="+mn-cs"/>
              </a:endParaRPr>
            </a:p>
          </p:txBody>
        </p:sp>
        <p:pic>
          <p:nvPicPr>
            <p:cNvPr id="28" name="図 27" descr="アイコン&#10;&#10;自動的に生成された説明">
              <a:extLst>
                <a:ext uri="{FF2B5EF4-FFF2-40B4-BE49-F238E27FC236}">
                  <a16:creationId xmlns:a16="http://schemas.microsoft.com/office/drawing/2014/main" id="{0DBA8310-D483-AA35-62BC-C6BD49073AE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9800000">
              <a:off x="-1505880" y="1560682"/>
              <a:ext cx="407685" cy="300634"/>
            </a:xfrm>
            <a:prstGeom prst="rect">
              <a:avLst/>
            </a:prstGeom>
          </p:spPr>
        </p:pic>
        <p:sp>
          <p:nvSpPr>
            <p:cNvPr id="29" name="テキスト ボックス 28">
              <a:extLst>
                <a:ext uri="{FF2B5EF4-FFF2-40B4-BE49-F238E27FC236}">
                  <a16:creationId xmlns:a16="http://schemas.microsoft.com/office/drawing/2014/main" id="{BA57D6E7-B9A9-D4A6-9D16-598F948E174F}"/>
                </a:ext>
              </a:extLst>
            </p:cNvPr>
            <p:cNvSpPr txBox="1"/>
            <p:nvPr/>
          </p:nvSpPr>
          <p:spPr>
            <a:xfrm rot="19800000">
              <a:off x="-2038486" y="1857359"/>
              <a:ext cx="676788" cy="259879"/>
            </a:xfrm>
            <a:prstGeom prst="rect">
              <a:avLst/>
            </a:prstGeom>
            <a:noFill/>
          </p:spPr>
          <p:txBody>
            <a:bodyPr wrap="square" rtlCol="0">
              <a:spAutoFit/>
            </a:bodyPr>
            <a:lstStyle/>
            <a:p>
              <a:pPr marL="0" marR="0" lvl="0" indent="0" defTabSz="457200" eaLnBrk="1" fontAlgn="auto" latinLnBrk="0" hangingPunct="1">
                <a:lnSpc>
                  <a:spcPct val="120000"/>
                </a:lnSpc>
                <a:spcBef>
                  <a:spcPts val="0"/>
                </a:spcBef>
                <a:spcAft>
                  <a:spcPts val="600"/>
                </a:spcAft>
                <a:buClr>
                  <a:srgbClr val="103185"/>
                </a:buClr>
                <a:buSzTx/>
                <a:buFontTx/>
                <a:buNone/>
                <a:tabLst/>
                <a:defRPr/>
              </a:pPr>
              <a:r>
                <a:rPr kumimoji="0" lang="en-US" altLang="ja-JP" sz="1000" b="1" i="0" u="none" strike="noStrike" kern="0" cap="none" spc="0" normalizeH="0" baseline="0" noProof="0" dirty="0">
                  <a:ln>
                    <a:noFill/>
                  </a:ln>
                  <a:solidFill>
                    <a:srgbClr val="496F90"/>
                  </a:solidFill>
                  <a:effectLst/>
                  <a:uLnTx/>
                  <a:uFillTx/>
                  <a:latin typeface="Segoe UI"/>
                  <a:ea typeface="メイリオ"/>
                </a:rPr>
                <a:t>CHECK</a:t>
              </a:r>
              <a:endParaRPr kumimoji="0" lang="ja-JP" altLang="en-US" sz="1000" b="1" i="0" u="none" strike="noStrike" kern="0" cap="none" spc="0" normalizeH="0" baseline="0" noProof="0" dirty="0">
                <a:ln>
                  <a:noFill/>
                </a:ln>
                <a:solidFill>
                  <a:srgbClr val="496F90"/>
                </a:solidFill>
                <a:effectLst/>
                <a:uLnTx/>
                <a:uFillTx/>
                <a:latin typeface="Segoe UI"/>
                <a:ea typeface="メイリオ"/>
              </a:endParaRPr>
            </a:p>
          </p:txBody>
        </p:sp>
      </p:grpSp>
      <p:grpSp>
        <p:nvGrpSpPr>
          <p:cNvPr id="30" name="グループ化 29">
            <a:extLst>
              <a:ext uri="{FF2B5EF4-FFF2-40B4-BE49-F238E27FC236}">
                <a16:creationId xmlns:a16="http://schemas.microsoft.com/office/drawing/2014/main" id="{9CCECC4F-7D5F-4B9F-910D-2C5847BA77CD}"/>
              </a:ext>
            </a:extLst>
          </p:cNvPr>
          <p:cNvGrpSpPr/>
          <p:nvPr/>
        </p:nvGrpSpPr>
        <p:grpSpPr>
          <a:xfrm>
            <a:off x="44624" y="4650395"/>
            <a:ext cx="838129" cy="556807"/>
            <a:chOff x="-2043255" y="1560682"/>
            <a:chExt cx="945060" cy="566913"/>
          </a:xfrm>
        </p:grpSpPr>
        <p:sp>
          <p:nvSpPr>
            <p:cNvPr id="31" name="四角形: 角を丸くする 30">
              <a:extLst>
                <a:ext uri="{FF2B5EF4-FFF2-40B4-BE49-F238E27FC236}">
                  <a16:creationId xmlns:a16="http://schemas.microsoft.com/office/drawing/2014/main" id="{3CB06AB2-1AE2-C983-22CF-AA24D19C1B97}"/>
                </a:ext>
              </a:extLst>
            </p:cNvPr>
            <p:cNvSpPr/>
            <p:nvPr/>
          </p:nvSpPr>
          <p:spPr>
            <a:xfrm rot="19800000">
              <a:off x="-2043255" y="1836239"/>
              <a:ext cx="740555" cy="291356"/>
            </a:xfrm>
            <a:prstGeom prst="roundRect">
              <a:avLst>
                <a:gd name="adj" fmla="val 50000"/>
              </a:avLst>
            </a:prstGeom>
            <a:noFill/>
            <a:ln w="12700" cap="flat" cmpd="sng" algn="ctr">
              <a:solidFill>
                <a:srgbClr val="496F9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ysClr val="windowText" lastClr="000000"/>
                </a:solidFill>
                <a:effectLst/>
                <a:uLnTx/>
                <a:uFillTx/>
                <a:latin typeface="Segoe UI"/>
                <a:ea typeface="メイリオ"/>
                <a:cs typeface="+mn-cs"/>
              </a:endParaRPr>
            </a:p>
          </p:txBody>
        </p:sp>
        <p:pic>
          <p:nvPicPr>
            <p:cNvPr id="32" name="図 31" descr="アイコン&#10;&#10;自動的に生成された説明">
              <a:extLst>
                <a:ext uri="{FF2B5EF4-FFF2-40B4-BE49-F238E27FC236}">
                  <a16:creationId xmlns:a16="http://schemas.microsoft.com/office/drawing/2014/main" id="{74828ECB-691E-7611-F813-5D05A308A0F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9800000">
              <a:off x="-1505880" y="1560682"/>
              <a:ext cx="407685" cy="300634"/>
            </a:xfrm>
            <a:prstGeom prst="rect">
              <a:avLst/>
            </a:prstGeom>
          </p:spPr>
        </p:pic>
        <p:sp>
          <p:nvSpPr>
            <p:cNvPr id="33" name="テキスト ボックス 32">
              <a:extLst>
                <a:ext uri="{FF2B5EF4-FFF2-40B4-BE49-F238E27FC236}">
                  <a16:creationId xmlns:a16="http://schemas.microsoft.com/office/drawing/2014/main" id="{088E1B38-D13A-E91A-35F2-71854651EAF8}"/>
                </a:ext>
              </a:extLst>
            </p:cNvPr>
            <p:cNvSpPr txBox="1"/>
            <p:nvPr/>
          </p:nvSpPr>
          <p:spPr>
            <a:xfrm rot="19800000">
              <a:off x="-2038486" y="1857359"/>
              <a:ext cx="676788" cy="259879"/>
            </a:xfrm>
            <a:prstGeom prst="rect">
              <a:avLst/>
            </a:prstGeom>
            <a:noFill/>
          </p:spPr>
          <p:txBody>
            <a:bodyPr wrap="square" rtlCol="0">
              <a:spAutoFit/>
            </a:bodyPr>
            <a:lstStyle/>
            <a:p>
              <a:pPr marL="0" marR="0" lvl="0" indent="0" defTabSz="457200" eaLnBrk="1" fontAlgn="auto" latinLnBrk="0" hangingPunct="1">
                <a:lnSpc>
                  <a:spcPct val="120000"/>
                </a:lnSpc>
                <a:spcBef>
                  <a:spcPts val="0"/>
                </a:spcBef>
                <a:spcAft>
                  <a:spcPts val="600"/>
                </a:spcAft>
                <a:buClr>
                  <a:srgbClr val="103185"/>
                </a:buClr>
                <a:buSzTx/>
                <a:buFontTx/>
                <a:buNone/>
                <a:tabLst/>
                <a:defRPr/>
              </a:pPr>
              <a:r>
                <a:rPr kumimoji="0" lang="en-US" altLang="ja-JP" sz="1000" b="1" i="0" u="none" strike="noStrike" kern="0" cap="none" spc="0" normalizeH="0" baseline="0" noProof="0" dirty="0">
                  <a:ln>
                    <a:noFill/>
                  </a:ln>
                  <a:solidFill>
                    <a:srgbClr val="496F90"/>
                  </a:solidFill>
                  <a:effectLst/>
                  <a:uLnTx/>
                  <a:uFillTx/>
                  <a:latin typeface="Segoe UI"/>
                  <a:ea typeface="メイリオ"/>
                </a:rPr>
                <a:t>CHECK</a:t>
              </a:r>
              <a:endParaRPr kumimoji="0" lang="ja-JP" altLang="en-US" sz="1000" b="1" i="0" u="none" strike="noStrike" kern="0" cap="none" spc="0" normalizeH="0" baseline="0" noProof="0" dirty="0">
                <a:ln>
                  <a:noFill/>
                </a:ln>
                <a:solidFill>
                  <a:srgbClr val="496F90"/>
                </a:solidFill>
                <a:effectLst/>
                <a:uLnTx/>
                <a:uFillTx/>
                <a:latin typeface="Segoe UI"/>
                <a:ea typeface="メイリオ"/>
              </a:endParaRPr>
            </a:p>
          </p:txBody>
        </p:sp>
      </p:grpSp>
      <p:sp>
        <p:nvSpPr>
          <p:cNvPr id="38" name="四角形: 角を丸くする 37">
            <a:extLst>
              <a:ext uri="{FF2B5EF4-FFF2-40B4-BE49-F238E27FC236}">
                <a16:creationId xmlns:a16="http://schemas.microsoft.com/office/drawing/2014/main" id="{D4FCF410-829A-4D3D-F6E8-E29E665E129A}"/>
              </a:ext>
            </a:extLst>
          </p:cNvPr>
          <p:cNvSpPr/>
          <p:nvPr/>
        </p:nvSpPr>
        <p:spPr>
          <a:xfrm>
            <a:off x="118993" y="82237"/>
            <a:ext cx="3682001" cy="418840"/>
          </a:xfrm>
          <a:prstGeom prst="roundRect">
            <a:avLst>
              <a:gd name="adj" fmla="val 50000"/>
            </a:avLst>
          </a:prstGeom>
          <a:solidFill>
            <a:srgbClr val="DB4D6D"/>
          </a:solidFill>
          <a:ln w="12700" cap="flat" cmpd="sng" algn="ctr">
            <a:noFill/>
            <a:prstDash val="solid"/>
            <a:miter lim="800000"/>
          </a:ln>
          <a:effectLst/>
        </p:spPr>
        <p:txBody>
          <a:bodyPr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sng" strike="noStrike" kern="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rPr>
              <a:t>Ａ水準の医療機関</a:t>
            </a:r>
            <a:r>
              <a:rPr kumimoji="0" lang="ja-JP" altLang="en-US" sz="1200" b="0" i="0" u="none" strike="noStrike" kern="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rPr>
              <a:t>の皆様もご確認ください！</a:t>
            </a:r>
            <a:endParaRPr kumimoji="0" lang="ja-JP" altLang="en-US" sz="1600" b="0" i="0" u="none" strike="noStrike" kern="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endParaRPr>
          </a:p>
        </p:txBody>
      </p:sp>
      <p:sp>
        <p:nvSpPr>
          <p:cNvPr id="95" name="テキスト ボックス 94">
            <a:extLst>
              <a:ext uri="{FF2B5EF4-FFF2-40B4-BE49-F238E27FC236}">
                <a16:creationId xmlns:a16="http://schemas.microsoft.com/office/drawing/2014/main" id="{5A2AC57F-3453-3DDF-2A09-01D750973356}"/>
              </a:ext>
            </a:extLst>
          </p:cNvPr>
          <p:cNvSpPr txBox="1"/>
          <p:nvPr/>
        </p:nvSpPr>
        <p:spPr>
          <a:xfrm>
            <a:off x="-963488" y="10191505"/>
            <a:ext cx="4702799" cy="325410"/>
          </a:xfrm>
          <a:prstGeom prst="rect">
            <a:avLst/>
          </a:prstGeom>
          <a:noFill/>
        </p:spPr>
        <p:txBody>
          <a:bodyPr wrap="square">
            <a:spAutoFit/>
          </a:bodyPr>
          <a:lstStyle/>
          <a:p>
            <a:pPr marL="182563" indent="-182563" defTabSz="457200">
              <a:lnSpc>
                <a:spcPts val="2000"/>
              </a:lnSpc>
              <a:spcAft>
                <a:spcPts val="599"/>
              </a:spcAft>
            </a:pPr>
            <a:r>
              <a:rPr kumimoji="0" lang="ja-JP" altLang="en-US" sz="1400" b="1" dirty="0">
                <a:solidFill>
                  <a:srgbClr val="000000"/>
                </a:solidFill>
                <a:latin typeface="Meiryo UI" panose="020B0604030504040204" pitchFamily="50" charset="-128"/>
                <a:ea typeface="Meiryo UI" panose="020B0604030504040204" pitchFamily="50" charset="-128"/>
              </a:rPr>
              <a:t>特例水準の医療機関の皆様も、</a:t>
            </a:r>
            <a:r>
              <a:rPr kumimoji="0" lang="en-US" altLang="ja-JP" sz="1400" b="1" dirty="0">
                <a:solidFill>
                  <a:srgbClr val="000000"/>
                </a:solidFill>
                <a:latin typeface="Meiryo UI" panose="020B0604030504040204" pitchFamily="50" charset="-128"/>
                <a:ea typeface="Meiryo UI" panose="020B0604030504040204" pitchFamily="50" charset="-128"/>
              </a:rPr>
              <a:t>A</a:t>
            </a:r>
            <a:r>
              <a:rPr kumimoji="0" lang="ja-JP" altLang="en-US" sz="1400" b="1" dirty="0">
                <a:solidFill>
                  <a:srgbClr val="000000"/>
                </a:solidFill>
                <a:latin typeface="Meiryo UI" panose="020B0604030504040204" pitchFamily="50" charset="-128"/>
                <a:ea typeface="Meiryo UI" panose="020B0604030504040204" pitchFamily="50" charset="-128"/>
              </a:rPr>
              <a:t>水準の医療機関の皆様も、</a:t>
            </a:r>
            <a:endParaRPr kumimoji="0" lang="en-US" altLang="ja-JP" sz="1400" b="1" dirty="0">
              <a:solidFill>
                <a:srgbClr val="000000"/>
              </a:solidFill>
              <a:latin typeface="Meiryo UI" panose="020B0604030504040204" pitchFamily="50" charset="-128"/>
              <a:ea typeface="Meiryo UI" panose="020B0604030504040204" pitchFamily="50" charset="-128"/>
            </a:endParaRPr>
          </a:p>
        </p:txBody>
      </p:sp>
      <p:sp>
        <p:nvSpPr>
          <p:cNvPr id="97" name="正方形/長方形 96">
            <a:extLst>
              <a:ext uri="{FF2B5EF4-FFF2-40B4-BE49-F238E27FC236}">
                <a16:creationId xmlns:a16="http://schemas.microsoft.com/office/drawing/2014/main" id="{D25607A4-CFFA-6C5C-B3FD-BD278C132463}"/>
              </a:ext>
            </a:extLst>
          </p:cNvPr>
          <p:cNvSpPr/>
          <p:nvPr/>
        </p:nvSpPr>
        <p:spPr>
          <a:xfrm>
            <a:off x="44624" y="2936776"/>
            <a:ext cx="493430" cy="440981"/>
          </a:xfrm>
          <a:prstGeom prst="rect">
            <a:avLst/>
          </a:prstGeom>
          <a:solidFill>
            <a:srgbClr val="103185"/>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ＤＦ特太ゴシック体" panose="020B0509000000000000" pitchFamily="49" charset="-128"/>
                <a:ea typeface="ＤＦ特太ゴシック体" panose="020B0509000000000000" pitchFamily="49" charset="-128"/>
                <a:cs typeface="+mn-cs"/>
              </a:rPr>
              <a:t>１</a:t>
            </a:r>
          </a:p>
        </p:txBody>
      </p:sp>
      <p:sp>
        <p:nvSpPr>
          <p:cNvPr id="98" name="フローチャート: 代替処理 97">
            <a:extLst>
              <a:ext uri="{FF2B5EF4-FFF2-40B4-BE49-F238E27FC236}">
                <a16:creationId xmlns:a16="http://schemas.microsoft.com/office/drawing/2014/main" id="{6C55B88E-C985-4522-3F70-82F4713D320C}"/>
              </a:ext>
            </a:extLst>
          </p:cNvPr>
          <p:cNvSpPr/>
          <p:nvPr/>
        </p:nvSpPr>
        <p:spPr>
          <a:xfrm>
            <a:off x="854520" y="3954496"/>
            <a:ext cx="5910550" cy="404578"/>
          </a:xfrm>
          <a:prstGeom prst="flowChartAlternateProcess">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marR="0" lvl="0" indent="-179388" algn="l" defTabSz="457200" rtl="0" eaLnBrk="1" fontAlgn="auto" latinLnBrk="0" hangingPunct="1">
              <a:lnSpc>
                <a:spcPts val="1800"/>
              </a:lnSpc>
              <a:spcBef>
                <a:spcPts val="0"/>
              </a:spcBef>
              <a:spcAft>
                <a:spcPts val="600"/>
              </a:spcAft>
              <a:buClrTx/>
              <a:buSzTx/>
              <a:tabLst/>
              <a:defRPr/>
            </a:pPr>
            <a:r>
              <a:rPr kumimoji="0" lang="ja-JP" altLang="en-US" sz="13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　</a:t>
            </a:r>
            <a:r>
              <a:rPr kumimoji="0" lang="ja-JP" altLang="en-US" sz="1300" b="1" i="0" u="sng"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Ａ水準の医師であるか、特例水準の医師であるかを問わず対象</a:t>
            </a:r>
            <a:r>
              <a:rPr kumimoji="0" lang="ja-JP" altLang="en-US" sz="13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となります。</a:t>
            </a:r>
            <a:endParaRPr kumimoji="0" lang="en-US" altLang="ja-JP" sz="13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pic>
        <p:nvPicPr>
          <p:cNvPr id="105" name="図 104">
            <a:extLst>
              <a:ext uri="{FF2B5EF4-FFF2-40B4-BE49-F238E27FC236}">
                <a16:creationId xmlns:a16="http://schemas.microsoft.com/office/drawing/2014/main" id="{9E56FA57-8690-7DA4-4DCE-2E058E11381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4754" y="9057211"/>
            <a:ext cx="2537271" cy="832942"/>
          </a:xfrm>
          <a:prstGeom prst="rect">
            <a:avLst/>
          </a:prstGeom>
        </p:spPr>
      </p:pic>
      <p:pic>
        <p:nvPicPr>
          <p:cNvPr id="109" name="図 108">
            <a:extLst>
              <a:ext uri="{FF2B5EF4-FFF2-40B4-BE49-F238E27FC236}">
                <a16:creationId xmlns:a16="http://schemas.microsoft.com/office/drawing/2014/main" id="{6CEF7A8A-5063-28A5-1C83-8820C4FEE5CC}"/>
              </a:ext>
            </a:extLst>
          </p:cNvPr>
          <p:cNvPicPr>
            <a:picLocks noChangeAspect="1"/>
          </p:cNvPicPr>
          <p:nvPr/>
        </p:nvPicPr>
        <p:blipFill>
          <a:blip r:embed="rId7"/>
          <a:stretch>
            <a:fillRect/>
          </a:stretch>
        </p:blipFill>
        <p:spPr>
          <a:xfrm>
            <a:off x="6309320" y="8926873"/>
            <a:ext cx="436239" cy="413804"/>
          </a:xfrm>
          <a:prstGeom prst="rect">
            <a:avLst/>
          </a:prstGeom>
        </p:spPr>
      </p:pic>
      <p:sp>
        <p:nvSpPr>
          <p:cNvPr id="113" name="テキスト ボックス 112">
            <a:extLst>
              <a:ext uri="{FF2B5EF4-FFF2-40B4-BE49-F238E27FC236}">
                <a16:creationId xmlns:a16="http://schemas.microsoft.com/office/drawing/2014/main" id="{D28624A3-BB4B-D060-D92B-7547E4FBE313}"/>
              </a:ext>
            </a:extLst>
          </p:cNvPr>
          <p:cNvSpPr txBox="1"/>
          <p:nvPr/>
        </p:nvSpPr>
        <p:spPr>
          <a:xfrm>
            <a:off x="5859358" y="88975"/>
            <a:ext cx="1019059" cy="25391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a:t>
            </a:r>
            <a:r>
              <a:rPr kumimoji="1" lang="en-US" altLang="ja-JP" sz="1050" b="0"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2024/</a:t>
            </a:r>
            <a:r>
              <a:rPr kumimoji="1" lang="ja-JP" altLang="en-US" sz="1050" b="0"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５）</a:t>
            </a:r>
          </a:p>
        </p:txBody>
      </p:sp>
      <p:pic>
        <p:nvPicPr>
          <p:cNvPr id="3" name="図 2">
            <a:extLst>
              <a:ext uri="{FF2B5EF4-FFF2-40B4-BE49-F238E27FC236}">
                <a16:creationId xmlns:a16="http://schemas.microsoft.com/office/drawing/2014/main" id="{1A733E04-928C-E5CD-0671-036050ED0EE4}"/>
              </a:ext>
            </a:extLst>
          </p:cNvPr>
          <p:cNvPicPr>
            <a:picLocks noChangeAspect="1"/>
          </p:cNvPicPr>
          <p:nvPr/>
        </p:nvPicPr>
        <p:blipFill>
          <a:blip r:embed="rId3" cstate="print">
            <a:extLst>
              <a:ext uri="{BEBA8EAE-BF5A-486C-A8C5-ECC9F3942E4B}">
                <a14:imgProps xmlns:a14="http://schemas.microsoft.com/office/drawing/2010/main">
                  <a14:imgLayer r:embed="rId4">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85903" y="308062"/>
            <a:ext cx="410871" cy="360884"/>
          </a:xfrm>
          <a:prstGeom prst="rect">
            <a:avLst/>
          </a:prstGeom>
        </p:spPr>
      </p:pic>
      <p:sp>
        <p:nvSpPr>
          <p:cNvPr id="4" name="正方形/長方形 3">
            <a:extLst>
              <a:ext uri="{FF2B5EF4-FFF2-40B4-BE49-F238E27FC236}">
                <a16:creationId xmlns:a16="http://schemas.microsoft.com/office/drawing/2014/main" id="{19CEAA27-95A5-3486-E380-2CF07459947C}"/>
              </a:ext>
            </a:extLst>
          </p:cNvPr>
          <p:cNvSpPr/>
          <p:nvPr/>
        </p:nvSpPr>
        <p:spPr>
          <a:xfrm>
            <a:off x="44624" y="1197683"/>
            <a:ext cx="6741310" cy="1591942"/>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lgn="just">
              <a:lnSpc>
                <a:spcPts val="1800"/>
              </a:lnSpc>
            </a:pPr>
            <a:r>
              <a:rPr lang="ja-JP" altLang="en-US" sz="16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sym typeface="Segoe UI Emoji" panose="020B0502040204020203" pitchFamily="34" charset="0"/>
              </a:rPr>
              <a:t>● </a:t>
            </a:r>
            <a:r>
              <a:rPr lang="en-US" altLang="ja-JP" sz="1600" dirty="0">
                <a:solidFill>
                  <a:schemeClr val="tx1"/>
                </a:solidFill>
                <a:latin typeface="Meiryo UI" panose="020B0604030504040204" pitchFamily="50" charset="-128"/>
                <a:ea typeface="Meiryo UI" panose="020B0604030504040204" pitchFamily="50" charset="-128"/>
              </a:rPr>
              <a:t>2024</a:t>
            </a:r>
            <a:r>
              <a:rPr kumimoji="1" lang="ja-JP" altLang="en-US" sz="1600" dirty="0">
                <a:solidFill>
                  <a:schemeClr val="tx1"/>
                </a:solidFill>
                <a:latin typeface="Meiryo UI" panose="020B0604030504040204" pitchFamily="50" charset="-128"/>
                <a:ea typeface="Meiryo UI" panose="020B0604030504040204" pitchFamily="50" charset="-128"/>
              </a:rPr>
              <a:t>年</a:t>
            </a:r>
            <a:r>
              <a:rPr lang="en-US" altLang="ja-JP" sz="1600" dirty="0">
                <a:solidFill>
                  <a:schemeClr val="tx1"/>
                </a:solidFill>
                <a:latin typeface="Meiryo UI" panose="020B0604030504040204" pitchFamily="50" charset="-128"/>
                <a:ea typeface="Meiryo UI" panose="020B0604030504040204" pitchFamily="50" charset="-128"/>
              </a:rPr>
              <a:t>4</a:t>
            </a:r>
            <a:r>
              <a:rPr kumimoji="1" lang="ja-JP" altLang="en-US" sz="1600" dirty="0">
                <a:solidFill>
                  <a:schemeClr val="tx1"/>
                </a:solidFill>
                <a:latin typeface="Meiryo UI" panose="020B0604030504040204" pitchFamily="50" charset="-128"/>
                <a:ea typeface="Meiryo UI" panose="020B0604030504040204" pitchFamily="50" charset="-128"/>
              </a:rPr>
              <a:t>月から、</a:t>
            </a:r>
            <a:r>
              <a:rPr kumimoji="1" lang="ja-JP" altLang="en-US" sz="1600" b="1" u="sng" dirty="0">
                <a:solidFill>
                  <a:srgbClr val="DB4D6D"/>
                </a:solidFill>
                <a:latin typeface="Meiryo UI" panose="020B0604030504040204" pitchFamily="50" charset="-128"/>
                <a:ea typeface="Meiryo UI" panose="020B0604030504040204" pitchFamily="50" charset="-128"/>
              </a:rPr>
              <a:t>全ての医療機関</a:t>
            </a:r>
            <a:r>
              <a:rPr kumimoji="1" lang="ja-JP" altLang="en-US" sz="1600" dirty="0">
                <a:solidFill>
                  <a:schemeClr val="tx1"/>
                </a:solidFill>
                <a:latin typeface="Meiryo UI" panose="020B0604030504040204" pitchFamily="50" charset="-128"/>
                <a:ea typeface="Meiryo UI" panose="020B0604030504040204" pitchFamily="50" charset="-128"/>
              </a:rPr>
              <a:t>で、</a:t>
            </a:r>
            <a:r>
              <a:rPr kumimoji="1" lang="ja-JP" altLang="en-US" sz="1600" b="1" u="sng" dirty="0">
                <a:solidFill>
                  <a:schemeClr val="tx1"/>
                </a:solidFill>
                <a:latin typeface="Meiryo UI" panose="020B0604030504040204" pitchFamily="50" charset="-128"/>
                <a:ea typeface="Meiryo UI" panose="020B0604030504040204" pitchFamily="50" charset="-128"/>
              </a:rPr>
              <a:t>長時間労働を行う医師への面接指導の実施が義務化</a:t>
            </a:r>
            <a:r>
              <a:rPr kumimoji="1" lang="ja-JP" altLang="en-US" sz="1600" dirty="0">
                <a:solidFill>
                  <a:schemeClr val="tx1"/>
                </a:solidFill>
                <a:latin typeface="Meiryo UI" panose="020B0604030504040204" pitchFamily="50" charset="-128"/>
                <a:ea typeface="Meiryo UI" panose="020B0604030504040204" pitchFamily="50" charset="-128"/>
              </a:rPr>
              <a:t>されました</a:t>
            </a:r>
            <a:r>
              <a:rPr kumimoji="1" lang="ja-JP" altLang="en-US" sz="1400" dirty="0">
                <a:solidFill>
                  <a:schemeClr val="tx1"/>
                </a:solidFill>
                <a:latin typeface="Meiryo UI" panose="020B0604030504040204" pitchFamily="50" charset="-128"/>
                <a:ea typeface="Meiryo UI" panose="020B0604030504040204" pitchFamily="50" charset="-128"/>
              </a:rPr>
              <a:t>（医療法、労働基準法）</a:t>
            </a:r>
            <a:r>
              <a:rPr kumimoji="1" lang="ja-JP" altLang="en-US" sz="1600" dirty="0">
                <a:solidFill>
                  <a:schemeClr val="tx1"/>
                </a:solidFill>
                <a:latin typeface="Meiryo UI" panose="020B0604030504040204" pitchFamily="50" charset="-128"/>
                <a:ea typeface="Meiryo UI" panose="020B0604030504040204" pitchFamily="50" charset="-128"/>
              </a:rPr>
              <a:t>。</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179388" indent="-179388" algn="just">
              <a:lnSpc>
                <a:spcPts val="1800"/>
              </a:lnSpc>
            </a:pPr>
            <a:endParaRPr kumimoji="1" lang="en-US" altLang="ja-JP" sz="1600" dirty="0">
              <a:solidFill>
                <a:schemeClr val="tx1"/>
              </a:solidFill>
              <a:latin typeface="Meiryo UI" panose="020B0604030504040204" pitchFamily="50" charset="-128"/>
              <a:ea typeface="Meiryo UI" panose="020B0604030504040204" pitchFamily="50" charset="-128"/>
            </a:endParaRPr>
          </a:p>
          <a:p>
            <a:pPr marL="179388" indent="-179388" algn="just">
              <a:lnSpc>
                <a:spcPts val="1200"/>
              </a:lnSpc>
            </a:pPr>
            <a:endParaRPr kumimoji="1" lang="en-US" altLang="ja-JP" sz="1600" dirty="0">
              <a:solidFill>
                <a:schemeClr val="tx1"/>
              </a:solidFill>
              <a:latin typeface="Meiryo UI" panose="020B0604030504040204" pitchFamily="50" charset="-128"/>
              <a:ea typeface="Meiryo UI" panose="020B0604030504040204" pitchFamily="50" charset="-128"/>
            </a:endParaRPr>
          </a:p>
          <a:p>
            <a:pPr marL="179388" indent="-179388" algn="just">
              <a:lnSpc>
                <a:spcPts val="600"/>
              </a:lnSpc>
            </a:pPr>
            <a:endParaRPr kumimoji="1" lang="en-US" altLang="ja-JP" sz="1600" dirty="0">
              <a:solidFill>
                <a:schemeClr val="tx1"/>
              </a:solidFill>
              <a:latin typeface="Meiryo UI" panose="020B0604030504040204" pitchFamily="50" charset="-128"/>
              <a:ea typeface="Meiryo UI" panose="020B0604030504040204" pitchFamily="50" charset="-128"/>
            </a:endParaRPr>
          </a:p>
          <a:p>
            <a:pPr marL="179388" marR="0" lvl="0" indent="-179388" algn="l" defTabSz="914400" rtl="0" eaLnBrk="1" fontAlgn="auto" latinLnBrk="0" hangingPunct="1">
              <a:lnSpc>
                <a:spcPct val="100000"/>
              </a:lnSpc>
              <a:spcBef>
                <a:spcPts val="0"/>
              </a:spcBef>
              <a:spcAft>
                <a:spcPts val="0"/>
              </a:spcAft>
              <a:buClrTx/>
              <a:buSzTx/>
              <a:tabLst/>
              <a:defRPr/>
            </a:pPr>
            <a:r>
              <a:rPr lang="ja-JP" altLang="en-US" sz="16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sym typeface="Segoe UI Emoji" panose="020B0502040204020203" pitchFamily="34" charset="0"/>
              </a:rPr>
              <a:t>●　将来にわたって</a:t>
            </a:r>
            <a:r>
              <a:rPr kumimoji="1" lang="ja-JP" altLang="en-US" sz="1600" b="0" i="0" u="none" strike="noStrike" kern="1200" cap="none" spc="10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質の高い安全な医療を提供していくためにも、</a:t>
            </a:r>
            <a:r>
              <a:rPr kumimoji="1" lang="ja-JP" altLang="en-US" sz="1600" b="1" i="0" u="sng" strike="noStrike" kern="1200" cap="none" spc="10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面接指導を確実に実施し、医師の心身の健康を確保していきましょう</a:t>
            </a:r>
            <a:r>
              <a:rPr kumimoji="1" lang="ja-JP" altLang="en-US" sz="1600" b="0" i="0" u="none" strike="noStrike" kern="1200" cap="none" spc="10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p>
        </p:txBody>
      </p:sp>
      <p:sp>
        <p:nvSpPr>
          <p:cNvPr id="2" name="正方形/長方形 1">
            <a:extLst>
              <a:ext uri="{FF2B5EF4-FFF2-40B4-BE49-F238E27FC236}">
                <a16:creationId xmlns:a16="http://schemas.microsoft.com/office/drawing/2014/main" id="{7F15DB81-9301-859A-903C-DEB7704803DA}"/>
              </a:ext>
            </a:extLst>
          </p:cNvPr>
          <p:cNvSpPr/>
          <p:nvPr/>
        </p:nvSpPr>
        <p:spPr>
          <a:xfrm>
            <a:off x="1196752" y="6105128"/>
            <a:ext cx="4320480" cy="323165"/>
          </a:xfrm>
          <a:prstGeom prst="rect">
            <a:avLst/>
          </a:prstGeom>
          <a:solidFill>
            <a:schemeClr val="bg1"/>
          </a:solidFill>
        </p:spPr>
        <p:txBody>
          <a:bodyPr wrap="square">
            <a:spAutoFit/>
          </a:bodyPr>
          <a:lstStyle/>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600" b="1" i="0" u="none" strike="noStrike" kern="1200" cap="none" spc="200" normalizeH="0" noProof="0" dirty="0">
                <a:ln>
                  <a:noFill/>
                </a:ln>
                <a:solidFill>
                  <a:srgbClr val="103185"/>
                </a:solidFill>
                <a:effectLst/>
                <a:uLnTx/>
                <a:uFillTx/>
                <a:latin typeface="Meiryo UI" panose="020B0604030504040204" pitchFamily="50" charset="-128"/>
                <a:ea typeface="Meiryo UI" panose="020B0604030504040204" pitchFamily="50" charset="-128"/>
                <a:cs typeface="メイリオ" panose="020B0604030504040204" pitchFamily="50" charset="-128"/>
              </a:rPr>
              <a:t>＜必要な面接指導を実施していない場合＞</a:t>
            </a:r>
            <a:endParaRPr kumimoji="1" lang="en-US" altLang="ja-JP" sz="1200" b="1" i="0" u="none" strike="noStrike" kern="1200" cap="none" spc="200" normalizeH="0" noProof="0" dirty="0">
              <a:ln>
                <a:noFill/>
              </a:ln>
              <a:solidFill>
                <a:srgbClr val="103185"/>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8" name="フローチャート: 代替処理 7">
            <a:extLst>
              <a:ext uri="{FF2B5EF4-FFF2-40B4-BE49-F238E27FC236}">
                <a16:creationId xmlns:a16="http://schemas.microsoft.com/office/drawing/2014/main" id="{CFF9C3DF-5451-7834-FE5D-81D40A4A4758}"/>
              </a:ext>
            </a:extLst>
          </p:cNvPr>
          <p:cNvSpPr/>
          <p:nvPr/>
        </p:nvSpPr>
        <p:spPr>
          <a:xfrm>
            <a:off x="854520" y="4628275"/>
            <a:ext cx="5931456" cy="670192"/>
          </a:xfrm>
          <a:prstGeom prst="flowChartAlternateProcess">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marR="0" lvl="0" indent="-179388" algn="just" defTabSz="457200" rtl="0" eaLnBrk="1" fontAlgn="auto" latinLnBrk="0" hangingPunct="1">
              <a:lnSpc>
                <a:spcPts val="1800"/>
              </a:lnSpc>
              <a:spcBef>
                <a:spcPts val="0"/>
              </a:spcBef>
              <a:spcAft>
                <a:spcPts val="0"/>
              </a:spcAft>
              <a:buClrTx/>
              <a:buSzTx/>
              <a:tabLst/>
              <a:defRPr/>
            </a:pPr>
            <a:r>
              <a:rPr kumimoji="0" lang="ja-JP" altLang="en-US" sz="13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　自院だけでは１か月</a:t>
            </a:r>
            <a:r>
              <a:rPr kumimoji="0" lang="en-US" altLang="ja-JP" sz="13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100</a:t>
            </a:r>
            <a:r>
              <a:rPr kumimoji="0" lang="ja-JP" altLang="en-US" sz="13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時間に満たない場合でも、</a:t>
            </a:r>
            <a:r>
              <a:rPr kumimoji="0" lang="ja-JP" altLang="en-US" sz="1300" b="1" i="0" u="sng"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副業・兼業先の労働時間を通算して１か月</a:t>
            </a:r>
            <a:r>
              <a:rPr kumimoji="0" lang="en-US" altLang="ja-JP" sz="1300" b="1" i="0" u="sng"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100</a:t>
            </a:r>
            <a:r>
              <a:rPr kumimoji="0" lang="ja-JP" altLang="en-US" sz="1300" b="1" i="0" u="sng"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時間以上になることが見込まれる場合には対象</a:t>
            </a:r>
            <a:r>
              <a:rPr kumimoji="0" lang="ja-JP" altLang="en-US" sz="13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になります</a:t>
            </a:r>
            <a:r>
              <a:rPr kumimoji="0" lang="ja-JP" altLang="en-US" sz="9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a:t>
            </a:r>
            <a:r>
              <a:rPr kumimoji="0" lang="en-US" altLang="ja-JP" sz="9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a:t>
            </a:r>
            <a:r>
              <a:rPr kumimoji="0" lang="ja-JP" altLang="en-US" sz="9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a:t>
            </a:r>
            <a:r>
              <a:rPr kumimoji="0" lang="ja-JP" altLang="en-US" sz="13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a:t>
            </a:r>
            <a:endParaRPr kumimoji="0" lang="en-US" altLang="ja-JP" sz="13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12" name="フローチャート: 代替処理 11">
            <a:extLst>
              <a:ext uri="{FF2B5EF4-FFF2-40B4-BE49-F238E27FC236}">
                <a16:creationId xmlns:a16="http://schemas.microsoft.com/office/drawing/2014/main" id="{8034D9B1-95CE-8F77-55AD-69D64EF5AAD0}"/>
              </a:ext>
            </a:extLst>
          </p:cNvPr>
          <p:cNvSpPr/>
          <p:nvPr/>
        </p:nvSpPr>
        <p:spPr>
          <a:xfrm>
            <a:off x="932353" y="5308116"/>
            <a:ext cx="5906467" cy="566686"/>
          </a:xfrm>
          <a:prstGeom prst="flowChartAlternateProcess">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marR="0" lvl="0" indent="-179388" algn="just" defTabSz="457200" rtl="0" eaLnBrk="1" fontAlgn="auto" latinLnBrk="0" hangingPunct="1">
              <a:lnSpc>
                <a:spcPts val="1600"/>
              </a:lnSpc>
              <a:spcBef>
                <a:spcPts val="0"/>
              </a:spcBef>
              <a:spcAft>
                <a:spcPts val="0"/>
              </a:spcAft>
              <a:buClrTx/>
              <a:buSzTx/>
              <a:tabLst/>
              <a:defRPr/>
            </a:pPr>
            <a:r>
              <a:rPr kumimoji="0" lang="en-US" altLang="ja-JP" sz="12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a:t>
            </a:r>
            <a:r>
              <a:rPr kumimoji="0" lang="ja-JP" altLang="en-US" sz="1200" kern="0" dirty="0">
                <a:solidFill>
                  <a:sysClr val="windowText" lastClr="000000"/>
                </a:solidFill>
                <a:latin typeface="Meiryo UI" panose="020B0604030504040204" pitchFamily="50" charset="-128"/>
                <a:ea typeface="Meiryo UI" panose="020B0604030504040204" pitchFamily="50" charset="-128"/>
              </a:rPr>
              <a:t> </a:t>
            </a:r>
            <a:r>
              <a:rPr kumimoji="0" lang="ja-JP" altLang="en-US" sz="12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この場合、例えば</a:t>
            </a:r>
            <a:r>
              <a:rPr kumimoji="0" lang="ja-JP" altLang="en-US" sz="1200" b="1" i="0" u="sng"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大学病院等から医師を受け入れている医療機関にも面接指導の実施義務がかかります</a:t>
            </a:r>
            <a:r>
              <a:rPr kumimoji="0" lang="ja-JP" altLang="en-US" sz="12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ので、適切なルールづくりや手続の整備が必要になります。（裏面）</a:t>
            </a:r>
            <a:endParaRPr kumimoji="0" lang="en-US" altLang="ja-JP" sz="12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AFBB44F4-34E3-0482-0848-156B986CA1E4}"/>
              </a:ext>
            </a:extLst>
          </p:cNvPr>
          <p:cNvSpPr/>
          <p:nvPr/>
        </p:nvSpPr>
        <p:spPr>
          <a:xfrm>
            <a:off x="133080" y="6688611"/>
            <a:ext cx="6325283" cy="784669"/>
          </a:xfrm>
          <a:prstGeom prst="rect">
            <a:avLst/>
          </a:prstGeom>
          <a:noFill/>
          <a:ln w="28575" cap="flat" cmpd="sng" algn="ctr">
            <a:solidFill>
              <a:srgbClr val="073485"/>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grpSp>
        <p:nvGrpSpPr>
          <p:cNvPr id="21" name="グループ化 20">
            <a:extLst>
              <a:ext uri="{FF2B5EF4-FFF2-40B4-BE49-F238E27FC236}">
                <a16:creationId xmlns:a16="http://schemas.microsoft.com/office/drawing/2014/main" id="{FE044835-0715-3E90-3C2D-3C2F71FD04BB}"/>
              </a:ext>
            </a:extLst>
          </p:cNvPr>
          <p:cNvGrpSpPr/>
          <p:nvPr/>
        </p:nvGrpSpPr>
        <p:grpSpPr>
          <a:xfrm>
            <a:off x="118910" y="6503410"/>
            <a:ext cx="2292652" cy="325411"/>
            <a:chOff x="388326" y="-280588"/>
            <a:chExt cx="6064262" cy="413280"/>
          </a:xfrm>
        </p:grpSpPr>
        <p:sp>
          <p:nvSpPr>
            <p:cNvPr id="22" name="正方形/長方形 21">
              <a:extLst>
                <a:ext uri="{FF2B5EF4-FFF2-40B4-BE49-F238E27FC236}">
                  <a16:creationId xmlns:a16="http://schemas.microsoft.com/office/drawing/2014/main" id="{434ABE35-3FAB-EC9B-A3F0-B003FFDF733C}"/>
                </a:ext>
              </a:extLst>
            </p:cNvPr>
            <p:cNvSpPr/>
            <p:nvPr/>
          </p:nvSpPr>
          <p:spPr>
            <a:xfrm>
              <a:off x="388326" y="-280588"/>
              <a:ext cx="5805199" cy="413280"/>
            </a:xfrm>
            <a:prstGeom prst="rect">
              <a:avLst/>
            </a:prstGeom>
            <a:solidFill>
              <a:srgbClr val="103185"/>
            </a:solidFill>
            <a:ln w="12700" cap="flat" cmpd="sng" algn="ctr">
              <a:noFill/>
              <a:prstDash val="solid"/>
              <a:miter lim="800000"/>
            </a:ln>
            <a:effectLst/>
          </p:spPr>
        </p:sp>
        <p:sp>
          <p:nvSpPr>
            <p:cNvPr id="23" name="四角形: 角を丸くする 4">
              <a:extLst>
                <a:ext uri="{FF2B5EF4-FFF2-40B4-BE49-F238E27FC236}">
                  <a16:creationId xmlns:a16="http://schemas.microsoft.com/office/drawing/2014/main" id="{72118384-2095-4743-677B-B994741E849F}"/>
                </a:ext>
              </a:extLst>
            </p:cNvPr>
            <p:cNvSpPr txBox="1"/>
            <p:nvPr/>
          </p:nvSpPr>
          <p:spPr>
            <a:xfrm>
              <a:off x="388326" y="-265019"/>
              <a:ext cx="6064262" cy="372930"/>
            </a:xfrm>
            <a:prstGeom prst="rect">
              <a:avLst/>
            </a:prstGeom>
            <a:noFill/>
            <a:ln>
              <a:noFill/>
            </a:ln>
            <a:effectLst/>
          </p:spPr>
          <p:txBody>
            <a:bodyPr spcFirstLastPara="0" vert="horz" wrap="square" lIns="247779" tIns="0" rIns="247779" bIns="0" numCol="1" spcCol="1270" anchor="ctr" anchorCtr="0">
              <a:noAutofit/>
            </a:bodyPr>
            <a:lstStyle/>
            <a:p>
              <a:pPr marL="0" marR="0" lvl="0" indent="0" defTabSz="622274" eaLnBrk="1" fontAlgn="auto" latinLnBrk="0" hangingPunct="1">
                <a:lnSpc>
                  <a:spcPct val="90000"/>
                </a:lnSpc>
                <a:spcBef>
                  <a:spcPct val="0"/>
                </a:spcBef>
                <a:spcAft>
                  <a:spcPct val="35000"/>
                </a:spcAft>
                <a:buClrTx/>
                <a:buSzTx/>
                <a:buFontTx/>
                <a:buNone/>
                <a:tabLst/>
                <a:defRPr/>
              </a:pPr>
              <a:r>
                <a:rPr kumimoji="0" lang="ja-JP" altLang="en-US" sz="14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rPr>
                <a:t>　</a:t>
              </a:r>
              <a:r>
                <a:rPr kumimoji="0" lang="ja-JP" altLang="en-US" sz="1400" b="0" i="0" u="none" strike="noStrike" kern="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rPr>
                <a:t>医療法では、、、</a:t>
              </a:r>
            </a:p>
          </p:txBody>
        </p:sp>
      </p:grpSp>
      <p:sp>
        <p:nvSpPr>
          <p:cNvPr id="36" name="テキスト ボックス 35">
            <a:extLst>
              <a:ext uri="{FF2B5EF4-FFF2-40B4-BE49-F238E27FC236}">
                <a16:creationId xmlns:a16="http://schemas.microsoft.com/office/drawing/2014/main" id="{CB136A66-5EF5-F83C-43B0-23DFBD63826C}"/>
              </a:ext>
            </a:extLst>
          </p:cNvPr>
          <p:cNvSpPr txBox="1"/>
          <p:nvPr/>
        </p:nvSpPr>
        <p:spPr>
          <a:xfrm>
            <a:off x="132706" y="6850504"/>
            <a:ext cx="6226419" cy="574260"/>
          </a:xfrm>
          <a:prstGeom prst="rect">
            <a:avLst/>
          </a:prstGeom>
          <a:noFill/>
        </p:spPr>
        <p:txBody>
          <a:bodyPr wrap="square">
            <a:spAutoFit/>
          </a:bodyPr>
          <a:lstStyle/>
          <a:p>
            <a:pPr marL="174625" indent="-174625" defTabSz="457200">
              <a:lnSpc>
                <a:spcPts val="2000"/>
              </a:lnSpc>
              <a:spcAft>
                <a:spcPts val="599"/>
              </a:spcAft>
            </a:pPr>
            <a:r>
              <a:rPr kumimoji="0" lang="ja-JP" altLang="en-US" sz="1300" dirty="0">
                <a:solidFill>
                  <a:srgbClr val="DB4D6D"/>
                </a:solidFill>
                <a:latin typeface="Meiryo UI" panose="020B0604030504040204" pitchFamily="50" charset="-128"/>
                <a:ea typeface="Meiryo UI" panose="020B0604030504040204" pitchFamily="50" charset="-128"/>
              </a:rPr>
              <a:t>　</a:t>
            </a:r>
            <a:r>
              <a:rPr kumimoji="0" lang="ja-JP" altLang="en-US" sz="1300" dirty="0">
                <a:latin typeface="Meiryo UI" panose="020B0604030504040204" pitchFamily="50" charset="-128"/>
                <a:ea typeface="Meiryo UI" panose="020B0604030504040204" pitchFamily="50" charset="-128"/>
              </a:rPr>
              <a:t>・</a:t>
            </a:r>
            <a:r>
              <a:rPr kumimoji="0" lang="ja-JP" altLang="en-US" sz="1300" b="1" u="sng" dirty="0">
                <a:latin typeface="Meiryo UI" panose="020B0604030504040204" pitchFamily="50" charset="-128"/>
                <a:ea typeface="Meiryo UI" panose="020B0604030504040204" pitchFamily="50" charset="-128"/>
              </a:rPr>
              <a:t>医療法第</a:t>
            </a:r>
            <a:r>
              <a:rPr kumimoji="0" lang="en-US" altLang="ja-JP" sz="1300" b="1" u="sng" dirty="0">
                <a:latin typeface="Meiryo UI" panose="020B0604030504040204" pitchFamily="50" charset="-128"/>
                <a:ea typeface="Meiryo UI" panose="020B0604030504040204" pitchFamily="50" charset="-128"/>
              </a:rPr>
              <a:t>25</a:t>
            </a:r>
            <a:r>
              <a:rPr kumimoji="0" lang="ja-JP" altLang="en-US" sz="1300" b="1" u="sng" dirty="0">
                <a:latin typeface="Meiryo UI" panose="020B0604030504040204" pitchFamily="50" charset="-128"/>
                <a:ea typeface="Meiryo UI" panose="020B0604030504040204" pitchFamily="50" charset="-128"/>
              </a:rPr>
              <a:t>条第１項に基づく立入検査で実施状況が確認され、指導や改善命令の対象</a:t>
            </a:r>
            <a:r>
              <a:rPr kumimoji="0" lang="ja-JP" altLang="en-US" sz="1300" dirty="0">
                <a:solidFill>
                  <a:srgbClr val="000000"/>
                </a:solidFill>
                <a:latin typeface="Meiryo UI" panose="020B0604030504040204" pitchFamily="50" charset="-128"/>
                <a:ea typeface="Meiryo UI" panose="020B0604030504040204" pitchFamily="50" charset="-128"/>
              </a:rPr>
              <a:t>となります。</a:t>
            </a:r>
            <a:r>
              <a:rPr kumimoji="0" lang="ja-JP" altLang="en-US" sz="1300" b="1" u="sng" dirty="0">
                <a:solidFill>
                  <a:srgbClr val="000000"/>
                </a:solidFill>
                <a:latin typeface="Meiryo UI" panose="020B0604030504040204" pitchFamily="50" charset="-128"/>
                <a:ea typeface="Meiryo UI" panose="020B0604030504040204" pitchFamily="50" charset="-128"/>
              </a:rPr>
              <a:t>改善命令に従わない場合は罰則の対象</a:t>
            </a:r>
            <a:r>
              <a:rPr kumimoji="0" lang="ja-JP" altLang="en-US" sz="1300" dirty="0">
                <a:solidFill>
                  <a:srgbClr val="000000"/>
                </a:solidFill>
                <a:latin typeface="Meiryo UI" panose="020B0604030504040204" pitchFamily="50" charset="-128"/>
                <a:ea typeface="Meiryo UI" panose="020B0604030504040204" pitchFamily="50" charset="-128"/>
              </a:rPr>
              <a:t>となります。</a:t>
            </a:r>
          </a:p>
        </p:txBody>
      </p:sp>
      <p:pic>
        <p:nvPicPr>
          <p:cNvPr id="40" name="図 39">
            <a:extLst>
              <a:ext uri="{FF2B5EF4-FFF2-40B4-BE49-F238E27FC236}">
                <a16:creationId xmlns:a16="http://schemas.microsoft.com/office/drawing/2014/main" id="{77747872-E3CD-9A38-C64B-C69C8A398731}"/>
              </a:ext>
            </a:extLst>
          </p:cNvPr>
          <p:cNvPicPr>
            <a:picLocks noChangeAspect="1"/>
          </p:cNvPicPr>
          <p:nvPr/>
        </p:nvPicPr>
        <p:blipFill>
          <a:blip r:embed="rId3" cstate="print">
            <a:extLst>
              <a:ext uri="{BEBA8EAE-BF5A-486C-A8C5-ECC9F3942E4B}">
                <a14:imgProps xmlns:a14="http://schemas.microsoft.com/office/drawing/2010/main">
                  <a14:imgLayer r:embed="rId4">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7142" y="6390347"/>
            <a:ext cx="410871" cy="360884"/>
          </a:xfrm>
          <a:prstGeom prst="rect">
            <a:avLst/>
          </a:prstGeom>
        </p:spPr>
      </p:pic>
      <p:sp>
        <p:nvSpPr>
          <p:cNvPr id="41" name="正方形/長方形 40">
            <a:extLst>
              <a:ext uri="{FF2B5EF4-FFF2-40B4-BE49-F238E27FC236}">
                <a16:creationId xmlns:a16="http://schemas.microsoft.com/office/drawing/2014/main" id="{75C3F4D6-00BD-C1B4-47D5-5C14C575DB1B}"/>
              </a:ext>
            </a:extLst>
          </p:cNvPr>
          <p:cNvSpPr/>
          <p:nvPr/>
        </p:nvSpPr>
        <p:spPr>
          <a:xfrm>
            <a:off x="133080" y="7794539"/>
            <a:ext cx="6325283" cy="752386"/>
          </a:xfrm>
          <a:prstGeom prst="rect">
            <a:avLst/>
          </a:prstGeom>
          <a:noFill/>
          <a:ln w="28575" cap="flat" cmpd="sng" algn="ctr">
            <a:solidFill>
              <a:srgbClr val="073485"/>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45" name="テキスト ボックス 44">
            <a:extLst>
              <a:ext uri="{FF2B5EF4-FFF2-40B4-BE49-F238E27FC236}">
                <a16:creationId xmlns:a16="http://schemas.microsoft.com/office/drawing/2014/main" id="{9047448F-1D20-8172-CA7E-C6D8A68F68ED}"/>
              </a:ext>
            </a:extLst>
          </p:cNvPr>
          <p:cNvSpPr txBox="1"/>
          <p:nvPr/>
        </p:nvSpPr>
        <p:spPr>
          <a:xfrm>
            <a:off x="81120" y="7954320"/>
            <a:ext cx="6212474" cy="574260"/>
          </a:xfrm>
          <a:prstGeom prst="rect">
            <a:avLst/>
          </a:prstGeom>
          <a:noFill/>
        </p:spPr>
        <p:txBody>
          <a:bodyPr wrap="square">
            <a:spAutoFit/>
          </a:bodyPr>
          <a:lstStyle/>
          <a:p>
            <a:pPr marL="263525" indent="-263525" defTabSz="457200">
              <a:lnSpc>
                <a:spcPts val="2000"/>
              </a:lnSpc>
              <a:spcAft>
                <a:spcPts val="599"/>
              </a:spcAft>
            </a:pPr>
            <a:r>
              <a:rPr kumimoji="0" lang="ja-JP" altLang="en-US" sz="1300" dirty="0">
                <a:latin typeface="Meiryo UI" panose="020B0604030504040204" pitchFamily="50" charset="-128"/>
                <a:ea typeface="Meiryo UI" panose="020B0604030504040204" pitchFamily="50" charset="-128"/>
              </a:rPr>
              <a:t>　 ・</a:t>
            </a:r>
            <a:r>
              <a:rPr kumimoji="0" lang="ja-JP" altLang="en-US" sz="1300" b="1" u="sng" dirty="0">
                <a:latin typeface="Meiryo UI" panose="020B0604030504040204" pitchFamily="50" charset="-128"/>
                <a:ea typeface="Meiryo UI" panose="020B0604030504040204" pitchFamily="50" charset="-128"/>
              </a:rPr>
              <a:t>労働基準法第</a:t>
            </a:r>
            <a:r>
              <a:rPr kumimoji="0" lang="en-US" altLang="ja-JP" sz="1300" b="1" u="sng" dirty="0">
                <a:latin typeface="Meiryo UI" panose="020B0604030504040204" pitchFamily="50" charset="-128"/>
                <a:ea typeface="Meiryo UI" panose="020B0604030504040204" pitchFamily="50" charset="-128"/>
              </a:rPr>
              <a:t>141</a:t>
            </a:r>
            <a:r>
              <a:rPr kumimoji="0" lang="ja-JP" altLang="en-US" sz="1300" b="1" u="sng" dirty="0">
                <a:latin typeface="Meiryo UI" panose="020B0604030504040204" pitchFamily="50" charset="-128"/>
                <a:ea typeface="Meiryo UI" panose="020B0604030504040204" pitchFamily="50" charset="-128"/>
              </a:rPr>
              <a:t>条第３項の違反として労働基準監督署による指導や罰則の対象</a:t>
            </a:r>
            <a:r>
              <a:rPr kumimoji="0" lang="ja-JP" altLang="en-US" sz="1300" dirty="0">
                <a:latin typeface="Meiryo UI" panose="020B0604030504040204" pitchFamily="50" charset="-128"/>
                <a:ea typeface="Meiryo UI" panose="020B0604030504040204" pitchFamily="50" charset="-128"/>
              </a:rPr>
              <a:t>となります。</a:t>
            </a:r>
          </a:p>
        </p:txBody>
      </p:sp>
      <p:pic>
        <p:nvPicPr>
          <p:cNvPr id="47" name="図 46" descr="アイコン&#10;&#10;自動的に生成された説明">
            <a:extLst>
              <a:ext uri="{FF2B5EF4-FFF2-40B4-BE49-F238E27FC236}">
                <a16:creationId xmlns:a16="http://schemas.microsoft.com/office/drawing/2014/main" id="{E98AB7DC-79A0-66C2-88FE-8CCFF1D0DC2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56888" y="7984329"/>
            <a:ext cx="619992" cy="785095"/>
          </a:xfrm>
          <a:prstGeom prst="rect">
            <a:avLst/>
          </a:prstGeom>
        </p:spPr>
      </p:pic>
      <p:grpSp>
        <p:nvGrpSpPr>
          <p:cNvPr id="42" name="グループ化 41">
            <a:extLst>
              <a:ext uri="{FF2B5EF4-FFF2-40B4-BE49-F238E27FC236}">
                <a16:creationId xmlns:a16="http://schemas.microsoft.com/office/drawing/2014/main" id="{61781252-7AB7-B1BD-E257-7F0B405F6040}"/>
              </a:ext>
            </a:extLst>
          </p:cNvPr>
          <p:cNvGrpSpPr/>
          <p:nvPr/>
        </p:nvGrpSpPr>
        <p:grpSpPr>
          <a:xfrm>
            <a:off x="106208" y="7620690"/>
            <a:ext cx="2305353" cy="321415"/>
            <a:chOff x="352829" y="-280588"/>
            <a:chExt cx="6064261" cy="413280"/>
          </a:xfrm>
        </p:grpSpPr>
        <p:sp>
          <p:nvSpPr>
            <p:cNvPr id="43" name="正方形/長方形 42">
              <a:extLst>
                <a:ext uri="{FF2B5EF4-FFF2-40B4-BE49-F238E27FC236}">
                  <a16:creationId xmlns:a16="http://schemas.microsoft.com/office/drawing/2014/main" id="{0EE4AA8C-848E-CFC1-7915-CEC1E694FD6B}"/>
                </a:ext>
              </a:extLst>
            </p:cNvPr>
            <p:cNvSpPr/>
            <p:nvPr/>
          </p:nvSpPr>
          <p:spPr>
            <a:xfrm>
              <a:off x="388326" y="-280588"/>
              <a:ext cx="5805199" cy="413280"/>
            </a:xfrm>
            <a:prstGeom prst="rect">
              <a:avLst/>
            </a:prstGeom>
            <a:solidFill>
              <a:srgbClr val="103185"/>
            </a:solidFill>
            <a:ln w="12700" cap="flat" cmpd="sng" algn="ctr">
              <a:noFill/>
              <a:prstDash val="solid"/>
              <a:miter lim="800000"/>
            </a:ln>
            <a:effectLst/>
          </p:spPr>
          <p:txBody>
            <a:bodyPr anchor="b"/>
            <a:lstStyle/>
            <a:p>
              <a:endParaRPr lang="ja-JP" altLang="en-US">
                <a:latin typeface="Meiryo UI" panose="020B0604030504040204" pitchFamily="50" charset="-128"/>
                <a:ea typeface="Meiryo UI" panose="020B0604030504040204" pitchFamily="50" charset="-128"/>
              </a:endParaRPr>
            </a:p>
          </p:txBody>
        </p:sp>
        <p:sp>
          <p:nvSpPr>
            <p:cNvPr id="44" name="四角形: 角を丸くする 4">
              <a:extLst>
                <a:ext uri="{FF2B5EF4-FFF2-40B4-BE49-F238E27FC236}">
                  <a16:creationId xmlns:a16="http://schemas.microsoft.com/office/drawing/2014/main" id="{4FDD087E-B38F-2D92-3BD5-B5B217D6FCF1}"/>
                </a:ext>
              </a:extLst>
            </p:cNvPr>
            <p:cNvSpPr txBox="1"/>
            <p:nvPr/>
          </p:nvSpPr>
          <p:spPr>
            <a:xfrm>
              <a:off x="352829" y="-198810"/>
              <a:ext cx="6064261" cy="274075"/>
            </a:xfrm>
            <a:prstGeom prst="rect">
              <a:avLst/>
            </a:prstGeom>
            <a:noFill/>
            <a:ln>
              <a:noFill/>
            </a:ln>
            <a:effectLst/>
          </p:spPr>
          <p:txBody>
            <a:bodyPr spcFirstLastPara="0" vert="horz" wrap="square" lIns="247779" tIns="0" rIns="247779" bIns="0" numCol="1" spcCol="1270" anchor="b" anchorCtr="0">
              <a:noAutofit/>
            </a:bodyPr>
            <a:lstStyle/>
            <a:p>
              <a:pPr marL="0" marR="0" lvl="0" indent="0" algn="ctr" defTabSz="622274" eaLnBrk="1" fontAlgn="auto" latinLnBrk="0" hangingPunct="1">
                <a:lnSpc>
                  <a:spcPct val="90000"/>
                </a:lnSpc>
                <a:spcBef>
                  <a:spcPct val="0"/>
                </a:spcBef>
                <a:spcAft>
                  <a:spcPct val="35000"/>
                </a:spcAft>
                <a:buClrTx/>
                <a:buSzTx/>
                <a:buFontTx/>
                <a:buNone/>
                <a:tabLst/>
                <a:defRPr/>
              </a:pPr>
              <a:r>
                <a:rPr kumimoji="0" lang="ja-JP" altLang="en-US" sz="1400" b="0" i="0" u="none" strike="noStrike" kern="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rPr>
                <a:t>労働基準法では、、、</a:t>
              </a:r>
            </a:p>
          </p:txBody>
        </p:sp>
      </p:grpSp>
      <p:pic>
        <p:nvPicPr>
          <p:cNvPr id="48" name="図 47">
            <a:extLst>
              <a:ext uri="{FF2B5EF4-FFF2-40B4-BE49-F238E27FC236}">
                <a16:creationId xmlns:a16="http://schemas.microsoft.com/office/drawing/2014/main" id="{03E1EF56-0944-378E-55FD-B2ADAF3EA6F6}"/>
              </a:ext>
            </a:extLst>
          </p:cNvPr>
          <p:cNvPicPr>
            <a:picLocks noChangeAspect="1"/>
          </p:cNvPicPr>
          <p:nvPr/>
        </p:nvPicPr>
        <p:blipFill>
          <a:blip r:embed="rId3" cstate="print">
            <a:extLst>
              <a:ext uri="{BEBA8EAE-BF5A-486C-A8C5-ECC9F3942E4B}">
                <a14:imgProps xmlns:a14="http://schemas.microsoft.com/office/drawing/2010/main">
                  <a14:imgLayer r:embed="rId4">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18498" y="7563287"/>
            <a:ext cx="410871" cy="360884"/>
          </a:xfrm>
          <a:prstGeom prst="rect">
            <a:avLst/>
          </a:prstGeom>
        </p:spPr>
      </p:pic>
      <p:sp>
        <p:nvSpPr>
          <p:cNvPr id="10" name="テキスト ボックス 9">
            <a:extLst>
              <a:ext uri="{FF2B5EF4-FFF2-40B4-BE49-F238E27FC236}">
                <a16:creationId xmlns:a16="http://schemas.microsoft.com/office/drawing/2014/main" id="{28CCA0E0-EFAC-AC09-2A02-07548032B15F}"/>
              </a:ext>
            </a:extLst>
          </p:cNvPr>
          <p:cNvSpPr txBox="1"/>
          <p:nvPr/>
        </p:nvSpPr>
        <p:spPr>
          <a:xfrm>
            <a:off x="476672" y="8625408"/>
            <a:ext cx="5462918" cy="246221"/>
          </a:xfrm>
          <a:prstGeom prst="rect">
            <a:avLst/>
          </a:prstGeom>
          <a:solidFill>
            <a:srgbClr val="DB4D6D">
              <a:lumMod val="40000"/>
              <a:lumOff val="60000"/>
            </a:srgbClr>
          </a:solidFill>
          <a:ln>
            <a:solidFill>
              <a:srgbClr val="000000"/>
            </a:solidFill>
            <a:prstDash val="sysDash"/>
          </a:ln>
        </p:spPr>
        <p:txBody>
          <a:bodyPr wrap="square">
            <a:spAutoFit/>
          </a:bodyPr>
          <a:lstStyle/>
          <a:p>
            <a:pPr marL="0" marR="0" lvl="0" indent="0" defTabSz="457200" eaLnBrk="1" fontAlgn="auto" latinLnBrk="0" hangingPunct="1">
              <a:lnSpc>
                <a:spcPct val="100000"/>
              </a:lnSpc>
              <a:spcBef>
                <a:spcPts val="0"/>
              </a:spcBef>
              <a:spcAft>
                <a:spcPts val="300"/>
              </a:spcAft>
              <a:buClrTx/>
              <a:buSzTx/>
              <a:buFontTx/>
              <a:buNone/>
              <a:tabLst/>
              <a:defRPr/>
            </a:pPr>
            <a:r>
              <a:rPr kumimoji="0"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医療法、労働基準法ともに、罰則の内容は、６か月以下の懲役又は</a:t>
            </a:r>
            <a:r>
              <a:rPr kumimoji="0" lang="en-US" altLang="ja-JP"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30</a:t>
            </a:r>
            <a:r>
              <a:rPr kumimoji="0"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万円以下の罰金とされています。</a:t>
            </a:r>
          </a:p>
        </p:txBody>
      </p:sp>
      <p:pic>
        <p:nvPicPr>
          <p:cNvPr id="37" name="図 36" descr="らくがき, 記号 が含まれている画像&#10;&#10;自動的に生成された説明">
            <a:extLst>
              <a:ext uri="{FF2B5EF4-FFF2-40B4-BE49-F238E27FC236}">
                <a16:creationId xmlns:a16="http://schemas.microsoft.com/office/drawing/2014/main" id="{7D73D87A-AFD7-3729-951B-FB9BAEF99910}"/>
              </a:ext>
            </a:extLst>
          </p:cNvPr>
          <p:cNvPicPr>
            <a:picLocks noChangeAspect="1"/>
          </p:cNvPicPr>
          <p:nvPr/>
        </p:nvPicPr>
        <p:blipFill>
          <a:blip r:embed="rId9"/>
          <a:stretch>
            <a:fillRect/>
          </a:stretch>
        </p:blipFill>
        <p:spPr>
          <a:xfrm>
            <a:off x="6160811" y="6897216"/>
            <a:ext cx="661619" cy="856787"/>
          </a:xfrm>
          <a:prstGeom prst="rect">
            <a:avLst/>
          </a:prstGeom>
        </p:spPr>
      </p:pic>
      <p:pic>
        <p:nvPicPr>
          <p:cNvPr id="9" name="図 8" descr="図形, 円&#10;&#10;自動的に生成された説明">
            <a:extLst>
              <a:ext uri="{FF2B5EF4-FFF2-40B4-BE49-F238E27FC236}">
                <a16:creationId xmlns:a16="http://schemas.microsoft.com/office/drawing/2014/main" id="{BD4F8AD3-B819-ECFC-5A90-7C7C5D0FB9F9}"/>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l="8462" t="9671" r="8964" b="17430"/>
          <a:stretch/>
        </p:blipFill>
        <p:spPr>
          <a:xfrm>
            <a:off x="5951816" y="2455151"/>
            <a:ext cx="686979" cy="881743"/>
          </a:xfrm>
          <a:prstGeom prst="rect">
            <a:avLst/>
          </a:prstGeom>
        </p:spPr>
      </p:pic>
      <p:sp>
        <p:nvSpPr>
          <p:cNvPr id="11" name="テキスト ボックス 10">
            <a:extLst>
              <a:ext uri="{FF2B5EF4-FFF2-40B4-BE49-F238E27FC236}">
                <a16:creationId xmlns:a16="http://schemas.microsoft.com/office/drawing/2014/main" id="{2131FC10-E152-B33B-445A-1B8D171385DE}"/>
              </a:ext>
            </a:extLst>
          </p:cNvPr>
          <p:cNvSpPr txBox="1"/>
          <p:nvPr/>
        </p:nvSpPr>
        <p:spPr>
          <a:xfrm>
            <a:off x="5054515" y="3076436"/>
            <a:ext cx="1104044" cy="292388"/>
          </a:xfrm>
          <a:prstGeom prst="rect">
            <a:avLst/>
          </a:prstGeom>
          <a:noFill/>
        </p:spPr>
        <p:txBody>
          <a:bodyPr wrap="square" lIns="91441" tIns="45720" rIns="91441" bIns="45720" rtlCol="0" anchor="t">
            <a:spAutoFit/>
          </a:bodyPr>
          <a:lstStyle/>
          <a:p>
            <a:pPr marL="180967" indent="-180967" algn="ctr" defTabSz="457181">
              <a:buClr>
                <a:srgbClr val="103185"/>
              </a:buClr>
              <a:defRPr/>
            </a:pPr>
            <a:r>
              <a:rPr lang="ja-JP" altLang="en-US" sz="500" spc="100" dirty="0">
                <a:solidFill>
                  <a:srgbClr val="000000"/>
                </a:solidFill>
                <a:latin typeface="Segoe UI"/>
                <a:ea typeface="メイリオ"/>
              </a:rPr>
              <a:t>医政局広報キャラクター</a:t>
            </a:r>
            <a:endParaRPr lang="en-US" altLang="ja-JP" sz="500" spc="100" dirty="0">
              <a:solidFill>
                <a:srgbClr val="000000"/>
              </a:solidFill>
              <a:latin typeface="Segoe UI"/>
              <a:ea typeface="メイリオ"/>
            </a:endParaRPr>
          </a:p>
          <a:p>
            <a:pPr marL="180967" indent="-180967" algn="ctr" defTabSz="457181">
              <a:buClr>
                <a:srgbClr val="103185"/>
              </a:buClr>
              <a:defRPr/>
            </a:pPr>
            <a:r>
              <a:rPr lang="ja-JP" altLang="en-US" sz="800" spc="100" dirty="0">
                <a:solidFill>
                  <a:srgbClr val="000000"/>
                </a:solidFill>
                <a:latin typeface="Segoe UI"/>
                <a:ea typeface="メイリオ"/>
              </a:rPr>
              <a:t>ドクニャン</a:t>
            </a:r>
            <a:endParaRPr lang="en-US" altLang="ja-JP" sz="800" spc="100" dirty="0">
              <a:solidFill>
                <a:srgbClr val="000000"/>
              </a:solidFill>
              <a:latin typeface="Segoe UI"/>
              <a:ea typeface="メイリオ"/>
            </a:endParaRPr>
          </a:p>
        </p:txBody>
      </p:sp>
      <p:pic>
        <p:nvPicPr>
          <p:cNvPr id="13" name="図 12">
            <a:extLst>
              <a:ext uri="{FF2B5EF4-FFF2-40B4-BE49-F238E27FC236}">
                <a16:creationId xmlns:a16="http://schemas.microsoft.com/office/drawing/2014/main" id="{2AC7665C-97F7-F428-C3E2-E192AAC3E2ED}"/>
              </a:ext>
            </a:extLst>
          </p:cNvPr>
          <p:cNvPicPr>
            <a:picLocks noChangeAspect="1"/>
          </p:cNvPicPr>
          <p:nvPr/>
        </p:nvPicPr>
        <p:blipFill>
          <a:blip r:embed="rId11"/>
          <a:stretch>
            <a:fillRect/>
          </a:stretch>
        </p:blipFill>
        <p:spPr>
          <a:xfrm>
            <a:off x="6313669" y="9463246"/>
            <a:ext cx="436239" cy="423483"/>
          </a:xfrm>
          <a:prstGeom prst="rect">
            <a:avLst/>
          </a:prstGeom>
        </p:spPr>
      </p:pic>
      <p:sp>
        <p:nvSpPr>
          <p:cNvPr id="7" name="フローチャート: 代替処理 6">
            <a:extLst>
              <a:ext uri="{FF2B5EF4-FFF2-40B4-BE49-F238E27FC236}">
                <a16:creationId xmlns:a16="http://schemas.microsoft.com/office/drawing/2014/main" id="{40AC9B87-816D-8309-2083-E4362F7694B1}"/>
              </a:ext>
            </a:extLst>
          </p:cNvPr>
          <p:cNvSpPr/>
          <p:nvPr/>
        </p:nvSpPr>
        <p:spPr>
          <a:xfrm>
            <a:off x="402853" y="1568625"/>
            <a:ext cx="5906467" cy="714558"/>
          </a:xfrm>
          <a:prstGeom prst="flowChartAlternateProcess">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marR="0" lvl="0" indent="-179388" algn="just" defTabSz="457200" rtl="0" eaLnBrk="1" fontAlgn="auto" latinLnBrk="0" hangingPunct="1">
              <a:lnSpc>
                <a:spcPts val="1600"/>
              </a:lnSpc>
              <a:spcBef>
                <a:spcPts val="0"/>
              </a:spcBef>
              <a:spcAft>
                <a:spcPts val="0"/>
              </a:spcAft>
              <a:buClrTx/>
              <a:buSzTx/>
              <a:tabLst/>
              <a:defRPr/>
            </a:pPr>
            <a:r>
              <a:rPr kumimoji="0" lang="ja-JP" altLang="en-US" sz="1200" kern="0" dirty="0">
                <a:solidFill>
                  <a:sysClr val="windowText" lastClr="000000"/>
                </a:solidFill>
                <a:latin typeface="Meiryo UI" panose="020B0604030504040204" pitchFamily="50" charset="-128"/>
                <a:ea typeface="Meiryo UI" panose="020B0604030504040204" pitchFamily="50" charset="-128"/>
              </a:rPr>
              <a:t> </a:t>
            </a:r>
            <a:r>
              <a:rPr kumimoji="0" lang="ja-JP" altLang="en-US" sz="12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労働安全衛生法に基づくいわゆる産業医面談とは異なる新しい面接指導の仕組みです。</a:t>
            </a:r>
            <a:endParaRPr kumimoji="0" lang="en-US" altLang="ja-JP" sz="12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1B05E8DC-2FF1-A318-8808-DFAA9B99762F}"/>
              </a:ext>
            </a:extLst>
          </p:cNvPr>
          <p:cNvSpPr txBox="1"/>
          <p:nvPr/>
        </p:nvSpPr>
        <p:spPr>
          <a:xfrm>
            <a:off x="6140639" y="8769424"/>
            <a:ext cx="792088" cy="200055"/>
          </a:xfrm>
          <a:prstGeom prst="rect">
            <a:avLst/>
          </a:prstGeom>
          <a:noFill/>
        </p:spPr>
        <p:txBody>
          <a:bodyPr vert="horz" wrap="square" lIns="91441" tIns="45720" rIns="91441" bIns="45720" rtlCol="0" anchor="t">
            <a:spAutoFit/>
          </a:bodyPr>
          <a:lstStyle/>
          <a:p>
            <a:pPr marL="180967" indent="-180967" algn="ctr" defTabSz="457181">
              <a:buClr>
                <a:srgbClr val="103185"/>
              </a:buClr>
              <a:defRPr/>
            </a:pPr>
            <a:r>
              <a:rPr lang="ja-JP" altLang="en-US" sz="700" spc="100" dirty="0">
                <a:solidFill>
                  <a:srgbClr val="000000"/>
                </a:solidFill>
                <a:latin typeface="Meiryo UI" panose="020B0604030504040204" pitchFamily="50" charset="-128"/>
                <a:ea typeface="Meiryo UI" panose="020B0604030504040204" pitchFamily="50" charset="-128"/>
              </a:rPr>
              <a:t>（マニュアル）</a:t>
            </a:r>
            <a:endParaRPr lang="en-US" altLang="ja-JP" sz="700" spc="100" dirty="0">
              <a:solidFill>
                <a:srgbClr val="000000"/>
              </a:solidFill>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F9DEB30D-3E65-822D-44FC-0212F5D1341E}"/>
              </a:ext>
            </a:extLst>
          </p:cNvPr>
          <p:cNvSpPr txBox="1"/>
          <p:nvPr/>
        </p:nvSpPr>
        <p:spPr>
          <a:xfrm>
            <a:off x="6131395" y="9301934"/>
            <a:ext cx="792088" cy="200055"/>
          </a:xfrm>
          <a:prstGeom prst="rect">
            <a:avLst/>
          </a:prstGeom>
          <a:noFill/>
        </p:spPr>
        <p:txBody>
          <a:bodyPr vert="horz" wrap="square" lIns="91441" tIns="45720" rIns="91441" bIns="45720" rtlCol="0" anchor="t">
            <a:spAutoFit/>
          </a:bodyPr>
          <a:lstStyle/>
          <a:p>
            <a:pPr marL="180967" indent="-180967" algn="ctr" defTabSz="457181">
              <a:buClr>
                <a:srgbClr val="103185"/>
              </a:buClr>
              <a:defRPr/>
            </a:pPr>
            <a:r>
              <a:rPr lang="ja-JP" altLang="en-US" sz="700" spc="100" dirty="0">
                <a:solidFill>
                  <a:srgbClr val="000000"/>
                </a:solidFill>
                <a:latin typeface="Meiryo UI" panose="020B0604030504040204" pitchFamily="50" charset="-128"/>
                <a:ea typeface="Meiryo UI" panose="020B0604030504040204" pitchFamily="50" charset="-128"/>
              </a:rPr>
              <a:t>（いきサポ）</a:t>
            </a:r>
            <a:endParaRPr lang="en-US" altLang="ja-JP" sz="700" spc="100" dirty="0">
              <a:solidFill>
                <a:srgbClr val="000000"/>
              </a:solidFill>
              <a:latin typeface="Meiryo UI" panose="020B0604030504040204" pitchFamily="50" charset="-128"/>
              <a:ea typeface="Meiryo UI" panose="020B0604030504040204" pitchFamily="50" charset="-128"/>
            </a:endParaRPr>
          </a:p>
        </p:txBody>
      </p:sp>
      <p:pic>
        <p:nvPicPr>
          <p:cNvPr id="17" name="図 16">
            <a:extLst>
              <a:ext uri="{FF2B5EF4-FFF2-40B4-BE49-F238E27FC236}">
                <a16:creationId xmlns:a16="http://schemas.microsoft.com/office/drawing/2014/main" id="{CA75C324-CA04-BDDA-D71B-D1B2D75CE486}"/>
              </a:ext>
            </a:extLst>
          </p:cNvPr>
          <p:cNvPicPr>
            <a:picLocks noChangeAspect="1"/>
          </p:cNvPicPr>
          <p:nvPr/>
        </p:nvPicPr>
        <p:blipFill>
          <a:blip r:embed="rId12" cstate="print">
            <a:extLst>
              <a:ext uri="{BEBA8EAE-BF5A-486C-A8C5-ECC9F3942E4B}">
                <a14:imgProps xmlns:a14="http://schemas.microsoft.com/office/drawing/2010/main">
                  <a14:imgLayer r:embed="rId13">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316221" y="1829755"/>
            <a:ext cx="182447" cy="160250"/>
          </a:xfrm>
          <a:prstGeom prst="rect">
            <a:avLst/>
          </a:prstGeom>
        </p:spPr>
      </p:pic>
    </p:spTree>
    <p:extLst>
      <p:ext uri="{BB962C8B-B14F-4D97-AF65-F5344CB8AC3E}">
        <p14:creationId xmlns:p14="http://schemas.microsoft.com/office/powerpoint/2010/main" val="3294917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a:extLst>
              <a:ext uri="{FF2B5EF4-FFF2-40B4-BE49-F238E27FC236}">
                <a16:creationId xmlns:a16="http://schemas.microsoft.com/office/drawing/2014/main" id="{93846698-EF85-DAE5-9691-F0F6094E83E3}"/>
              </a:ext>
            </a:extLst>
          </p:cNvPr>
          <p:cNvSpPr/>
          <p:nvPr/>
        </p:nvSpPr>
        <p:spPr>
          <a:xfrm>
            <a:off x="631770" y="166801"/>
            <a:ext cx="6135636" cy="327013"/>
          </a:xfrm>
          <a:prstGeom prst="rect">
            <a:avLst/>
          </a:prstGeom>
        </p:spPr>
        <p:txBody>
          <a:bodyPr wrap="square">
            <a:spAutoFit/>
          </a:bodyPr>
          <a:lstStyle/>
          <a:p>
            <a:pPr marL="0" marR="0" lvl="0" indent="0" algn="l" defTabSz="914400" rtl="0" eaLnBrk="1" fontAlgn="auto" latinLnBrk="0" hangingPunct="1">
              <a:lnSpc>
                <a:spcPts val="1800"/>
              </a:lnSpc>
              <a:spcBef>
                <a:spcPts val="0"/>
              </a:spcBef>
              <a:spcAft>
                <a:spcPts val="0"/>
              </a:spcAft>
              <a:buClrTx/>
              <a:buSzTx/>
              <a:buFontTx/>
              <a:buNone/>
              <a:tabLst/>
              <a:defRPr/>
            </a:pPr>
            <a:r>
              <a:rPr lang="ja-JP" altLang="en-US" sz="1600" b="1" spc="200" dirty="0">
                <a:solidFill>
                  <a:srgbClr val="103185"/>
                </a:solidFill>
                <a:latin typeface="Meiryo UI" panose="020B0604030504040204" pitchFamily="50" charset="-128"/>
                <a:ea typeface="Meiryo UI" panose="020B0604030504040204" pitchFamily="50" charset="-128"/>
                <a:cs typeface="メイリオ" panose="020B0604030504040204" pitchFamily="50" charset="-128"/>
              </a:rPr>
              <a:t>面接指導の適切な実施に向けたチェックリスト</a:t>
            </a:r>
            <a:endParaRPr kumimoji="1" lang="en-US" altLang="ja-JP" sz="1600" b="1" i="0" u="none" strike="noStrike" kern="1200" cap="none" spc="200" normalizeH="0" noProof="0" dirty="0">
              <a:ln>
                <a:noFill/>
              </a:ln>
              <a:solidFill>
                <a:srgbClr val="103185"/>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cxnSp>
        <p:nvCxnSpPr>
          <p:cNvPr id="26" name="直線コネクタ 25">
            <a:extLst>
              <a:ext uri="{FF2B5EF4-FFF2-40B4-BE49-F238E27FC236}">
                <a16:creationId xmlns:a16="http://schemas.microsoft.com/office/drawing/2014/main" id="{59D9DA94-5ACA-17A6-E5AA-637295AA195E}"/>
              </a:ext>
            </a:extLst>
          </p:cNvPr>
          <p:cNvCxnSpPr/>
          <p:nvPr/>
        </p:nvCxnSpPr>
        <p:spPr>
          <a:xfrm flipV="1">
            <a:off x="30380" y="493814"/>
            <a:ext cx="6768000" cy="0"/>
          </a:xfrm>
          <a:prstGeom prst="line">
            <a:avLst/>
          </a:prstGeom>
          <a:solidFill>
            <a:schemeClr val="tx2">
              <a:lumMod val="75000"/>
            </a:schemeClr>
          </a:solidFill>
          <a:ln w="38100">
            <a:solidFill>
              <a:srgbClr val="103185"/>
            </a:solidFill>
          </a:ln>
        </p:spPr>
        <p:style>
          <a:lnRef idx="1">
            <a:schemeClr val="accent1"/>
          </a:lnRef>
          <a:fillRef idx="0">
            <a:schemeClr val="accent1"/>
          </a:fillRef>
          <a:effectRef idx="0">
            <a:schemeClr val="accent1"/>
          </a:effectRef>
          <a:fontRef idx="minor">
            <a:schemeClr val="tx1"/>
          </a:fontRef>
        </p:style>
      </p:cxnSp>
      <p:sp>
        <p:nvSpPr>
          <p:cNvPr id="29" name="正方形/長方形 28">
            <a:extLst>
              <a:ext uri="{FF2B5EF4-FFF2-40B4-BE49-F238E27FC236}">
                <a16:creationId xmlns:a16="http://schemas.microsoft.com/office/drawing/2014/main" id="{A5D9BE29-E468-7E8C-BBA3-FBDBA46A2D0D}"/>
              </a:ext>
            </a:extLst>
          </p:cNvPr>
          <p:cNvSpPr/>
          <p:nvPr/>
        </p:nvSpPr>
        <p:spPr>
          <a:xfrm>
            <a:off x="30380" y="73718"/>
            <a:ext cx="493430" cy="440981"/>
          </a:xfrm>
          <a:prstGeom prst="rect">
            <a:avLst/>
          </a:prstGeom>
          <a:solidFill>
            <a:srgbClr val="103185"/>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ＤＦ特太ゴシック体" panose="020B0509000000000000" pitchFamily="49" charset="-128"/>
                <a:ea typeface="ＤＦ特太ゴシック体" panose="020B0509000000000000" pitchFamily="49" charset="-128"/>
                <a:cs typeface="+mn-cs"/>
              </a:rPr>
              <a:t>２</a:t>
            </a:r>
          </a:p>
        </p:txBody>
      </p:sp>
      <p:sp>
        <p:nvSpPr>
          <p:cNvPr id="128" name="正方形/長方形 127">
            <a:extLst>
              <a:ext uri="{FF2B5EF4-FFF2-40B4-BE49-F238E27FC236}">
                <a16:creationId xmlns:a16="http://schemas.microsoft.com/office/drawing/2014/main" id="{55CDC9EA-B839-D619-5F05-37C9B3F755A5}"/>
              </a:ext>
            </a:extLst>
          </p:cNvPr>
          <p:cNvSpPr/>
          <p:nvPr/>
        </p:nvSpPr>
        <p:spPr>
          <a:xfrm>
            <a:off x="213398" y="859400"/>
            <a:ext cx="6481307" cy="1303854"/>
          </a:xfrm>
          <a:prstGeom prst="rect">
            <a:avLst/>
          </a:prstGeom>
          <a:noFill/>
          <a:ln>
            <a:solidFill>
              <a:srgbClr val="0C2564"/>
            </a:solidFill>
          </a:ln>
          <a:effectLst/>
        </p:spPr>
        <p:txBody>
          <a:bodyPr rtlCol="0" anchor="t"/>
          <a:lstStyle/>
          <a:p>
            <a:pPr marL="182563" marR="0" lvl="0" indent="-182563" defTabSz="457200" eaLnBrk="1" fontAlgn="auto" latinLnBrk="0" hangingPunct="1">
              <a:lnSpc>
                <a:spcPct val="100000"/>
              </a:lnSpc>
              <a:spcBef>
                <a:spcPts val="0"/>
              </a:spcBef>
              <a:spcAft>
                <a:spcPts val="1200"/>
              </a:spcAft>
              <a:buClrTx/>
              <a:buSzTx/>
              <a:buFontTx/>
              <a:buNone/>
              <a:tabLst/>
              <a:defRPr/>
            </a:pPr>
            <a:endParaRPr kumimoji="0" lang="en-US" altLang="ja-JP" sz="4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a:p>
            <a:pPr marL="182563" marR="0" lvl="0" indent="-182563" defTabSz="457200" eaLnBrk="1" fontAlgn="auto" latinLnBrk="0" hangingPunct="1">
              <a:lnSpc>
                <a:spcPct val="100000"/>
              </a:lnSpc>
              <a:spcBef>
                <a:spcPts val="0"/>
              </a:spcBef>
              <a:spcAft>
                <a:spcPts val="600"/>
              </a:spcAft>
              <a:buClrTx/>
              <a:buSzTx/>
              <a:buFontTx/>
              <a:buNone/>
              <a:tabLst/>
              <a:defRPr/>
            </a:pPr>
            <a:r>
              <a:rPr kumimoji="0" lang="ja-JP" altLang="en-US" sz="14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　</a:t>
            </a:r>
            <a:r>
              <a:rPr kumimoji="0" lang="ja-JP" altLang="en-US" sz="16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　面接指導の対象になる医師を把握していますか。</a:t>
            </a:r>
            <a:endParaRPr kumimoji="0" lang="en-US" altLang="ja-JP" sz="16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a:p>
            <a:pPr marL="622300" marR="0" lvl="0" indent="-260350" algn="just" defTabSz="457200" eaLnBrk="1" fontAlgn="auto" latinLnBrk="0" hangingPunct="1">
              <a:lnSpc>
                <a:spcPct val="100000"/>
              </a:lnSpc>
              <a:spcBef>
                <a:spcPts val="0"/>
              </a:spcBef>
              <a:spcAft>
                <a:spcPts val="600"/>
              </a:spcAft>
              <a:buClrTx/>
              <a:buSzTx/>
              <a:buFont typeface="Wingdings" panose="05000000000000000000" pitchFamily="2" charset="2"/>
              <a:buChar char="ü"/>
              <a:tabLst/>
              <a:defRPr/>
            </a:pPr>
            <a:r>
              <a:rPr kumimoji="0" lang="ja-JP" altLang="en-US" sz="1200" kern="0" dirty="0">
                <a:solidFill>
                  <a:sysClr val="windowText" lastClr="000000"/>
                </a:solidFill>
                <a:latin typeface="Meiryo UI" panose="020B0604030504040204" pitchFamily="50" charset="-128"/>
                <a:ea typeface="Meiryo UI" panose="020B0604030504040204" pitchFamily="50" charset="-128"/>
              </a:rPr>
              <a:t>面接指導の対象となる医師の特定は、適切な労働時間の把握が前提になります。</a:t>
            </a:r>
            <a:endParaRPr kumimoji="0" lang="en-US" altLang="ja-JP" sz="1200" kern="0" dirty="0">
              <a:solidFill>
                <a:sysClr val="windowText" lastClr="000000"/>
              </a:solidFill>
              <a:latin typeface="Meiryo UI" panose="020B0604030504040204" pitchFamily="50" charset="-128"/>
              <a:ea typeface="Meiryo UI" panose="020B0604030504040204" pitchFamily="50" charset="-128"/>
            </a:endParaRPr>
          </a:p>
          <a:p>
            <a:pPr marL="622300" marR="0" lvl="0" indent="-260350" algn="just" defTabSz="457200" eaLnBrk="1" fontAlgn="auto" latinLnBrk="0" hangingPunct="1">
              <a:lnSpc>
                <a:spcPct val="100000"/>
              </a:lnSpc>
              <a:spcBef>
                <a:spcPts val="0"/>
              </a:spcBef>
              <a:spcAft>
                <a:spcPts val="600"/>
              </a:spcAft>
              <a:buClrTx/>
              <a:buSzTx/>
              <a:buFont typeface="Wingdings" panose="05000000000000000000" pitchFamily="2" charset="2"/>
              <a:buChar char="ü"/>
              <a:tabLst/>
              <a:defRPr/>
            </a:pPr>
            <a:r>
              <a:rPr kumimoji="0" lang="ja-JP" altLang="en-US" sz="1200" kern="0" dirty="0">
                <a:solidFill>
                  <a:sysClr val="windowText" lastClr="000000"/>
                </a:solidFill>
                <a:latin typeface="Meiryo UI" panose="020B0604030504040204" pitchFamily="50" charset="-128"/>
                <a:ea typeface="Meiryo UI" panose="020B0604030504040204" pitchFamily="50" charset="-128"/>
              </a:rPr>
              <a:t>労働時間の確認は、原則として客観的な方法で行う必要があります。</a:t>
            </a:r>
            <a:r>
              <a:rPr kumimoji="0" lang="ja-JP" altLang="en-US" sz="12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やむを得ず自己申告で行う場合には、「労働時間適正把握ガイドライン」に基づく措置を講じてください。</a:t>
            </a:r>
            <a:endParaRPr kumimoji="0" lang="en-US" altLang="ja-JP" sz="12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a:p>
            <a:pPr marL="363538" marR="0" lvl="0" indent="-363538" defTabSz="457200" eaLnBrk="1" fontAlgn="auto" latinLnBrk="0" hangingPunct="1">
              <a:lnSpc>
                <a:spcPct val="100000"/>
              </a:lnSpc>
              <a:spcBef>
                <a:spcPts val="0"/>
              </a:spcBef>
              <a:spcAft>
                <a:spcPts val="1200"/>
              </a:spcAft>
              <a:buClrTx/>
              <a:buSzTx/>
              <a:buFontTx/>
              <a:buNone/>
              <a:tabLst/>
              <a:defRPr/>
            </a:pPr>
            <a:r>
              <a:rPr kumimoji="0" lang="ja-JP" altLang="en-US" sz="1200" kern="0" dirty="0">
                <a:solidFill>
                  <a:sysClr val="windowText" lastClr="000000"/>
                </a:solidFill>
                <a:latin typeface="メイリオ" panose="020B0604030504040204" pitchFamily="50" charset="-128"/>
                <a:ea typeface="メイリオ" panose="020B0604030504040204" pitchFamily="50" charset="-128"/>
              </a:rPr>
              <a:t>　</a:t>
            </a:r>
            <a:endParaRPr kumimoji="0" lang="en-US" altLang="ja-JP" sz="1300" b="0" i="0" u="none" strike="noStrike" kern="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endParaRPr>
          </a:p>
        </p:txBody>
      </p:sp>
      <p:grpSp>
        <p:nvGrpSpPr>
          <p:cNvPr id="13" name="グループ化 12">
            <a:extLst>
              <a:ext uri="{FF2B5EF4-FFF2-40B4-BE49-F238E27FC236}">
                <a16:creationId xmlns:a16="http://schemas.microsoft.com/office/drawing/2014/main" id="{C85CA5F6-2AE8-928D-75A8-E05E314E1B54}"/>
              </a:ext>
            </a:extLst>
          </p:cNvPr>
          <p:cNvGrpSpPr/>
          <p:nvPr/>
        </p:nvGrpSpPr>
        <p:grpSpPr>
          <a:xfrm>
            <a:off x="129747" y="632520"/>
            <a:ext cx="3875317" cy="396653"/>
            <a:chOff x="388961" y="1562291"/>
            <a:chExt cx="3875317" cy="396653"/>
          </a:xfrm>
        </p:grpSpPr>
        <p:grpSp>
          <p:nvGrpSpPr>
            <p:cNvPr id="14" name="グループ化 13">
              <a:extLst>
                <a:ext uri="{FF2B5EF4-FFF2-40B4-BE49-F238E27FC236}">
                  <a16:creationId xmlns:a16="http://schemas.microsoft.com/office/drawing/2014/main" id="{32583310-9C4E-3BAD-95D9-2F407D0154E4}"/>
                </a:ext>
              </a:extLst>
            </p:cNvPr>
            <p:cNvGrpSpPr/>
            <p:nvPr/>
          </p:nvGrpSpPr>
          <p:grpSpPr>
            <a:xfrm>
              <a:off x="388961" y="1618475"/>
              <a:ext cx="3875317" cy="340469"/>
              <a:chOff x="4663301" y="7159036"/>
              <a:chExt cx="1832879" cy="340469"/>
            </a:xfrm>
            <a:solidFill>
              <a:srgbClr val="DB4D6D"/>
            </a:solidFill>
          </p:grpSpPr>
          <p:sp>
            <p:nvSpPr>
              <p:cNvPr id="17" name="四角形: 角を丸くする 16">
                <a:extLst>
                  <a:ext uri="{FF2B5EF4-FFF2-40B4-BE49-F238E27FC236}">
                    <a16:creationId xmlns:a16="http://schemas.microsoft.com/office/drawing/2014/main" id="{AFAA4BD2-6BA4-E338-E5DC-4C584AC4EFFA}"/>
                  </a:ext>
                </a:extLst>
              </p:cNvPr>
              <p:cNvSpPr/>
              <p:nvPr/>
            </p:nvSpPr>
            <p:spPr>
              <a:xfrm>
                <a:off x="4663301" y="7165706"/>
                <a:ext cx="1696650" cy="333799"/>
              </a:xfrm>
              <a:prstGeom prst="roundRect">
                <a:avLst>
                  <a:gd name="adj" fmla="val 50000"/>
                </a:avLst>
              </a:prstGeom>
              <a:grpFill/>
              <a:ln w="12700" cap="flat" cmpd="sng" algn="ctr">
                <a:noFill/>
                <a:prstDash val="solid"/>
                <a:miter lim="800000"/>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ysClr val="windowText" lastClr="000000"/>
                  </a:solidFill>
                  <a:effectLst/>
                  <a:uLnTx/>
                  <a:uFillTx/>
                  <a:latin typeface="Segoe UI"/>
                  <a:ea typeface="メイリオ"/>
                  <a:cs typeface="+mn-cs"/>
                </a:endParaRPr>
              </a:p>
            </p:txBody>
          </p:sp>
          <p:sp>
            <p:nvSpPr>
              <p:cNvPr id="18" name="テキスト ボックス 17">
                <a:extLst>
                  <a:ext uri="{FF2B5EF4-FFF2-40B4-BE49-F238E27FC236}">
                    <a16:creationId xmlns:a16="http://schemas.microsoft.com/office/drawing/2014/main" id="{49B91BE0-BD2C-9B0B-0703-0A2B429FA4C9}"/>
                  </a:ext>
                </a:extLst>
              </p:cNvPr>
              <p:cNvSpPr txBox="1"/>
              <p:nvPr/>
            </p:nvSpPr>
            <p:spPr>
              <a:xfrm>
                <a:off x="4913058" y="7159036"/>
                <a:ext cx="1583122" cy="338234"/>
              </a:xfrm>
              <a:prstGeom prst="rect">
                <a:avLst/>
              </a:prstGeom>
              <a:noFill/>
              <a:ln>
                <a:noFill/>
              </a:ln>
            </p:spPr>
            <p:txBody>
              <a:bodyPr wrap="square" rtlCol="0">
                <a:spAutoFit/>
              </a:bodyPr>
              <a:lstStyle/>
              <a:p>
                <a:pPr marL="0" marR="0" lvl="0" indent="0" defTabSz="457200" eaLnBrk="1" fontAlgn="auto" latinLnBrk="0" hangingPunct="1">
                  <a:lnSpc>
                    <a:spcPct val="120000"/>
                  </a:lnSpc>
                  <a:spcBef>
                    <a:spcPts val="0"/>
                  </a:spcBef>
                  <a:spcAft>
                    <a:spcPts val="600"/>
                  </a:spcAft>
                  <a:buClr>
                    <a:srgbClr val="103185"/>
                  </a:buClr>
                  <a:buSzTx/>
                  <a:buFontTx/>
                  <a:buNone/>
                  <a:tabLst/>
                  <a:defRPr/>
                </a:pPr>
                <a:r>
                  <a:rPr kumimoji="0" lang="ja-JP" altLang="en-US" sz="150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rPr>
                  <a:t>面接指導対象医師の特定に向けて</a:t>
                </a:r>
              </a:p>
            </p:txBody>
          </p:sp>
        </p:grpSp>
        <p:pic>
          <p:nvPicPr>
            <p:cNvPr id="16" name="図 15">
              <a:extLst>
                <a:ext uri="{FF2B5EF4-FFF2-40B4-BE49-F238E27FC236}">
                  <a16:creationId xmlns:a16="http://schemas.microsoft.com/office/drawing/2014/main" id="{6CE5FF6A-1F60-C29F-E87B-2B6E0092D881}"/>
                </a:ext>
              </a:extLst>
            </p:cNvPr>
            <p:cNvPicPr>
              <a:picLocks noChangeAspect="1"/>
            </p:cNvPicPr>
            <p:nvPr/>
          </p:nvPicPr>
          <p:blipFill>
            <a:blip r:embed="rId2" cstate="print">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422508" y="1562291"/>
              <a:ext cx="410871" cy="360884"/>
            </a:xfrm>
            <a:prstGeom prst="rect">
              <a:avLst/>
            </a:prstGeom>
          </p:spPr>
        </p:pic>
      </p:grpSp>
      <p:sp>
        <p:nvSpPr>
          <p:cNvPr id="129" name="正方形/長方形 128">
            <a:extLst>
              <a:ext uri="{FF2B5EF4-FFF2-40B4-BE49-F238E27FC236}">
                <a16:creationId xmlns:a16="http://schemas.microsoft.com/office/drawing/2014/main" id="{8B2934F3-0909-31F5-F6DA-CE8F0044CB64}"/>
              </a:ext>
            </a:extLst>
          </p:cNvPr>
          <p:cNvSpPr/>
          <p:nvPr/>
        </p:nvSpPr>
        <p:spPr>
          <a:xfrm>
            <a:off x="213399" y="2428635"/>
            <a:ext cx="6481306" cy="1678951"/>
          </a:xfrm>
          <a:prstGeom prst="rect">
            <a:avLst/>
          </a:prstGeom>
          <a:noFill/>
          <a:ln>
            <a:solidFill>
              <a:srgbClr val="0C2564"/>
            </a:solidFill>
          </a:ln>
          <a:effectLst/>
        </p:spPr>
        <p:txBody>
          <a:bodyPr rtlCol="0" anchor="t"/>
          <a:lstStyle/>
          <a:p>
            <a:pPr marL="182563" marR="0" lvl="0" indent="-182563" defTabSz="457200" eaLnBrk="1" fontAlgn="auto" latinLnBrk="0" hangingPunct="1">
              <a:lnSpc>
                <a:spcPct val="100000"/>
              </a:lnSpc>
              <a:spcBef>
                <a:spcPts val="0"/>
              </a:spcBef>
              <a:spcAft>
                <a:spcPts val="1200"/>
              </a:spcAft>
              <a:buClrTx/>
              <a:buSzTx/>
              <a:buFontTx/>
              <a:buNone/>
              <a:tabLst/>
              <a:defRPr/>
            </a:pPr>
            <a:endParaRPr kumimoji="0" lang="en-US" altLang="ja-JP" sz="4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a:p>
            <a:pPr marL="182563" marR="0" lvl="0" indent="-182563" defTabSz="457200" eaLnBrk="1" fontAlgn="auto" latinLnBrk="0" hangingPunct="1">
              <a:lnSpc>
                <a:spcPct val="100000"/>
              </a:lnSpc>
              <a:spcBef>
                <a:spcPts val="0"/>
              </a:spcBef>
              <a:spcAft>
                <a:spcPts val="600"/>
              </a:spcAft>
              <a:buClrTx/>
              <a:buSzTx/>
              <a:buFontTx/>
              <a:buNone/>
              <a:tabLst/>
              <a:defRPr/>
            </a:pPr>
            <a:r>
              <a:rPr kumimoji="0" lang="ja-JP" altLang="en-US" sz="14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　</a:t>
            </a:r>
            <a:r>
              <a:rPr kumimoji="0" lang="ja-JP" altLang="en-US" sz="16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　</a:t>
            </a:r>
            <a:r>
              <a:rPr kumimoji="0" lang="ja-JP" altLang="en-US" sz="1600" kern="0" dirty="0">
                <a:solidFill>
                  <a:sysClr val="windowText" lastClr="000000"/>
                </a:solidFill>
                <a:latin typeface="Meiryo UI" panose="020B0604030504040204" pitchFamily="50" charset="-128"/>
                <a:ea typeface="Meiryo UI" panose="020B0604030504040204" pitchFamily="50" charset="-128"/>
              </a:rPr>
              <a:t>面接指導実施医師を確保していますか。</a:t>
            </a:r>
            <a:endParaRPr kumimoji="0" lang="en-US" altLang="ja-JP" sz="16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a:p>
            <a:pPr marL="622300" marR="0" lvl="0" indent="-260350" algn="just" defTabSz="457200" eaLnBrk="1" fontAlgn="auto" latinLnBrk="0" hangingPunct="1">
              <a:lnSpc>
                <a:spcPct val="100000"/>
              </a:lnSpc>
              <a:spcBef>
                <a:spcPts val="0"/>
              </a:spcBef>
              <a:spcAft>
                <a:spcPts val="600"/>
              </a:spcAft>
              <a:buClrTx/>
              <a:buSzTx/>
              <a:buFont typeface="Wingdings" panose="05000000000000000000" pitchFamily="2" charset="2"/>
              <a:buChar char="ü"/>
              <a:tabLst/>
              <a:defRPr/>
            </a:pPr>
            <a:r>
              <a:rPr kumimoji="0" lang="ja-JP" altLang="en-US" sz="1200" kern="0" dirty="0">
                <a:solidFill>
                  <a:sysClr val="windowText" lastClr="000000"/>
                </a:solidFill>
                <a:latin typeface="Meiryo UI" panose="020B0604030504040204" pitchFamily="50" charset="-128"/>
                <a:ea typeface="Meiryo UI" panose="020B0604030504040204" pitchFamily="50" charset="-128"/>
              </a:rPr>
              <a:t>面接指導は「面接指導実施医師」が実施します。面接指導実施医師になるためには、厚生労働省の面接指導実施医師養成講習会を受講する必要があります。</a:t>
            </a:r>
            <a:endParaRPr kumimoji="0" lang="en-US" altLang="ja-JP" sz="1200" kern="0" dirty="0">
              <a:solidFill>
                <a:sysClr val="windowText" lastClr="000000"/>
              </a:solidFill>
              <a:latin typeface="Meiryo UI" panose="020B0604030504040204" pitchFamily="50" charset="-128"/>
              <a:ea typeface="Meiryo UI" panose="020B0604030504040204" pitchFamily="50" charset="-128"/>
            </a:endParaRPr>
          </a:p>
          <a:p>
            <a:pPr marL="622300" marR="0" lvl="0" indent="-260350" algn="just" defTabSz="457200" eaLnBrk="1" fontAlgn="auto" latinLnBrk="0" hangingPunct="1">
              <a:lnSpc>
                <a:spcPct val="100000"/>
              </a:lnSpc>
              <a:spcBef>
                <a:spcPts val="0"/>
              </a:spcBef>
              <a:spcAft>
                <a:spcPts val="600"/>
              </a:spcAft>
              <a:buClrTx/>
              <a:buSzTx/>
              <a:buFont typeface="Wingdings" panose="05000000000000000000" pitchFamily="2" charset="2"/>
              <a:buChar char="ü"/>
              <a:tabLst/>
              <a:defRPr/>
            </a:pPr>
            <a:r>
              <a:rPr kumimoji="0" lang="ja-JP" altLang="en-US" sz="1200" kern="0" dirty="0">
                <a:solidFill>
                  <a:sysClr val="windowText" lastClr="000000"/>
                </a:solidFill>
                <a:latin typeface="Meiryo UI" panose="020B0604030504040204" pitchFamily="50" charset="-128"/>
                <a:ea typeface="Meiryo UI" panose="020B0604030504040204" pitchFamily="50" charset="-128"/>
              </a:rPr>
              <a:t>医療機関の管理者は、その医療機関に勤務する医師の面接指導実施医師になれません。</a:t>
            </a:r>
            <a:endParaRPr kumimoji="0" lang="en-US" altLang="ja-JP" sz="1200" kern="0" dirty="0">
              <a:solidFill>
                <a:sysClr val="windowText" lastClr="000000"/>
              </a:solidFill>
              <a:latin typeface="Meiryo UI" panose="020B0604030504040204" pitchFamily="50" charset="-128"/>
              <a:ea typeface="Meiryo UI" panose="020B0604030504040204" pitchFamily="50" charset="-128"/>
            </a:endParaRPr>
          </a:p>
          <a:p>
            <a:pPr marL="622300" marR="0" lvl="0" indent="-260350" algn="just" defTabSz="457200" eaLnBrk="1" fontAlgn="auto" latinLnBrk="0" hangingPunct="1">
              <a:lnSpc>
                <a:spcPct val="100000"/>
              </a:lnSpc>
              <a:spcBef>
                <a:spcPts val="0"/>
              </a:spcBef>
              <a:spcAft>
                <a:spcPts val="600"/>
              </a:spcAft>
              <a:buClrTx/>
              <a:buSzTx/>
              <a:buFont typeface="Wingdings" panose="05000000000000000000" pitchFamily="2" charset="2"/>
              <a:buChar char="ü"/>
              <a:tabLst/>
              <a:defRPr/>
            </a:pPr>
            <a:r>
              <a:rPr kumimoji="0" lang="ja-JP" altLang="en-US" sz="12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自院以外に所属する医師であっても面接指導実施医師になることができます。必要に応じて他の医療機関とも連携して、</a:t>
            </a:r>
            <a:r>
              <a:rPr kumimoji="0" lang="ja-JP" altLang="en-US" sz="12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面接指導対象医師に対して十分な数を確保してください。</a:t>
            </a:r>
            <a:r>
              <a:rPr kumimoji="0" lang="ja-JP" altLang="en-US" sz="1200" kern="0" dirty="0">
                <a:solidFill>
                  <a:sysClr val="windowText" lastClr="000000"/>
                </a:solidFill>
                <a:latin typeface="Meiryo UI" panose="020B0604030504040204" pitchFamily="50" charset="-128"/>
                <a:ea typeface="Meiryo UI" panose="020B0604030504040204" pitchFamily="50" charset="-128"/>
              </a:rPr>
              <a:t>　</a:t>
            </a:r>
            <a:endParaRPr kumimoji="0" lang="en-US" altLang="ja-JP" sz="13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grpSp>
        <p:nvGrpSpPr>
          <p:cNvPr id="130" name="グループ化 129">
            <a:extLst>
              <a:ext uri="{FF2B5EF4-FFF2-40B4-BE49-F238E27FC236}">
                <a16:creationId xmlns:a16="http://schemas.microsoft.com/office/drawing/2014/main" id="{D953196F-5E3F-1A49-96CC-86AD58792585}"/>
              </a:ext>
            </a:extLst>
          </p:cNvPr>
          <p:cNvGrpSpPr/>
          <p:nvPr/>
        </p:nvGrpSpPr>
        <p:grpSpPr>
          <a:xfrm>
            <a:off x="129746" y="2216696"/>
            <a:ext cx="3887601" cy="423737"/>
            <a:chOff x="388960" y="1562291"/>
            <a:chExt cx="3887601" cy="423737"/>
          </a:xfrm>
        </p:grpSpPr>
        <p:grpSp>
          <p:nvGrpSpPr>
            <p:cNvPr id="131" name="グループ化 130">
              <a:extLst>
                <a:ext uri="{FF2B5EF4-FFF2-40B4-BE49-F238E27FC236}">
                  <a16:creationId xmlns:a16="http://schemas.microsoft.com/office/drawing/2014/main" id="{657A526C-812C-4226-FE5C-AA38AEA9FB30}"/>
                </a:ext>
              </a:extLst>
            </p:cNvPr>
            <p:cNvGrpSpPr/>
            <p:nvPr/>
          </p:nvGrpSpPr>
          <p:grpSpPr>
            <a:xfrm>
              <a:off x="388960" y="1618475"/>
              <a:ext cx="3887601" cy="367553"/>
              <a:chOff x="4663301" y="7159036"/>
              <a:chExt cx="1838689" cy="367553"/>
            </a:xfrm>
            <a:solidFill>
              <a:srgbClr val="DB4D6D"/>
            </a:solidFill>
          </p:grpSpPr>
          <p:sp>
            <p:nvSpPr>
              <p:cNvPr id="133" name="四角形: 角を丸くする 132">
                <a:extLst>
                  <a:ext uri="{FF2B5EF4-FFF2-40B4-BE49-F238E27FC236}">
                    <a16:creationId xmlns:a16="http://schemas.microsoft.com/office/drawing/2014/main" id="{17702CD8-5E79-0B85-7291-7AEAA72AB2FE}"/>
                  </a:ext>
                </a:extLst>
              </p:cNvPr>
              <p:cNvSpPr/>
              <p:nvPr/>
            </p:nvSpPr>
            <p:spPr>
              <a:xfrm>
                <a:off x="4663301" y="7165706"/>
                <a:ext cx="1696651" cy="360883"/>
              </a:xfrm>
              <a:prstGeom prst="roundRect">
                <a:avLst>
                  <a:gd name="adj" fmla="val 50000"/>
                </a:avLst>
              </a:prstGeom>
              <a:grpFill/>
              <a:ln w="12700" cap="flat" cmpd="sng" algn="ctr">
                <a:noFill/>
                <a:prstDash val="solid"/>
                <a:miter lim="800000"/>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ysClr val="windowText" lastClr="000000"/>
                  </a:solidFill>
                  <a:effectLst/>
                  <a:uLnTx/>
                  <a:uFillTx/>
                  <a:latin typeface="Segoe UI"/>
                  <a:ea typeface="メイリオ"/>
                  <a:cs typeface="+mn-cs"/>
                </a:endParaRPr>
              </a:p>
            </p:txBody>
          </p:sp>
          <p:sp>
            <p:nvSpPr>
              <p:cNvPr id="134" name="テキスト ボックス 133">
                <a:extLst>
                  <a:ext uri="{FF2B5EF4-FFF2-40B4-BE49-F238E27FC236}">
                    <a16:creationId xmlns:a16="http://schemas.microsoft.com/office/drawing/2014/main" id="{07C225BE-0CD4-83EA-E8DE-9C4D6F47F476}"/>
                  </a:ext>
                </a:extLst>
              </p:cNvPr>
              <p:cNvSpPr txBox="1"/>
              <p:nvPr/>
            </p:nvSpPr>
            <p:spPr>
              <a:xfrm>
                <a:off x="4913058" y="7159036"/>
                <a:ext cx="1588932" cy="338234"/>
              </a:xfrm>
              <a:prstGeom prst="rect">
                <a:avLst/>
              </a:prstGeom>
              <a:noFill/>
              <a:ln>
                <a:noFill/>
              </a:ln>
            </p:spPr>
            <p:txBody>
              <a:bodyPr wrap="square" rtlCol="0">
                <a:spAutoFit/>
              </a:bodyPr>
              <a:lstStyle/>
              <a:p>
                <a:pPr marL="0" marR="0" lvl="0" indent="0" defTabSz="457200" eaLnBrk="1" fontAlgn="auto" latinLnBrk="0" hangingPunct="1">
                  <a:lnSpc>
                    <a:spcPct val="120000"/>
                  </a:lnSpc>
                  <a:spcBef>
                    <a:spcPts val="0"/>
                  </a:spcBef>
                  <a:spcAft>
                    <a:spcPts val="600"/>
                  </a:spcAft>
                  <a:buClr>
                    <a:srgbClr val="103185"/>
                  </a:buClr>
                  <a:buSzTx/>
                  <a:buFontTx/>
                  <a:buNone/>
                  <a:tabLst/>
                  <a:defRPr/>
                </a:pPr>
                <a:r>
                  <a:rPr kumimoji="0" lang="ja-JP" altLang="en-US" sz="150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rPr>
                  <a:t>面接指導実施体制の構築に向けて</a:t>
                </a:r>
              </a:p>
            </p:txBody>
          </p:sp>
        </p:grpSp>
        <p:pic>
          <p:nvPicPr>
            <p:cNvPr id="132" name="図 131">
              <a:extLst>
                <a:ext uri="{FF2B5EF4-FFF2-40B4-BE49-F238E27FC236}">
                  <a16:creationId xmlns:a16="http://schemas.microsoft.com/office/drawing/2014/main" id="{9DAFB8E5-EDFE-6990-1F82-3A3B566149D8}"/>
                </a:ext>
              </a:extLst>
            </p:cNvPr>
            <p:cNvPicPr>
              <a:picLocks noChangeAspect="1"/>
            </p:cNvPicPr>
            <p:nvPr/>
          </p:nvPicPr>
          <p:blipFill>
            <a:blip r:embed="rId2" cstate="print">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422508" y="1562291"/>
              <a:ext cx="410871" cy="360884"/>
            </a:xfrm>
            <a:prstGeom prst="rect">
              <a:avLst/>
            </a:prstGeom>
          </p:spPr>
        </p:pic>
      </p:grpSp>
      <p:sp>
        <p:nvSpPr>
          <p:cNvPr id="140" name="正方形/長方形 139">
            <a:extLst>
              <a:ext uri="{FF2B5EF4-FFF2-40B4-BE49-F238E27FC236}">
                <a16:creationId xmlns:a16="http://schemas.microsoft.com/office/drawing/2014/main" id="{C0D46D3B-3E1E-1598-E1B0-2B077AABCC44}"/>
              </a:ext>
            </a:extLst>
          </p:cNvPr>
          <p:cNvSpPr/>
          <p:nvPr/>
        </p:nvSpPr>
        <p:spPr>
          <a:xfrm>
            <a:off x="213399" y="4434092"/>
            <a:ext cx="6481306" cy="1671036"/>
          </a:xfrm>
          <a:prstGeom prst="rect">
            <a:avLst/>
          </a:prstGeom>
          <a:noFill/>
          <a:ln>
            <a:solidFill>
              <a:srgbClr val="0C2564"/>
            </a:solidFill>
          </a:ln>
          <a:effectLst/>
        </p:spPr>
        <p:txBody>
          <a:bodyPr rtlCol="0" anchor="t"/>
          <a:lstStyle/>
          <a:p>
            <a:pPr marL="182563" marR="0" lvl="0" indent="-182563" algn="just" defTabSz="457200" eaLnBrk="1" fontAlgn="auto" latinLnBrk="0" hangingPunct="1">
              <a:lnSpc>
                <a:spcPct val="100000"/>
              </a:lnSpc>
              <a:spcBef>
                <a:spcPts val="0"/>
              </a:spcBef>
              <a:spcAft>
                <a:spcPts val="1200"/>
              </a:spcAft>
              <a:buClrTx/>
              <a:buSzTx/>
              <a:buFontTx/>
              <a:buNone/>
              <a:tabLst/>
              <a:defRPr/>
            </a:pPr>
            <a:endParaRPr kumimoji="0" lang="en-US" altLang="ja-JP" sz="4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182563" marR="0" lvl="0" indent="-182563" algn="just" defTabSz="457200" rtl="0" eaLnBrk="1" fontAlgn="auto" latinLnBrk="0" hangingPunct="1">
              <a:lnSpc>
                <a:spcPct val="100000"/>
              </a:lnSpc>
              <a:spcBef>
                <a:spcPts val="0"/>
              </a:spcBef>
              <a:spcAft>
                <a:spcPts val="600"/>
              </a:spcAft>
              <a:buClrTx/>
              <a:buSzTx/>
              <a:buFontTx/>
              <a:buNone/>
              <a:tabLst/>
              <a:defRPr/>
            </a:pPr>
            <a:r>
              <a:rPr kumimoji="0" lang="ja-JP" altLang="en-US" sz="16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　□　適切な時期に面接指導を実施していますか。</a:t>
            </a:r>
            <a:endParaRPr kumimoji="0" lang="en-US" altLang="ja-JP" sz="16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a:p>
            <a:pPr marL="622300" marR="0" lvl="0" indent="-266700" algn="just" defTabSz="457200" rtl="0" eaLnBrk="1" fontAlgn="auto" latinLnBrk="0" hangingPunct="1">
              <a:lnSpc>
                <a:spcPct val="100000"/>
              </a:lnSpc>
              <a:spcBef>
                <a:spcPts val="0"/>
              </a:spcBef>
              <a:spcAft>
                <a:spcPts val="1200"/>
              </a:spcAft>
              <a:buClrTx/>
              <a:buSzTx/>
              <a:buFont typeface="Wingdings" panose="05000000000000000000" pitchFamily="2" charset="2"/>
              <a:buChar char="ü"/>
              <a:tabLst/>
              <a:defRPr/>
            </a:pPr>
            <a:r>
              <a:rPr kumimoji="0" lang="ja-JP" altLang="en-US" sz="12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時間外・休日労働が１か月</a:t>
            </a:r>
            <a:r>
              <a:rPr kumimoji="0" lang="en-US" altLang="ja-JP" sz="12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100</a:t>
            </a:r>
            <a:r>
              <a:rPr kumimoji="0" lang="ja-JP" altLang="en-US" sz="12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時間に達する前に面接指導を行ってください。そのためには、時間外・休日労働が</a:t>
            </a:r>
            <a:r>
              <a:rPr kumimoji="0" lang="en-US" altLang="ja-JP" sz="12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80</a:t>
            </a:r>
            <a:r>
              <a:rPr kumimoji="0" lang="ja-JP" altLang="en-US" sz="12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時間前後となるタイミングで実施するなど自院のルールを定めてください。</a:t>
            </a:r>
            <a:endParaRPr kumimoji="0" lang="en-US" altLang="ja-JP" sz="14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a:p>
            <a:pPr marL="182563" marR="0" lvl="0" indent="-182563" algn="just" defTabSz="457200" eaLnBrk="1" fontAlgn="auto" latinLnBrk="0" hangingPunct="1">
              <a:lnSpc>
                <a:spcPct val="100000"/>
              </a:lnSpc>
              <a:spcBef>
                <a:spcPts val="0"/>
              </a:spcBef>
              <a:spcAft>
                <a:spcPts val="600"/>
              </a:spcAft>
              <a:buClrTx/>
              <a:buSzTx/>
              <a:buFontTx/>
              <a:buNone/>
              <a:tabLst/>
              <a:defRPr/>
            </a:pPr>
            <a:r>
              <a:rPr kumimoji="0" lang="ja-JP" altLang="en-US" sz="16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　□　医師が安心して面接指導を受けられる環境を整備していますか。</a:t>
            </a:r>
            <a:endParaRPr kumimoji="0" lang="en-US" altLang="ja-JP" sz="16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a:p>
            <a:pPr marL="622300" marR="0" lvl="0" indent="-260350" algn="just" defTabSz="457200" eaLnBrk="1" fontAlgn="auto" latinLnBrk="0" hangingPunct="1">
              <a:lnSpc>
                <a:spcPct val="100000"/>
              </a:lnSpc>
              <a:spcBef>
                <a:spcPts val="0"/>
              </a:spcBef>
              <a:spcAft>
                <a:spcPts val="600"/>
              </a:spcAft>
              <a:buClrTx/>
              <a:buSzTx/>
              <a:buFont typeface="Wingdings" panose="05000000000000000000" pitchFamily="2" charset="2"/>
              <a:buChar char="ü"/>
              <a:tabLst/>
              <a:defRPr/>
            </a:pPr>
            <a:r>
              <a:rPr kumimoji="0" lang="ja-JP" altLang="en-US" sz="12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直属の上司を面接指導実施医師としないなど、マッチングへの配慮等をお願いします。</a:t>
            </a:r>
            <a:endParaRPr kumimoji="0" lang="en-US" altLang="ja-JP" sz="1200" kern="0" dirty="0">
              <a:solidFill>
                <a:sysClr val="windowText" lastClr="000000"/>
              </a:solidFill>
              <a:latin typeface="Meiryo UI" panose="020B0604030504040204" pitchFamily="50" charset="-128"/>
              <a:ea typeface="Meiryo UI" panose="020B0604030504040204" pitchFamily="50" charset="-128"/>
            </a:endParaRPr>
          </a:p>
        </p:txBody>
      </p:sp>
      <p:sp>
        <p:nvSpPr>
          <p:cNvPr id="141" name="正方形/長方形 140">
            <a:extLst>
              <a:ext uri="{FF2B5EF4-FFF2-40B4-BE49-F238E27FC236}">
                <a16:creationId xmlns:a16="http://schemas.microsoft.com/office/drawing/2014/main" id="{8D2436F3-9D8B-E81B-D8E1-D5C979E14727}"/>
              </a:ext>
            </a:extLst>
          </p:cNvPr>
          <p:cNvSpPr/>
          <p:nvPr/>
        </p:nvSpPr>
        <p:spPr>
          <a:xfrm>
            <a:off x="220550" y="6392196"/>
            <a:ext cx="6481306" cy="2089196"/>
          </a:xfrm>
          <a:prstGeom prst="rect">
            <a:avLst/>
          </a:prstGeom>
          <a:noFill/>
          <a:ln>
            <a:solidFill>
              <a:srgbClr val="0C2564"/>
            </a:solidFill>
          </a:ln>
          <a:effectLst/>
        </p:spPr>
        <p:txBody>
          <a:bodyPr rtlCol="0" anchor="t"/>
          <a:lstStyle/>
          <a:p>
            <a:pPr marL="182563" marR="0" lvl="0" indent="-182563" defTabSz="457200" eaLnBrk="1" fontAlgn="auto" latinLnBrk="0" hangingPunct="1">
              <a:lnSpc>
                <a:spcPct val="100000"/>
              </a:lnSpc>
              <a:spcBef>
                <a:spcPts val="0"/>
              </a:spcBef>
              <a:spcAft>
                <a:spcPts val="1200"/>
              </a:spcAft>
              <a:buClrTx/>
              <a:buSzTx/>
              <a:buFontTx/>
              <a:buNone/>
              <a:tabLst/>
              <a:defRPr/>
            </a:pPr>
            <a:endParaRPr kumimoji="0" lang="en-US" altLang="ja-JP" sz="4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a:p>
            <a:pPr marL="182563" marR="0" lvl="0" indent="-182563" defTabSz="457200" eaLnBrk="1" fontAlgn="auto" latinLnBrk="0" hangingPunct="1">
              <a:lnSpc>
                <a:spcPct val="100000"/>
              </a:lnSpc>
              <a:spcBef>
                <a:spcPts val="0"/>
              </a:spcBef>
              <a:spcAft>
                <a:spcPts val="600"/>
              </a:spcAft>
              <a:buClrTx/>
              <a:buSzTx/>
              <a:buFontTx/>
              <a:buNone/>
              <a:tabLst/>
              <a:defRPr/>
            </a:pPr>
            <a:r>
              <a:rPr kumimoji="0" lang="ja-JP" altLang="en-US" sz="14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　</a:t>
            </a:r>
            <a:r>
              <a:rPr kumimoji="0" lang="ja-JP" altLang="en-US" sz="16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　</a:t>
            </a:r>
            <a:r>
              <a:rPr kumimoji="0" lang="ja-JP" altLang="en-US" sz="1600" kern="0" dirty="0">
                <a:solidFill>
                  <a:sysClr val="windowText" lastClr="000000"/>
                </a:solidFill>
                <a:latin typeface="Meiryo UI" panose="020B0604030504040204" pitchFamily="50" charset="-128"/>
                <a:ea typeface="Meiryo UI" panose="020B0604030504040204" pitchFamily="50" charset="-128"/>
              </a:rPr>
              <a:t>面接指導の結果を踏まえた対応を検討</a:t>
            </a:r>
            <a:r>
              <a:rPr kumimoji="0" lang="en-US" altLang="ja-JP" sz="1600" kern="0" dirty="0">
                <a:solidFill>
                  <a:sysClr val="windowText" lastClr="000000"/>
                </a:solidFill>
                <a:latin typeface="Meiryo UI" panose="020B0604030504040204" pitchFamily="50" charset="-128"/>
                <a:ea typeface="Meiryo UI" panose="020B0604030504040204" pitchFamily="50" charset="-128"/>
              </a:rPr>
              <a:t>/</a:t>
            </a:r>
            <a:r>
              <a:rPr kumimoji="0" lang="ja-JP" altLang="en-US" sz="1600" kern="0" dirty="0">
                <a:solidFill>
                  <a:sysClr val="windowText" lastClr="000000"/>
                </a:solidFill>
                <a:latin typeface="Meiryo UI" panose="020B0604030504040204" pitchFamily="50" charset="-128"/>
                <a:ea typeface="Meiryo UI" panose="020B0604030504040204" pitchFamily="50" charset="-128"/>
              </a:rPr>
              <a:t>実施していますか</a:t>
            </a:r>
            <a:r>
              <a:rPr kumimoji="0" lang="ja-JP" altLang="en-US" sz="16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a:t>
            </a:r>
            <a:endParaRPr kumimoji="0" lang="en-US" altLang="ja-JP" sz="16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a:p>
            <a:pPr marL="622300" marR="0" lvl="0" indent="-260350" defTabSz="457200" eaLnBrk="1" fontAlgn="auto" latinLnBrk="0" hangingPunct="1">
              <a:lnSpc>
                <a:spcPct val="100000"/>
              </a:lnSpc>
              <a:spcBef>
                <a:spcPts val="0"/>
              </a:spcBef>
              <a:spcAft>
                <a:spcPts val="600"/>
              </a:spcAft>
              <a:buClrTx/>
              <a:buSzTx/>
              <a:buFont typeface="Wingdings" panose="05000000000000000000" pitchFamily="2" charset="2"/>
              <a:buChar char="ü"/>
              <a:tabLst/>
              <a:defRPr/>
            </a:pPr>
            <a:r>
              <a:rPr kumimoji="0" lang="ja-JP" altLang="en-US" sz="1200" kern="0" dirty="0">
                <a:solidFill>
                  <a:sysClr val="windowText" lastClr="000000"/>
                </a:solidFill>
                <a:latin typeface="Meiryo UI" panose="020B0604030504040204" pitchFamily="50" charset="-128"/>
                <a:ea typeface="Meiryo UI" panose="020B0604030504040204" pitchFamily="50" charset="-128"/>
              </a:rPr>
              <a:t>面接指導の結果を踏まえて、必要な場合には就業上の措置を実施する必要があります。産業医とも連携しながら、労働時間の短縮や宿直の回数の減少などの措置を検討してください。</a:t>
            </a:r>
            <a:endParaRPr kumimoji="0" lang="en-US" altLang="ja-JP" sz="16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a:p>
            <a:pPr marL="622300" marR="0" lvl="0" indent="-266700" algn="l" defTabSz="457200" rtl="0" eaLnBrk="1" fontAlgn="auto" latinLnBrk="0" hangingPunct="1">
              <a:lnSpc>
                <a:spcPct val="100000"/>
              </a:lnSpc>
              <a:spcBef>
                <a:spcPts val="0"/>
              </a:spcBef>
              <a:spcAft>
                <a:spcPts val="1200"/>
              </a:spcAft>
              <a:buClrTx/>
              <a:buSzTx/>
              <a:buFont typeface="Wingdings" panose="05000000000000000000" pitchFamily="2" charset="2"/>
              <a:buChar char="ü"/>
              <a:tabLst/>
              <a:defRPr/>
            </a:pPr>
            <a:r>
              <a:rPr kumimoji="0" lang="ja-JP" altLang="en-US" sz="1200" kern="0" dirty="0">
                <a:solidFill>
                  <a:sysClr val="windowText" lastClr="000000"/>
                </a:solidFill>
                <a:latin typeface="Meiryo UI" panose="020B0604030504040204" pitchFamily="50" charset="-128"/>
                <a:ea typeface="Meiryo UI" panose="020B0604030504040204" pitchFamily="50" charset="-128"/>
              </a:rPr>
              <a:t>医師の時間外・休日労働が１か月</a:t>
            </a:r>
            <a:r>
              <a:rPr kumimoji="0" lang="en-US" altLang="ja-JP" sz="1200" kern="0" dirty="0">
                <a:solidFill>
                  <a:sysClr val="windowText" lastClr="000000"/>
                </a:solidFill>
                <a:latin typeface="Meiryo UI" panose="020B0604030504040204" pitchFamily="50" charset="-128"/>
                <a:ea typeface="Meiryo UI" panose="020B0604030504040204" pitchFamily="50" charset="-128"/>
              </a:rPr>
              <a:t>155</a:t>
            </a:r>
            <a:r>
              <a:rPr kumimoji="0" lang="ja-JP" altLang="en-US" sz="1200" kern="0" dirty="0">
                <a:solidFill>
                  <a:sysClr val="windowText" lastClr="000000"/>
                </a:solidFill>
                <a:latin typeface="Meiryo UI" panose="020B0604030504040204" pitchFamily="50" charset="-128"/>
                <a:ea typeface="Meiryo UI" panose="020B0604030504040204" pitchFamily="50" charset="-128"/>
              </a:rPr>
              <a:t>時間を超えた場合、労働時間の短縮のために必要な措置を必ず講じてください。</a:t>
            </a:r>
            <a:endParaRPr kumimoji="0" lang="en-US" altLang="ja-JP" sz="12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a:p>
            <a:pPr marL="363538" marR="0" lvl="0" indent="-363538" defTabSz="457200" eaLnBrk="1" fontAlgn="auto" latinLnBrk="0" hangingPunct="1">
              <a:lnSpc>
                <a:spcPct val="100000"/>
              </a:lnSpc>
              <a:spcBef>
                <a:spcPts val="0"/>
              </a:spcBef>
              <a:spcAft>
                <a:spcPts val="600"/>
              </a:spcAft>
              <a:buClrTx/>
              <a:buSzTx/>
              <a:buFontTx/>
              <a:buNone/>
              <a:tabLst/>
              <a:defRPr/>
            </a:pPr>
            <a:r>
              <a:rPr kumimoji="0" lang="ja-JP" altLang="en-US" sz="1200" kern="0" dirty="0">
                <a:solidFill>
                  <a:sysClr val="windowText" lastClr="000000"/>
                </a:solidFill>
                <a:latin typeface="Meiryo UI" panose="020B0604030504040204" pitchFamily="50" charset="-128"/>
                <a:ea typeface="Meiryo UI" panose="020B0604030504040204" pitchFamily="50" charset="-128"/>
              </a:rPr>
              <a:t>　</a:t>
            </a:r>
            <a:r>
              <a:rPr kumimoji="0" lang="ja-JP" altLang="en-US" sz="16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 □　面接指導の結果を適切に保存していますか。</a:t>
            </a:r>
            <a:endParaRPr kumimoji="0" lang="en-US" altLang="ja-JP" sz="16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a:p>
            <a:pPr marL="622300" marR="0" lvl="0" indent="-266700" algn="l" defTabSz="457200" rtl="0" eaLnBrk="1" fontAlgn="auto" latinLnBrk="0" hangingPunct="1">
              <a:lnSpc>
                <a:spcPct val="100000"/>
              </a:lnSpc>
              <a:spcBef>
                <a:spcPts val="0"/>
              </a:spcBef>
              <a:spcAft>
                <a:spcPts val="600"/>
              </a:spcAft>
              <a:buClrTx/>
              <a:buSzTx/>
              <a:buFont typeface="Wingdings" panose="05000000000000000000" pitchFamily="2" charset="2"/>
              <a:buChar char="ü"/>
              <a:tabLst/>
              <a:defRPr/>
            </a:pPr>
            <a:r>
              <a:rPr kumimoji="0" lang="ja-JP" altLang="en-US" sz="1200" kern="0" dirty="0">
                <a:solidFill>
                  <a:sysClr val="windowText" lastClr="000000"/>
                </a:solidFill>
                <a:latin typeface="Meiryo UI" panose="020B0604030504040204" pitchFamily="50" charset="-128"/>
                <a:ea typeface="Meiryo UI" panose="020B0604030504040204" pitchFamily="50" charset="-128"/>
              </a:rPr>
              <a:t>面接指導結果・意見書は５年間保存しなければなりません。</a:t>
            </a:r>
            <a:endParaRPr kumimoji="0" lang="en-US" altLang="ja-JP" sz="12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a:p>
            <a:pPr marL="363538" marR="0" lvl="0" indent="-363538" defTabSz="457200" eaLnBrk="1" fontAlgn="auto" latinLnBrk="0" hangingPunct="1">
              <a:lnSpc>
                <a:spcPct val="100000"/>
              </a:lnSpc>
              <a:spcBef>
                <a:spcPts val="0"/>
              </a:spcBef>
              <a:spcAft>
                <a:spcPts val="1200"/>
              </a:spcAft>
              <a:buClrTx/>
              <a:buSzTx/>
              <a:buFontTx/>
              <a:buNone/>
              <a:tabLst/>
              <a:defRPr/>
            </a:pPr>
            <a:endParaRPr kumimoji="0" lang="en-US" altLang="ja-JP" sz="1300" b="0" i="0" u="none" strike="noStrike" kern="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endParaRPr>
          </a:p>
        </p:txBody>
      </p:sp>
      <p:grpSp>
        <p:nvGrpSpPr>
          <p:cNvPr id="142" name="グループ化 141">
            <a:extLst>
              <a:ext uri="{FF2B5EF4-FFF2-40B4-BE49-F238E27FC236}">
                <a16:creationId xmlns:a16="http://schemas.microsoft.com/office/drawing/2014/main" id="{9C06F021-58A5-885E-150D-D87F0734781E}"/>
              </a:ext>
            </a:extLst>
          </p:cNvPr>
          <p:cNvGrpSpPr/>
          <p:nvPr/>
        </p:nvGrpSpPr>
        <p:grpSpPr>
          <a:xfrm>
            <a:off x="142032" y="6135728"/>
            <a:ext cx="3875315" cy="423737"/>
            <a:chOff x="388961" y="1562291"/>
            <a:chExt cx="3875315" cy="423737"/>
          </a:xfrm>
        </p:grpSpPr>
        <p:grpSp>
          <p:nvGrpSpPr>
            <p:cNvPr id="143" name="グループ化 142">
              <a:extLst>
                <a:ext uri="{FF2B5EF4-FFF2-40B4-BE49-F238E27FC236}">
                  <a16:creationId xmlns:a16="http://schemas.microsoft.com/office/drawing/2014/main" id="{75D97CF8-940F-1647-8B01-B7A241F10254}"/>
                </a:ext>
              </a:extLst>
            </p:cNvPr>
            <p:cNvGrpSpPr/>
            <p:nvPr/>
          </p:nvGrpSpPr>
          <p:grpSpPr>
            <a:xfrm>
              <a:off x="388961" y="1625145"/>
              <a:ext cx="3875315" cy="360883"/>
              <a:chOff x="4663301" y="7165706"/>
              <a:chExt cx="1832878" cy="360883"/>
            </a:xfrm>
            <a:solidFill>
              <a:srgbClr val="DB4D6D"/>
            </a:solidFill>
          </p:grpSpPr>
          <p:sp>
            <p:nvSpPr>
              <p:cNvPr id="145" name="四角形: 角を丸くする 144">
                <a:extLst>
                  <a:ext uri="{FF2B5EF4-FFF2-40B4-BE49-F238E27FC236}">
                    <a16:creationId xmlns:a16="http://schemas.microsoft.com/office/drawing/2014/main" id="{D8216193-6B0E-F5DF-EF29-A090662256D4}"/>
                  </a:ext>
                </a:extLst>
              </p:cNvPr>
              <p:cNvSpPr/>
              <p:nvPr/>
            </p:nvSpPr>
            <p:spPr>
              <a:xfrm>
                <a:off x="4663301" y="7165706"/>
                <a:ext cx="1684636" cy="360883"/>
              </a:xfrm>
              <a:prstGeom prst="roundRect">
                <a:avLst>
                  <a:gd name="adj" fmla="val 50000"/>
                </a:avLst>
              </a:prstGeom>
              <a:grpFill/>
              <a:ln w="12700" cap="flat" cmpd="sng" algn="ctr">
                <a:noFill/>
                <a:prstDash val="solid"/>
                <a:miter lim="800000"/>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ysClr val="windowText" lastClr="000000"/>
                  </a:solidFill>
                  <a:effectLst/>
                  <a:uLnTx/>
                  <a:uFillTx/>
                  <a:latin typeface="Segoe UI"/>
                  <a:ea typeface="メイリオ"/>
                  <a:cs typeface="+mn-cs"/>
                </a:endParaRPr>
              </a:p>
            </p:txBody>
          </p:sp>
          <p:sp>
            <p:nvSpPr>
              <p:cNvPr id="146" name="テキスト ボックス 145">
                <a:extLst>
                  <a:ext uri="{FF2B5EF4-FFF2-40B4-BE49-F238E27FC236}">
                    <a16:creationId xmlns:a16="http://schemas.microsoft.com/office/drawing/2014/main" id="{0831C3D7-EE4B-B6B7-B9CD-A3A4B665B9B4}"/>
                  </a:ext>
                </a:extLst>
              </p:cNvPr>
              <p:cNvSpPr txBox="1"/>
              <p:nvPr/>
            </p:nvSpPr>
            <p:spPr>
              <a:xfrm>
                <a:off x="4910630" y="7175140"/>
                <a:ext cx="1585549" cy="338234"/>
              </a:xfrm>
              <a:prstGeom prst="rect">
                <a:avLst/>
              </a:prstGeom>
              <a:noFill/>
              <a:ln>
                <a:noFill/>
              </a:ln>
            </p:spPr>
            <p:txBody>
              <a:bodyPr wrap="square" rtlCol="0">
                <a:spAutoFit/>
              </a:bodyPr>
              <a:lstStyle/>
              <a:p>
                <a:pPr marL="0" marR="0" lvl="0" indent="0" defTabSz="457200" eaLnBrk="1" fontAlgn="auto" latinLnBrk="0" hangingPunct="1">
                  <a:lnSpc>
                    <a:spcPct val="120000"/>
                  </a:lnSpc>
                  <a:spcBef>
                    <a:spcPts val="0"/>
                  </a:spcBef>
                  <a:spcAft>
                    <a:spcPts val="600"/>
                  </a:spcAft>
                  <a:buClr>
                    <a:srgbClr val="103185"/>
                  </a:buClr>
                  <a:buSzTx/>
                  <a:buFontTx/>
                  <a:buNone/>
                  <a:tabLst/>
                  <a:defRPr/>
                </a:pPr>
                <a:r>
                  <a:rPr kumimoji="0" lang="ja-JP" altLang="en-US" sz="150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rPr>
                  <a:t>就業上の措置の実施に向けて</a:t>
                </a:r>
              </a:p>
            </p:txBody>
          </p:sp>
        </p:grpSp>
        <p:pic>
          <p:nvPicPr>
            <p:cNvPr id="144" name="図 143">
              <a:extLst>
                <a:ext uri="{FF2B5EF4-FFF2-40B4-BE49-F238E27FC236}">
                  <a16:creationId xmlns:a16="http://schemas.microsoft.com/office/drawing/2014/main" id="{1911F743-3466-A6A6-6534-B9EAA9263EEF}"/>
                </a:ext>
              </a:extLst>
            </p:cNvPr>
            <p:cNvPicPr>
              <a:picLocks noChangeAspect="1"/>
            </p:cNvPicPr>
            <p:nvPr/>
          </p:nvPicPr>
          <p:blipFill>
            <a:blip r:embed="rId2" cstate="print">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422508" y="1562291"/>
              <a:ext cx="410871" cy="360884"/>
            </a:xfrm>
            <a:prstGeom prst="rect">
              <a:avLst/>
            </a:prstGeom>
          </p:spPr>
        </p:pic>
      </p:grpSp>
      <p:pic>
        <p:nvPicPr>
          <p:cNvPr id="151" name="図 150" descr="シャツ が含まれている画像&#10;&#10;自動的に生成された説明">
            <a:extLst>
              <a:ext uri="{FF2B5EF4-FFF2-40B4-BE49-F238E27FC236}">
                <a16:creationId xmlns:a16="http://schemas.microsoft.com/office/drawing/2014/main" id="{A0DDB00D-09E1-153C-B462-0667B62D366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32364" y="-177094"/>
            <a:ext cx="1403144" cy="1985626"/>
          </a:xfrm>
          <a:prstGeom prst="rect">
            <a:avLst/>
          </a:prstGeom>
        </p:spPr>
      </p:pic>
      <p:sp>
        <p:nvSpPr>
          <p:cNvPr id="152" name="テキスト ボックス 151">
            <a:extLst>
              <a:ext uri="{FF2B5EF4-FFF2-40B4-BE49-F238E27FC236}">
                <a16:creationId xmlns:a16="http://schemas.microsoft.com/office/drawing/2014/main" id="{0822577D-0DE4-BC9C-6C1C-90234C7DA560}"/>
              </a:ext>
            </a:extLst>
          </p:cNvPr>
          <p:cNvSpPr txBox="1"/>
          <p:nvPr/>
        </p:nvSpPr>
        <p:spPr>
          <a:xfrm>
            <a:off x="4402571" y="956678"/>
            <a:ext cx="1750887" cy="292388"/>
          </a:xfrm>
          <a:prstGeom prst="rect">
            <a:avLst/>
          </a:prstGeom>
          <a:noFill/>
        </p:spPr>
        <p:txBody>
          <a:bodyPr wrap="square" lIns="91441" tIns="45720" rIns="91441" bIns="45720" rtlCol="0" anchor="t">
            <a:spAutoFit/>
          </a:bodyPr>
          <a:lstStyle/>
          <a:p>
            <a:pPr marL="180967" indent="-180967" algn="ctr" defTabSz="457181">
              <a:buClr>
                <a:srgbClr val="103185"/>
              </a:buClr>
              <a:defRPr/>
            </a:pPr>
            <a:r>
              <a:rPr lang="ja-JP" altLang="en-US" sz="500" spc="100" dirty="0">
                <a:solidFill>
                  <a:srgbClr val="000000"/>
                </a:solidFill>
                <a:latin typeface="Segoe UI"/>
                <a:ea typeface="メイリオ"/>
              </a:rPr>
              <a:t>労働基準局広報キャラクター</a:t>
            </a:r>
            <a:endParaRPr lang="en-US" altLang="ja-JP" sz="500" spc="100" dirty="0">
              <a:solidFill>
                <a:srgbClr val="000000"/>
              </a:solidFill>
              <a:latin typeface="Segoe UI"/>
              <a:ea typeface="メイリオ"/>
            </a:endParaRPr>
          </a:p>
          <a:p>
            <a:pPr marL="180967" indent="-180967" algn="ctr" defTabSz="457181">
              <a:buClr>
                <a:srgbClr val="103185"/>
              </a:buClr>
              <a:defRPr/>
            </a:pPr>
            <a:r>
              <a:rPr lang="ja-JP" altLang="en-US" sz="800" spc="100" dirty="0">
                <a:solidFill>
                  <a:srgbClr val="000000"/>
                </a:solidFill>
                <a:latin typeface="Segoe UI"/>
                <a:ea typeface="メイリオ"/>
              </a:rPr>
              <a:t>たしかめたん</a:t>
            </a:r>
            <a:endParaRPr lang="en-US" altLang="ja-JP" sz="800" spc="100" dirty="0">
              <a:solidFill>
                <a:srgbClr val="000000"/>
              </a:solidFill>
              <a:latin typeface="Segoe UI"/>
              <a:ea typeface="メイリオ"/>
            </a:endParaRPr>
          </a:p>
        </p:txBody>
      </p:sp>
      <p:grpSp>
        <p:nvGrpSpPr>
          <p:cNvPr id="2" name="グループ化 1">
            <a:extLst>
              <a:ext uri="{FF2B5EF4-FFF2-40B4-BE49-F238E27FC236}">
                <a16:creationId xmlns:a16="http://schemas.microsoft.com/office/drawing/2014/main" id="{8C700DF1-2C3E-7459-D456-56ED72F2DA62}"/>
              </a:ext>
            </a:extLst>
          </p:cNvPr>
          <p:cNvGrpSpPr/>
          <p:nvPr/>
        </p:nvGrpSpPr>
        <p:grpSpPr>
          <a:xfrm>
            <a:off x="116632" y="4169223"/>
            <a:ext cx="3875319" cy="423737"/>
            <a:chOff x="388961" y="1562291"/>
            <a:chExt cx="3875319" cy="423737"/>
          </a:xfrm>
        </p:grpSpPr>
        <p:grpSp>
          <p:nvGrpSpPr>
            <p:cNvPr id="3" name="グループ化 2">
              <a:extLst>
                <a:ext uri="{FF2B5EF4-FFF2-40B4-BE49-F238E27FC236}">
                  <a16:creationId xmlns:a16="http://schemas.microsoft.com/office/drawing/2014/main" id="{FF6B2104-EB1D-F68E-5FFB-154A48AF70AF}"/>
                </a:ext>
              </a:extLst>
            </p:cNvPr>
            <p:cNvGrpSpPr/>
            <p:nvPr/>
          </p:nvGrpSpPr>
          <p:grpSpPr>
            <a:xfrm>
              <a:off x="388961" y="1618475"/>
              <a:ext cx="3875319" cy="367553"/>
              <a:chOff x="4663301" y="7159036"/>
              <a:chExt cx="1832880" cy="367553"/>
            </a:xfrm>
            <a:solidFill>
              <a:srgbClr val="DB4D6D"/>
            </a:solidFill>
          </p:grpSpPr>
          <p:sp>
            <p:nvSpPr>
              <p:cNvPr id="5" name="四角形: 角を丸くする 4">
                <a:extLst>
                  <a:ext uri="{FF2B5EF4-FFF2-40B4-BE49-F238E27FC236}">
                    <a16:creationId xmlns:a16="http://schemas.microsoft.com/office/drawing/2014/main" id="{2AC86607-20AA-B78A-E290-6E4BC27A8FB5}"/>
                  </a:ext>
                </a:extLst>
              </p:cNvPr>
              <p:cNvSpPr/>
              <p:nvPr/>
            </p:nvSpPr>
            <p:spPr>
              <a:xfrm>
                <a:off x="4663301" y="7165706"/>
                <a:ext cx="1696650" cy="360883"/>
              </a:xfrm>
              <a:prstGeom prst="roundRect">
                <a:avLst>
                  <a:gd name="adj" fmla="val 50000"/>
                </a:avLst>
              </a:prstGeom>
              <a:grpFill/>
              <a:ln w="12700" cap="flat" cmpd="sng" algn="ctr">
                <a:noFill/>
                <a:prstDash val="solid"/>
                <a:miter lim="800000"/>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ysClr val="windowText" lastClr="000000"/>
                  </a:solidFill>
                  <a:effectLst/>
                  <a:uLnTx/>
                  <a:uFillTx/>
                  <a:latin typeface="Segoe UI"/>
                  <a:ea typeface="メイリオ"/>
                  <a:cs typeface="+mn-cs"/>
                </a:endParaRPr>
              </a:p>
            </p:txBody>
          </p:sp>
          <p:sp>
            <p:nvSpPr>
              <p:cNvPr id="6" name="テキスト ボックス 5">
                <a:extLst>
                  <a:ext uri="{FF2B5EF4-FFF2-40B4-BE49-F238E27FC236}">
                    <a16:creationId xmlns:a16="http://schemas.microsoft.com/office/drawing/2014/main" id="{217B0007-C81B-6140-8238-2C3BECE3E330}"/>
                  </a:ext>
                </a:extLst>
              </p:cNvPr>
              <p:cNvSpPr txBox="1"/>
              <p:nvPr/>
            </p:nvSpPr>
            <p:spPr>
              <a:xfrm>
                <a:off x="4919262" y="7159036"/>
                <a:ext cx="1576919" cy="338234"/>
              </a:xfrm>
              <a:prstGeom prst="rect">
                <a:avLst/>
              </a:prstGeom>
              <a:noFill/>
              <a:ln>
                <a:noFill/>
              </a:ln>
            </p:spPr>
            <p:txBody>
              <a:bodyPr wrap="square" rtlCol="0">
                <a:spAutoFit/>
              </a:bodyPr>
              <a:lstStyle/>
              <a:p>
                <a:pPr marL="0" marR="0" lvl="0" indent="0" defTabSz="457200" eaLnBrk="1" fontAlgn="auto" latinLnBrk="0" hangingPunct="1">
                  <a:lnSpc>
                    <a:spcPct val="120000"/>
                  </a:lnSpc>
                  <a:spcBef>
                    <a:spcPts val="0"/>
                  </a:spcBef>
                  <a:spcAft>
                    <a:spcPts val="600"/>
                  </a:spcAft>
                  <a:buClr>
                    <a:srgbClr val="103185"/>
                  </a:buClr>
                  <a:buSzTx/>
                  <a:buFontTx/>
                  <a:buNone/>
                  <a:tabLst/>
                  <a:defRPr/>
                </a:pPr>
                <a:r>
                  <a:rPr kumimoji="0" lang="ja-JP" altLang="en-US" sz="150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rPr>
                  <a:t>面接指導の実施に向けて</a:t>
                </a:r>
              </a:p>
            </p:txBody>
          </p:sp>
        </p:grpSp>
        <p:pic>
          <p:nvPicPr>
            <p:cNvPr id="4" name="図 3">
              <a:extLst>
                <a:ext uri="{FF2B5EF4-FFF2-40B4-BE49-F238E27FC236}">
                  <a16:creationId xmlns:a16="http://schemas.microsoft.com/office/drawing/2014/main" id="{1850D694-7B54-DD4C-B225-10A77C631E86}"/>
                </a:ext>
              </a:extLst>
            </p:cNvPr>
            <p:cNvPicPr>
              <a:picLocks noChangeAspect="1"/>
            </p:cNvPicPr>
            <p:nvPr/>
          </p:nvPicPr>
          <p:blipFill>
            <a:blip r:embed="rId2" cstate="print">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422508" y="1562291"/>
              <a:ext cx="410871" cy="360884"/>
            </a:xfrm>
            <a:prstGeom prst="rect">
              <a:avLst/>
            </a:prstGeom>
          </p:spPr>
        </p:pic>
      </p:grpSp>
      <p:cxnSp>
        <p:nvCxnSpPr>
          <p:cNvPr id="7" name="直線コネクタ 6">
            <a:extLst>
              <a:ext uri="{FF2B5EF4-FFF2-40B4-BE49-F238E27FC236}">
                <a16:creationId xmlns:a16="http://schemas.microsoft.com/office/drawing/2014/main" id="{043ABACA-FA99-A597-198B-62B790928FA2}"/>
              </a:ext>
            </a:extLst>
          </p:cNvPr>
          <p:cNvCxnSpPr/>
          <p:nvPr/>
        </p:nvCxnSpPr>
        <p:spPr>
          <a:xfrm flipV="1">
            <a:off x="54430" y="8756348"/>
            <a:ext cx="6768000" cy="0"/>
          </a:xfrm>
          <a:prstGeom prst="line">
            <a:avLst/>
          </a:prstGeom>
          <a:solidFill>
            <a:schemeClr val="tx2">
              <a:lumMod val="75000"/>
            </a:schemeClr>
          </a:solidFill>
          <a:ln w="38100">
            <a:solidFill>
              <a:srgbClr val="103185"/>
            </a:solidFill>
          </a:ln>
        </p:spPr>
        <p:style>
          <a:lnRef idx="1">
            <a:schemeClr val="accent1"/>
          </a:lnRef>
          <a:fillRef idx="0">
            <a:schemeClr val="accent1"/>
          </a:fillRef>
          <a:effectRef idx="0">
            <a:schemeClr val="accent1"/>
          </a:effectRef>
          <a:fontRef idx="minor">
            <a:schemeClr val="tx1"/>
          </a:fontRef>
        </p:style>
      </p:cxnSp>
      <p:sp>
        <p:nvSpPr>
          <p:cNvPr id="8" name="正方形/長方形 7">
            <a:extLst>
              <a:ext uri="{FF2B5EF4-FFF2-40B4-BE49-F238E27FC236}">
                <a16:creationId xmlns:a16="http://schemas.microsoft.com/office/drawing/2014/main" id="{9A2D12B4-09AA-7220-3B91-909E820D4834}"/>
              </a:ext>
            </a:extLst>
          </p:cNvPr>
          <p:cNvSpPr/>
          <p:nvPr/>
        </p:nvSpPr>
        <p:spPr>
          <a:xfrm>
            <a:off x="607664" y="8612332"/>
            <a:ext cx="5629648" cy="301108"/>
          </a:xfrm>
          <a:prstGeom prst="rect">
            <a:avLst/>
          </a:prstGeom>
          <a:solidFill>
            <a:schemeClr val="bg1"/>
          </a:solidFill>
        </p:spPr>
        <p:txBody>
          <a:bodyPr wrap="square">
            <a:spAutoFit/>
          </a:bodyPr>
          <a:lstStyle/>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400" b="1" i="0" u="none" strike="noStrike" kern="1200" cap="none" spc="200" normalizeH="0" noProof="0" dirty="0">
                <a:ln>
                  <a:noFill/>
                </a:ln>
                <a:solidFill>
                  <a:srgbClr val="103185"/>
                </a:solidFill>
                <a:effectLst/>
                <a:uLnTx/>
                <a:uFillTx/>
                <a:latin typeface="Meiryo UI" panose="020B0604030504040204" pitchFamily="50" charset="-128"/>
                <a:ea typeface="Meiryo UI" panose="020B0604030504040204" pitchFamily="50" charset="-128"/>
                <a:cs typeface="メイリオ" panose="020B0604030504040204" pitchFamily="50" charset="-128"/>
              </a:rPr>
              <a:t>＜医師が複数の医療機関で勤務している場合（副業・兼業）＞</a:t>
            </a:r>
            <a:endParaRPr kumimoji="1" lang="en-US" altLang="ja-JP" sz="1100" b="1" i="0" u="none" strike="noStrike" kern="1200" cap="none" spc="200" normalizeH="0" noProof="0" dirty="0">
              <a:ln>
                <a:noFill/>
              </a:ln>
              <a:solidFill>
                <a:srgbClr val="103185"/>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9" name="テキスト ボックス 8">
            <a:extLst>
              <a:ext uri="{FF2B5EF4-FFF2-40B4-BE49-F238E27FC236}">
                <a16:creationId xmlns:a16="http://schemas.microsoft.com/office/drawing/2014/main" id="{498DFE81-FBD2-C958-8D55-15B9D9698ABA}"/>
              </a:ext>
            </a:extLst>
          </p:cNvPr>
          <p:cNvSpPr txBox="1"/>
          <p:nvPr/>
        </p:nvSpPr>
        <p:spPr>
          <a:xfrm>
            <a:off x="30380" y="8913440"/>
            <a:ext cx="6737026" cy="943592"/>
          </a:xfrm>
          <a:prstGeom prst="rect">
            <a:avLst/>
          </a:prstGeom>
          <a:noFill/>
        </p:spPr>
        <p:txBody>
          <a:bodyPr wrap="square">
            <a:spAutoFit/>
          </a:bodyPr>
          <a:lstStyle/>
          <a:p>
            <a:pPr marL="174625" marR="0" lvl="0" indent="-174625" algn="just" defTabSz="457200" rtl="0" eaLnBrk="1" fontAlgn="auto" latinLnBrk="0" hangingPunct="1">
              <a:lnSpc>
                <a:spcPts val="1600"/>
              </a:lnSpc>
              <a:spcBef>
                <a:spcPts val="0"/>
              </a:spcBef>
              <a:spcAft>
                <a:spcPts val="400"/>
              </a:spcAft>
              <a:buSzTx/>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勤務している医療機関の１つで面接指導を受けた場合、面接指導を受けた医師等が、他の医療機関にその面接指導の結果を提出する</a:t>
            </a:r>
            <a:r>
              <a:rPr lang="ja-JP" altLang="en-US" sz="1200" dirty="0">
                <a:solidFill>
                  <a:srgbClr val="000000"/>
                </a:solidFill>
                <a:latin typeface="Meiryo UI" panose="020B0604030504040204" pitchFamily="50" charset="-128"/>
                <a:ea typeface="Meiryo UI" panose="020B0604030504040204" pitchFamily="50" charset="-128"/>
              </a:rPr>
              <a:t>ことで、</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提出を受けた医療機関でも面接指導実施済み</a:t>
            </a:r>
            <a:r>
              <a:rPr lang="ja-JP" altLang="en-US" sz="1200" dirty="0">
                <a:solidFill>
                  <a:srgbClr val="000000"/>
                </a:solidFill>
                <a:latin typeface="Meiryo UI" panose="020B0604030504040204" pitchFamily="50" charset="-128"/>
                <a:ea typeface="Meiryo UI" panose="020B0604030504040204" pitchFamily="50" charset="-128"/>
              </a:rPr>
              <a:t>とすることができます</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endParaRPr lang="en-US" altLang="ja-JP" sz="1200" noProof="0" dirty="0">
              <a:solidFill>
                <a:srgbClr val="000000"/>
              </a:solidFill>
              <a:latin typeface="Meiryo UI" panose="020B0604030504040204" pitchFamily="50" charset="-128"/>
              <a:ea typeface="Meiryo UI" panose="020B0604030504040204" pitchFamily="50" charset="-128"/>
            </a:endParaRPr>
          </a:p>
          <a:p>
            <a:pPr marL="174625" marR="0" lvl="0" indent="-174625" algn="just" defTabSz="457200" rtl="0" eaLnBrk="1" fontAlgn="auto" latinLnBrk="0" hangingPunct="1">
              <a:lnSpc>
                <a:spcPts val="1600"/>
              </a:lnSpc>
              <a:spcBef>
                <a:spcPts val="0"/>
              </a:spcBef>
              <a:spcAft>
                <a:spcPts val="400"/>
              </a:spcAft>
              <a:buSzTx/>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そのため、</a:t>
            </a:r>
            <a:r>
              <a:rPr kumimoji="1" lang="ja-JP" altLang="en-US" sz="1200" b="1"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いずれの医療機関で面接指導を実施するか、どのように面接指導の結果を提出するかについて、あらかじめ医師や他の医療機関と話し合うなどして決定しておくことが必要</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です。</a:t>
            </a:r>
            <a:endParaRPr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892584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13056</TotalTime>
  <Words>1015</Words>
  <Application>Microsoft Office PowerPoint</Application>
  <PresentationFormat>A4 210 x 297 mm</PresentationFormat>
  <Paragraphs>62</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ＤＦ特太ゴシック体</vt:lpstr>
      <vt:lpstr>Meiryo UI</vt:lpstr>
      <vt:lpstr>メイリオ</vt:lpstr>
      <vt:lpstr>Arial</vt:lpstr>
      <vt:lpstr>Calibri</vt:lpstr>
      <vt:lpstr>Segoe UI</vt:lpstr>
      <vt:lpstr>Wingdings</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本安 貴登(motoyasu-takato)</cp:lastModifiedBy>
  <cp:revision>713</cp:revision>
  <cp:lastPrinted>2024-05-07T05:52:56Z</cp:lastPrinted>
  <dcterms:created xsi:type="dcterms:W3CDTF">2018-01-16T12:32:03Z</dcterms:created>
  <dcterms:modified xsi:type="dcterms:W3CDTF">2024-05-08T01:14:41Z</dcterms:modified>
</cp:coreProperties>
</file>