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972800" cy="8229600" type="B4JIS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000"/>
    <a:srgbClr val="FFFFCC"/>
    <a:srgbClr val="FFFF99"/>
    <a:srgbClr val="99FF66"/>
    <a:srgbClr val="FF6600"/>
    <a:srgbClr val="9900CC"/>
    <a:srgbClr val="0066FF"/>
    <a:srgbClr val="000099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04" autoAdjust="0"/>
  </p:normalViewPr>
  <p:slideViewPr>
    <p:cSldViewPr>
      <p:cViewPr varScale="1">
        <p:scale>
          <a:sx n="91" d="100"/>
          <a:sy n="91" d="100"/>
        </p:scale>
        <p:origin x="1914" y="90"/>
      </p:cViewPr>
      <p:guideLst>
        <p:guide orient="horz" pos="259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18" y="-102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0375" cy="497367"/>
          </a:xfrm>
          <a:prstGeom prst="rect">
            <a:avLst/>
          </a:prstGeom>
        </p:spPr>
        <p:txBody>
          <a:bodyPr vert="horz" lIns="92214" tIns="46108" rIns="92214" bIns="461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14" tIns="46108" rIns="92214" bIns="46108" rtlCol="0"/>
          <a:lstStyle>
            <a:lvl1pPr algn="r">
              <a:defRPr sz="1200"/>
            </a:lvl1pPr>
          </a:lstStyle>
          <a:p>
            <a:fld id="{036CB1CE-AE90-43DD-B690-974C21F3532B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14" tIns="46108" rIns="92214" bIns="461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14" tIns="46108" rIns="92214" bIns="46108" rtlCol="0" anchor="b"/>
          <a:lstStyle>
            <a:lvl1pPr algn="r">
              <a:defRPr sz="1200"/>
            </a:lvl1pPr>
          </a:lstStyle>
          <a:p>
            <a:fld id="{535A6088-5F2D-44FB-A597-184F9815C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712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2949786" cy="496966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5"/>
            <a:ext cx="2949786" cy="496966"/>
          </a:xfrm>
          <a:prstGeom prst="rect">
            <a:avLst/>
          </a:prstGeom>
        </p:spPr>
        <p:txBody>
          <a:bodyPr vert="horz" lIns="92200" tIns="46101" rIns="92200" bIns="46101" rtlCol="0"/>
          <a:lstStyle>
            <a:lvl1pPr algn="r">
              <a:defRPr sz="1200"/>
            </a:lvl1pPr>
          </a:lstStyle>
          <a:p>
            <a:fld id="{6CE6DD9A-48A3-4099-8BC1-7DBA176A40A7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0" tIns="46101" rIns="92200" bIns="461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91"/>
            <a:ext cx="5445760" cy="4472702"/>
          </a:xfrm>
          <a:prstGeom prst="rect">
            <a:avLst/>
          </a:prstGeom>
        </p:spPr>
        <p:txBody>
          <a:bodyPr vert="horz" lIns="92200" tIns="46101" rIns="92200" bIns="4610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51"/>
            <a:ext cx="2949786" cy="496966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51"/>
            <a:ext cx="2949786" cy="496966"/>
          </a:xfrm>
          <a:prstGeom prst="rect">
            <a:avLst/>
          </a:prstGeom>
        </p:spPr>
        <p:txBody>
          <a:bodyPr vert="horz" lIns="92200" tIns="46101" rIns="92200" bIns="46101" rtlCol="0" anchor="b"/>
          <a:lstStyle>
            <a:lvl1pPr algn="r">
              <a:defRPr sz="1200"/>
            </a:lvl1pPr>
          </a:lstStyle>
          <a:p>
            <a:fld id="{7E723057-7A5C-49C8-8024-DD6EC9A532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52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72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23057-7A5C-49C8-8024-DD6EC9A532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65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2960" y="2556513"/>
            <a:ext cx="9326880" cy="176403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966459" y="440058"/>
            <a:ext cx="1851661" cy="936117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11484" y="440058"/>
            <a:ext cx="5372101" cy="93611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66776" y="5288281"/>
            <a:ext cx="9326880" cy="16344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66776" y="3488057"/>
            <a:ext cx="9326880" cy="18002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11484" y="2560321"/>
            <a:ext cx="3611880" cy="7240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206244" y="2560321"/>
            <a:ext cx="3611880" cy="7240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640" y="329565"/>
            <a:ext cx="9875520" cy="13716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8642" y="1842135"/>
            <a:ext cx="4848226" cy="7677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8642" y="2609850"/>
            <a:ext cx="4848226" cy="4741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574034" y="1842135"/>
            <a:ext cx="4850130" cy="7677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574034" y="2609850"/>
            <a:ext cx="4850130" cy="47415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642" y="327662"/>
            <a:ext cx="3609976" cy="13944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90062" y="327662"/>
            <a:ext cx="6134101" cy="70237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48642" y="1722121"/>
            <a:ext cx="3609976" cy="56292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0746" y="5760721"/>
            <a:ext cx="6583680" cy="6800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150746" y="6440807"/>
            <a:ext cx="6583680" cy="9658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48640" y="329565"/>
            <a:ext cx="987552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8640" y="1920241"/>
            <a:ext cx="9875520" cy="543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F7BF-03B4-4A21-992F-3A42505F2BAD}" type="datetimeFigureOut">
              <a:rPr kumimoji="1" lang="ja-JP" altLang="en-US" smtClean="0"/>
              <a:pPr/>
              <a:t>2023/6/30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CD29B-14BE-43E8-97BA-9A47BB0C7A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jpe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88263" y="926723"/>
            <a:ext cx="5181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 smtClean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下記の応募票に必要事項を記入してください。応募票の外枠をはさみで切り取り、作品の裏面中央に貼って提出してください。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3132" y="1730552"/>
            <a:ext cx="4782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600" dirty="0" smtClean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募集</a:t>
            </a:r>
            <a:r>
              <a:rPr lang="ja-JP" altLang="en-US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期間：令和５年１０月２３日（月）～</a:t>
            </a:r>
            <a:endParaRPr lang="en-US" altLang="ja-JP" sz="1600" dirty="0" smtClean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600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令和５年１１月１０日</a:t>
            </a:r>
            <a:r>
              <a:rPr lang="ja-JP" altLang="en-US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（金</a:t>
            </a:r>
            <a:r>
              <a:rPr kumimoji="1" lang="en-US" altLang="ja-JP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)</a:t>
            </a:r>
            <a:r>
              <a:rPr lang="ja-JP" altLang="en-US" sz="16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必着</a:t>
            </a:r>
            <a:endParaRPr kumimoji="1" lang="ja-JP" altLang="en-US" sz="16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53369" y="265003"/>
            <a:ext cx="4600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FF6600"/>
                </a:solidFill>
                <a:latin typeface="+mn-ea"/>
              </a:rPr>
              <a:t>うち</a:t>
            </a:r>
            <a:r>
              <a:rPr lang="ja-JP" altLang="en-US" sz="4000" b="1" dirty="0" smtClean="0">
                <a:solidFill>
                  <a:srgbClr val="FF6600"/>
                </a:solidFill>
                <a:latin typeface="+mn-ea"/>
              </a:rPr>
              <a:t>どくポップ応募票</a:t>
            </a:r>
            <a:r>
              <a:rPr lang="ja-JP" altLang="en-US" sz="4000" b="1" dirty="0" smtClean="0">
                <a:solidFill>
                  <a:srgbClr val="FF6600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  <a:endParaRPr lang="en-US" altLang="ja-JP" sz="4000" b="1" dirty="0" smtClean="0">
              <a:solidFill>
                <a:srgbClr val="FF6600"/>
              </a:solidFill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298" l="264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15" y="337926"/>
            <a:ext cx="826815" cy="73321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632" b="98026" l="9705" r="9156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264" y="303811"/>
            <a:ext cx="1128712" cy="90117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7343" b="100000" l="873" r="3886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770" y="22150"/>
            <a:ext cx="1079621" cy="97590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5621836" y="6329928"/>
            <a:ext cx="89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　　</a:t>
            </a:r>
            <a:r>
              <a:rPr lang="ja-JP" altLang="en-US" sz="1200" b="1" dirty="0" smtClean="0"/>
              <a:t>年</a:t>
            </a:r>
            <a:r>
              <a:rPr kumimoji="1" lang="ja-JP" altLang="en-US" b="1" dirty="0" smtClean="0"/>
              <a:t>）</a:t>
            </a:r>
            <a:endParaRPr kumimoji="1" lang="ja-JP" altLang="en-US" b="1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493" y="888257"/>
            <a:ext cx="1122213" cy="236280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5878761" y="847537"/>
            <a:ext cx="13904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問い合わせ先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9795">
            <a:off x="10158090" y="2440768"/>
            <a:ext cx="660269" cy="745823"/>
          </a:xfrm>
          <a:prstGeom prst="rect">
            <a:avLst/>
          </a:prstGeom>
        </p:spPr>
      </p:pic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52279"/>
              </p:ext>
            </p:extLst>
          </p:nvPr>
        </p:nvGraphicFramePr>
        <p:xfrm>
          <a:off x="2506174" y="2561549"/>
          <a:ext cx="4031906" cy="5210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448">
                  <a:extLst>
                    <a:ext uri="{9D8B030D-6E8A-4147-A177-3AD203B41FA5}">
                      <a16:colId xmlns:a16="http://schemas.microsoft.com/office/drawing/2014/main" val="2318755868"/>
                    </a:ext>
                  </a:extLst>
                </a:gridCol>
                <a:gridCol w="22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112">
                  <a:extLst>
                    <a:ext uri="{9D8B030D-6E8A-4147-A177-3AD203B41FA5}">
                      <a16:colId xmlns:a16="http://schemas.microsoft.com/office/drawing/2014/main" val="3131717060"/>
                    </a:ext>
                  </a:extLst>
                </a:gridCol>
                <a:gridCol w="841778">
                  <a:extLst>
                    <a:ext uri="{9D8B030D-6E8A-4147-A177-3AD203B41FA5}">
                      <a16:colId xmlns:a16="http://schemas.microsoft.com/office/drawing/2014/main" val="1879009135"/>
                    </a:ext>
                  </a:extLst>
                </a:gridCol>
                <a:gridCol w="1053793">
                  <a:extLst>
                    <a:ext uri="{9D8B030D-6E8A-4147-A177-3AD203B41FA5}">
                      <a16:colId xmlns:a16="http://schemas.microsoft.com/office/drawing/2014/main" val="660933042"/>
                    </a:ext>
                  </a:extLst>
                </a:gridCol>
              </a:tblGrid>
              <a:tr h="364821">
                <a:tc gridSpan="2">
                  <a:txBody>
                    <a:bodyPr/>
                    <a:lstStyle/>
                    <a:p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あてはまる部門を○で囲んでください。</a:t>
                      </a:r>
                      <a:endParaRPr kumimoji="1" lang="en-US" altLang="ja-JP" sz="8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乳幼児　低学年　中学年　高学年　中学生　高校生　</a:t>
                      </a:r>
                      <a:endParaRPr kumimoji="1" lang="en-US" altLang="ja-JP" sz="8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16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書名</a:t>
                      </a:r>
                      <a:endParaRPr kumimoji="1" lang="ja-JP" altLang="en-US" sz="14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99">
                <a:tc>
                  <a:txBody>
                    <a:bodyPr/>
                    <a:lstStyle/>
                    <a:p>
                      <a:pPr algn="l"/>
                      <a:endParaRPr kumimoji="1" lang="en-US" altLang="ja-JP" sz="13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6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617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spc="-15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作品について</a:t>
                      </a:r>
                      <a:endParaRPr kumimoji="1" lang="en-US" altLang="ja-JP" sz="14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（ポップをかいた</a:t>
                      </a:r>
                      <a:endParaRPr kumimoji="1" lang="en-US" altLang="ja-JP" sz="9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ときの感想や作品</a:t>
                      </a:r>
                      <a:endParaRPr kumimoji="1" lang="en-US" altLang="ja-JP" sz="9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作りの時の様子など</a:t>
                      </a:r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）</a:t>
                      </a:r>
                      <a:endParaRPr kumimoji="1" lang="ja-JP" altLang="en-US" sz="13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29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家族のコミニュケーションについて、</a:t>
                      </a:r>
                      <a:endParaRPr kumimoji="1" lang="en-US" altLang="ja-JP" sz="8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あてはまる１つの（　　）の中に○をかいてください。</a:t>
                      </a:r>
                      <a:endParaRPr kumimoji="1" lang="ja-JP" altLang="en-US" sz="8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ポップをかいて、家族のコミュニケーションが</a:t>
                      </a:r>
                      <a:endParaRPr kumimoji="1" lang="en-US" altLang="ja-JP" sz="8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（　　）とても深まった。</a:t>
                      </a:r>
                      <a:endParaRPr kumimoji="1" lang="en-US" altLang="ja-JP" sz="10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（　　）やや深まった。</a:t>
                      </a:r>
                      <a:endParaRPr kumimoji="1" lang="en-US" altLang="ja-JP" sz="10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（　　）かわらなかった。</a:t>
                      </a:r>
                      <a:endParaRPr kumimoji="1" lang="ja-JP" altLang="en-US" sz="1600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682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ふりがな</a:t>
                      </a:r>
                      <a:endParaRPr kumimoji="1" lang="en-US" altLang="ja-JP" sz="10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ctr"/>
                      <a:endParaRPr kumimoji="1" lang="en-US" altLang="ja-JP" sz="10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氏名</a:t>
                      </a:r>
                      <a:endParaRPr kumimoji="1" lang="en-US" altLang="ja-JP" sz="13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500" dirty="0" smtClean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500" dirty="0" smtClean="0"/>
                        <a:t>　</a:t>
                      </a:r>
                      <a:endParaRPr kumimoji="1" lang="en-US" altLang="ja-JP" sz="1500" dirty="0" smtClean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7368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幼稚園</a:t>
                      </a:r>
                      <a:r>
                        <a:rPr kumimoji="1" lang="en-US" altLang="ja-JP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/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保育園</a:t>
                      </a:r>
                      <a:r>
                        <a:rPr kumimoji="1" lang="en-US" altLang="ja-JP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/</a:t>
                      </a:r>
                    </a:p>
                    <a:p>
                      <a:pPr algn="ctr"/>
                      <a:r>
                        <a:rPr kumimoji="1" lang="ja-JP" altLang="en-US" sz="9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学校名（学年）</a:t>
                      </a:r>
                      <a:endParaRPr kumimoji="1" lang="ja-JP" altLang="en-US" sz="700" dirty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pPr algn="l"/>
                      <a:endParaRPr kumimoji="1" lang="en-US" altLang="ja-JP" dirty="0" smtClean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2567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spc="-15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ご自宅の住所</a:t>
                      </a:r>
                      <a:endParaRPr kumimoji="1" lang="en-US" altLang="ja-JP" sz="1300" spc="-15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9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9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学校応募の場合は記入不要</a:t>
                      </a:r>
                    </a:p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446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連絡先</a:t>
                      </a:r>
                      <a:endParaRPr kumimoji="1" lang="en-US" altLang="ja-JP" sz="1300" dirty="0" smtClean="0">
                        <a:latin typeface="HG創英角ｺﾞｼｯｸUB" panose="020B0909000000000000" pitchFamily="49" charset="-128"/>
                        <a:ea typeface="HG創英角ｺﾞｼｯｸUB" panose="020B0909000000000000" pitchFamily="49" charset="-128"/>
                      </a:endParaRPr>
                    </a:p>
                  </a:txBody>
                  <a:tcPr marL="146304" marR="146304" marT="37983" marB="37983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</a:t>
                      </a:r>
                      <a:r>
                        <a:rPr kumimoji="1" lang="en-US" altLang="ja-JP" sz="9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kumimoji="1" lang="ja-JP" altLang="en-US" sz="9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学校</a:t>
                      </a:r>
                      <a:r>
                        <a:rPr kumimoji="1" lang="ja-JP" altLang="en-US" sz="8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応募</a:t>
                      </a:r>
                      <a:r>
                        <a:rPr kumimoji="1" lang="ja-JP" altLang="en-US" sz="900" spc="-15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の場合は記入不要</a:t>
                      </a:r>
                    </a:p>
                    <a:p>
                      <a:endParaRPr kumimoji="1" lang="ja-JP" altLang="en-US" sz="1500" dirty="0"/>
                    </a:p>
                  </a:txBody>
                  <a:tcPr marL="146304" marR="146304" marT="37983" marB="37983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>
          <a:xfrm flipH="1">
            <a:off x="2524030" y="5626968"/>
            <a:ext cx="4031907" cy="0"/>
          </a:xfrm>
          <a:prstGeom prst="line">
            <a:avLst/>
          </a:prstGeom>
          <a:ln w="127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7249938" y="585866"/>
            <a:ext cx="25808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7454256" y="404503"/>
            <a:ext cx="1592598" cy="726554"/>
          </a:xfrm>
          <a:prstGeom prst="wedgeRoundRectCallout">
            <a:avLst>
              <a:gd name="adj1" fmla="val 74744"/>
              <a:gd name="adj2" fmla="val 631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家族の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コミュニケーション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　　　を深めよう。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424440" y="48619"/>
            <a:ext cx="3300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solidFill>
                  <a:srgbClr val="1A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～しなやかな心の育成プロジェクト～</a:t>
            </a:r>
            <a:endParaRPr kumimoji="1" lang="ja-JP" altLang="en-US" sz="1600" b="1" dirty="0">
              <a:solidFill>
                <a:srgbClr val="1A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70000" y="1033977"/>
            <a:ext cx="363869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 smtClean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2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事務局</a:t>
            </a:r>
            <a:endParaRPr lang="en-US" altLang="ja-JP" sz="1200" b="1" dirty="0" smtClean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0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山梨県教育庁生涯学習課</a:t>
            </a:r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成人・家庭教育</a:t>
            </a:r>
            <a:r>
              <a:rPr lang="ja-JP" altLang="en-US" sz="10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担当</a:t>
            </a:r>
            <a:r>
              <a:rPr lang="ja-JP" altLang="en-US" sz="1000" b="1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清水</a:t>
            </a:r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</a:p>
          <a:p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〒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400-8504</a:t>
            </a:r>
          </a:p>
          <a:p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　山梨県甲府市丸の内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1-6-1</a:t>
            </a:r>
          </a:p>
          <a:p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　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TEL</a:t>
            </a:r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：</a:t>
            </a:r>
            <a:r>
              <a:rPr lang="en-US" altLang="ja-JP" sz="10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055-223-177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2</a:t>
            </a:r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FAX</a:t>
            </a:r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：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055-223-1775</a:t>
            </a:r>
          </a:p>
          <a:p>
            <a:r>
              <a:rPr lang="ja-JP" altLang="en-US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　</a:t>
            </a:r>
            <a:r>
              <a:rPr lang="en-US" altLang="ja-JP" sz="10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E-mail</a:t>
            </a:r>
            <a:r>
              <a:rPr lang="ja-JP" altLang="en-US" sz="10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：</a:t>
            </a:r>
            <a:r>
              <a:rPr lang="en-US" altLang="ja-JP" sz="10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shimizu-bryh</a:t>
            </a:r>
            <a:r>
              <a:rPr lang="en-US" altLang="ja-JP" sz="1000" b="1" kern="100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/>
              </a:rPr>
              <a:t>@pref.yamanashi.lg.jp</a:t>
            </a:r>
            <a:endParaRPr lang="en-US" altLang="ja-JP" sz="1000" b="1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0022364" y="3107363"/>
            <a:ext cx="677108" cy="49179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応募票の</a:t>
            </a:r>
            <a:r>
              <a:rPr lang="ja-JP" altLang="en-US" sz="1600" b="1" dirty="0" smtClean="0">
                <a:solidFill>
                  <a:srgbClr val="FF0000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外枠を</a:t>
            </a:r>
            <a:r>
              <a:rPr lang="ja-JP" altLang="en-US" sz="16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はさみで切り取り、作品の裏面中央に貼って</a:t>
            </a:r>
            <a:r>
              <a:rPr lang="ja-JP" altLang="en-US" sz="1600" b="1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ください</a:t>
            </a:r>
            <a:r>
              <a:rPr lang="ja-JP" altLang="en-US" sz="1600" b="1" dirty="0" smtClean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。</a:t>
            </a:r>
            <a:endParaRPr kumimoji="1" lang="ja-JP" altLang="en-US" sz="1600" b="1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008" y="1333844"/>
            <a:ext cx="992327" cy="99232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524030" y="3530527"/>
            <a:ext cx="730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作者名</a:t>
            </a:r>
            <a:endParaRPr kumimoji="1" lang="ja-JP" altLang="en-US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88591" y="3494793"/>
            <a:ext cx="730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出版社</a:t>
            </a:r>
            <a:endParaRPr kumimoji="1" lang="ja-JP" altLang="en-US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268</Words>
  <Application>Microsoft Office PowerPoint</Application>
  <PresentationFormat>B4 (JIS) 257x364 mm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07やさしさゴシック</vt:lpstr>
      <vt:lpstr>HGP創英角ｺﾞｼｯｸUB</vt:lpstr>
      <vt:lpstr>HG丸ｺﾞｼｯｸM-PRO</vt:lpstr>
      <vt:lpstr>HG創英角ｺﾞｼｯｸUB</vt:lpstr>
      <vt:lpstr>HG創英角ﾎﾟｯﾌﾟ体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PrefYamanashi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Yamanashi</dc:creator>
  <cp:lastModifiedBy>山梨県</cp:lastModifiedBy>
  <cp:revision>139</cp:revision>
  <cp:lastPrinted>2023-06-30T00:12:01Z</cp:lastPrinted>
  <dcterms:created xsi:type="dcterms:W3CDTF">2014-01-10T07:09:45Z</dcterms:created>
  <dcterms:modified xsi:type="dcterms:W3CDTF">2023-06-30T00:12:14Z</dcterms:modified>
</cp:coreProperties>
</file>