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72" r:id="rId1"/>
  </p:sldMasterIdLst>
  <p:notesMasterIdLst>
    <p:notesMasterId r:id="rId22"/>
  </p:notesMasterIdLst>
  <p:sldIdLst>
    <p:sldId id="305" r:id="rId2"/>
    <p:sldId id="324" r:id="rId3"/>
    <p:sldId id="323" r:id="rId4"/>
    <p:sldId id="311" r:id="rId5"/>
    <p:sldId id="307" r:id="rId6"/>
    <p:sldId id="294" r:id="rId7"/>
    <p:sldId id="315" r:id="rId8"/>
    <p:sldId id="322" r:id="rId9"/>
    <p:sldId id="295" r:id="rId10"/>
    <p:sldId id="296" r:id="rId11"/>
    <p:sldId id="297" r:id="rId12"/>
    <p:sldId id="300" r:id="rId13"/>
    <p:sldId id="299" r:id="rId14"/>
    <p:sldId id="301" r:id="rId15"/>
    <p:sldId id="310" r:id="rId16"/>
    <p:sldId id="308" r:id="rId17"/>
    <p:sldId id="320" r:id="rId18"/>
    <p:sldId id="318" r:id="rId19"/>
    <p:sldId id="321" r:id="rId20"/>
    <p:sldId id="319" r:id="rId21"/>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59E53"/>
    <a:srgbClr val="1654A4"/>
    <a:srgbClr val="239E5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38" autoAdjust="0"/>
    <p:restoredTop sz="95214" autoAdjust="0"/>
  </p:normalViewPr>
  <p:slideViewPr>
    <p:cSldViewPr>
      <p:cViewPr varScale="1">
        <p:scale>
          <a:sx n="84" d="100"/>
          <a:sy n="84" d="100"/>
        </p:scale>
        <p:origin x="1714" y="8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6967"/>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7" cy="496967"/>
          </a:xfrm>
          <a:prstGeom prst="rect">
            <a:avLst/>
          </a:prstGeom>
        </p:spPr>
        <p:txBody>
          <a:bodyPr vert="horz" lIns="91433" tIns="45716" rIns="91433" bIns="45716" rtlCol="0"/>
          <a:lstStyle>
            <a:lvl1pPr algn="r">
              <a:defRPr sz="1200"/>
            </a:lvl1pPr>
          </a:lstStyle>
          <a:p>
            <a:fld id="{90C1A1BA-84E3-42A9-9947-44E161CAFAE2}"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80721" y="4721187"/>
            <a:ext cx="5445760" cy="4472702"/>
          </a:xfrm>
          <a:prstGeom prst="rect">
            <a:avLst/>
          </a:prstGeom>
        </p:spPr>
        <p:txBody>
          <a:bodyPr vert="horz" lIns="91433" tIns="45716" rIns="91433"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6"/>
            <a:ext cx="2949787" cy="496967"/>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6"/>
            <a:ext cx="2949787" cy="496967"/>
          </a:xfrm>
          <a:prstGeom prst="rect">
            <a:avLst/>
          </a:prstGeom>
        </p:spPr>
        <p:txBody>
          <a:bodyPr vert="horz" lIns="91433" tIns="45716" rIns="91433" bIns="45716" rtlCol="0" anchor="b"/>
          <a:lstStyle>
            <a:lvl1pPr algn="r">
              <a:defRPr sz="1200"/>
            </a:lvl1pPr>
          </a:lstStyle>
          <a:p>
            <a:fld id="{D15FA5BC-3C9F-41F4-BE49-B5BC0655F2BC}" type="slidenum">
              <a:rPr kumimoji="1" lang="ja-JP" altLang="en-US" smtClean="0"/>
              <a:t>‹#›</a:t>
            </a:fld>
            <a:endParaRPr kumimoji="1" lang="ja-JP" altLang="en-US"/>
          </a:p>
        </p:txBody>
      </p:sp>
    </p:spTree>
    <p:extLst>
      <p:ext uri="{BB962C8B-B14F-4D97-AF65-F5344CB8AC3E}">
        <p14:creationId xmlns:p14="http://schemas.microsoft.com/office/powerpoint/2010/main" val="296651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fld id="{82A1C641-4A2D-49C9-8E7A-B06C361A0A7A}" type="datetime1">
              <a:rPr lang="ja-JP" altLang="en-US" smtClean="0"/>
              <a:t>2024/6/17</a:t>
            </a:fld>
            <a:endParaRPr lang="ja-JP" altLang="en-US"/>
          </a:p>
        </p:txBody>
      </p:sp>
      <p:sp>
        <p:nvSpPr>
          <p:cNvPr id="5" name="フッター プレースホルダー 4"/>
          <p:cNvSpPr>
            <a:spLocks noGrp="1"/>
          </p:cNvSpPr>
          <p:nvPr>
            <p:ph type="ftr" sz="quarter" idx="11"/>
          </p:nvPr>
        </p:nvSpPr>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endParaRPr lang="ja-JP" altLang="en-US"/>
          </a:p>
        </p:txBody>
      </p:sp>
      <p:sp>
        <p:nvSpPr>
          <p:cNvPr id="6" name="スライド番号プレースホルダー 5"/>
          <p:cNvSpPr>
            <a:spLocks noGrp="1"/>
          </p:cNvSpPr>
          <p:nvPr>
            <p:ph type="sldNum" sz="quarter" idx="12"/>
          </p:nvPr>
        </p:nvSpPr>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fld id="{2B573624-9676-401E-A4F8-639460B6B7DA}" type="slidenum">
              <a:rPr lang="ja-JP" altLang="en-US" smtClean="0"/>
              <a:pPr/>
              <a:t>‹#›</a:t>
            </a:fld>
            <a:endParaRPr lang="ja-JP" altLang="en-US"/>
          </a:p>
        </p:txBody>
      </p:sp>
    </p:spTree>
    <p:extLst>
      <p:ext uri="{BB962C8B-B14F-4D97-AF65-F5344CB8AC3E}">
        <p14:creationId xmlns:p14="http://schemas.microsoft.com/office/powerpoint/2010/main" val="3998048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049D09D-4B52-4FB3-BF27-388C9EA87C1A}" type="datetime1">
              <a:rPr kumimoji="1" lang="ja-JP" altLang="en-US" smtClean="0"/>
              <a:t>2024/6/17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92378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E120BB1-CC66-490F-9C6C-41DDA38458F3}" type="datetime1">
              <a:rPr kumimoji="1" lang="ja-JP" altLang="en-US" smtClean="0"/>
              <a:t>2024/6/17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963241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E311FF-428C-440E-AF09-9C196D3D6AF3}" type="datetime1">
              <a:rPr kumimoji="1" lang="ja-JP" altLang="en-US" smtClean="0"/>
              <a:t>2024/6/17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324430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01ABEA5-BB4F-454B-BF8F-A5393E977F70}" type="datetime1">
              <a:rPr kumimoji="1" lang="ja-JP" altLang="en-US" smtClean="0"/>
              <a:t>2024/6/17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2357186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56BB9DE-20D7-48DC-87DF-55B05367C8A8}" type="datetime1">
              <a:rPr kumimoji="1" lang="ja-JP" altLang="en-US" smtClean="0"/>
              <a:t>2024/6/17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824080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5262BCE-2864-4E34-8B7F-CA4230B907ED}" type="datetime1">
              <a:rPr kumimoji="1" lang="ja-JP" altLang="en-US" smtClean="0"/>
              <a:t>2024/6/17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2085697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CB84CEA-66E3-4C09-9981-49C03DF513D2}" type="datetime1">
              <a:rPr kumimoji="1" lang="ja-JP" altLang="en-US" smtClean="0"/>
              <a:t>2024/6/17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872195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BBE89C-9A0E-44DC-BA7C-6E3F2A07AC19}" type="datetime1">
              <a:rPr kumimoji="1" lang="ja-JP" altLang="en-US" smtClean="0"/>
              <a:t>2024/6/17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748501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FD0726A-4D28-4CAE-A36D-7005469D419F}" type="datetime1">
              <a:rPr kumimoji="1" lang="ja-JP" altLang="en-US" smtClean="0"/>
              <a:t>2024/6/17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846398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0180A35-69F1-4E6B-BCC6-20BB70B95075}" type="datetime1">
              <a:rPr kumimoji="1" lang="ja-JP" altLang="en-US" smtClean="0"/>
              <a:t>2024/6/17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260964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3D4A7A-379E-47C6-AA60-4892B56834B3}" type="datetime1">
              <a:rPr kumimoji="1" lang="ja-JP" altLang="en-US" smtClean="0"/>
              <a:t>2024/6/17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1274180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5E79BFF-2033-43F3-849E-17BF905A94BD}"/>
              </a:ext>
            </a:extLst>
          </p:cNvPr>
          <p:cNvSpPr>
            <a:spLocks noGrp="1"/>
          </p:cNvSpPr>
          <p:nvPr>
            <p:ph type="ctrTitle"/>
          </p:nvPr>
        </p:nvSpPr>
        <p:spPr/>
        <p:txBody>
          <a:bodyPr>
            <a:normAutofit/>
          </a:bodyPr>
          <a:lstStyle/>
          <a:p>
            <a:r>
              <a:rPr kumimoji="1" lang="en-US" altLang="ja-JP" sz="3600" dirty="0"/>
              <a:t>【</a:t>
            </a:r>
            <a:r>
              <a:rPr kumimoji="1" lang="ja-JP" altLang="en-US" sz="3600" dirty="0"/>
              <a:t>実証実験</a:t>
            </a:r>
            <a:r>
              <a:rPr lang="ja-JP" altLang="en-US" sz="3600" dirty="0"/>
              <a:t>プロジェクト名称 </a:t>
            </a:r>
            <a:r>
              <a:rPr kumimoji="1" lang="en-US" altLang="ja-JP" sz="3600" dirty="0"/>
              <a:t>】</a:t>
            </a:r>
            <a:endParaRPr kumimoji="1" lang="ja-JP" altLang="en-US" sz="3600" dirty="0"/>
          </a:p>
        </p:txBody>
      </p:sp>
      <p:sp>
        <p:nvSpPr>
          <p:cNvPr id="4" name="タイトル 1">
            <a:extLst>
              <a:ext uri="{FF2B5EF4-FFF2-40B4-BE49-F238E27FC236}">
                <a16:creationId xmlns:a16="http://schemas.microsoft.com/office/drawing/2014/main" id="{6BD95999-0761-4C9D-885B-B3797FD59C0C}"/>
              </a:ext>
            </a:extLst>
          </p:cNvPr>
          <p:cNvSpPr txBox="1">
            <a:spLocks/>
          </p:cNvSpPr>
          <p:nvPr/>
        </p:nvSpPr>
        <p:spPr>
          <a:xfrm>
            <a:off x="611560" y="2996952"/>
            <a:ext cx="7772400" cy="86409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en-US" altLang="ja-JP" sz="2800" dirty="0"/>
              <a:t>【</a:t>
            </a:r>
            <a:r>
              <a:rPr lang="ja-JP" altLang="en-US" sz="2800" dirty="0"/>
              <a:t>団体・法人名 </a:t>
            </a:r>
            <a:r>
              <a:rPr lang="en-US" altLang="ja-JP" sz="2800" dirty="0"/>
              <a:t>】</a:t>
            </a:r>
            <a:endParaRPr lang="ja-JP" altLang="en-US" sz="2800" dirty="0"/>
          </a:p>
        </p:txBody>
      </p:sp>
      <p:sp>
        <p:nvSpPr>
          <p:cNvPr id="11" name="タイトル 1">
            <a:extLst>
              <a:ext uri="{FF2B5EF4-FFF2-40B4-BE49-F238E27FC236}">
                <a16:creationId xmlns:a16="http://schemas.microsoft.com/office/drawing/2014/main" id="{00E6CE07-BBAC-4CD3-8C96-CB381133C18B}"/>
              </a:ext>
            </a:extLst>
          </p:cNvPr>
          <p:cNvSpPr txBox="1">
            <a:spLocks/>
          </p:cNvSpPr>
          <p:nvPr/>
        </p:nvSpPr>
        <p:spPr>
          <a:xfrm>
            <a:off x="467544" y="4221088"/>
            <a:ext cx="8532440" cy="1944216"/>
          </a:xfrm>
          <a:prstGeom prst="rect">
            <a:avLst/>
          </a:prstGeom>
        </p:spPr>
        <p:txBody>
          <a:bodyPr vert="horz" lIns="91440" tIns="45720" rIns="91440" bIns="45720" rtlCol="0" anchor="ctr">
            <a:normAutofit fontScale="92500"/>
          </a:bodyPr>
          <a:lstStyle>
            <a:lvl1pPr algn="ctr" defTabSz="914400" rtl="0" eaLnBrk="1" latinLnBrk="0" hangingPunct="1">
              <a:spcBef>
                <a:spcPct val="0"/>
              </a:spcBef>
              <a:buNone/>
              <a:defRPr kumimoji="1" sz="44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marL="342900" indent="-342900" algn="l">
              <a:buFont typeface="Wingdings" panose="05000000000000000000" pitchFamily="2" charset="2"/>
              <a:buChar char="p"/>
            </a:pPr>
            <a:r>
              <a:rPr lang="ja-JP" altLang="en-US" sz="2000" dirty="0">
                <a:solidFill>
                  <a:srgbClr val="0000FF"/>
                </a:solidFill>
              </a:rPr>
              <a:t>様式内の</a:t>
            </a:r>
            <a:r>
              <a:rPr lang="en-US" altLang="ja-JP" sz="2000" dirty="0">
                <a:solidFill>
                  <a:srgbClr val="0000FF"/>
                </a:solidFill>
              </a:rPr>
              <a:t>【</a:t>
            </a:r>
            <a:r>
              <a:rPr lang="ja-JP" altLang="en-US" sz="2000" dirty="0">
                <a:solidFill>
                  <a:srgbClr val="0000FF"/>
                </a:solidFill>
              </a:rPr>
              <a:t>任意</a:t>
            </a:r>
            <a:r>
              <a:rPr lang="en-US" altLang="ja-JP" sz="2000" dirty="0">
                <a:solidFill>
                  <a:srgbClr val="0000FF"/>
                </a:solidFill>
              </a:rPr>
              <a:t>】</a:t>
            </a:r>
            <a:r>
              <a:rPr lang="ja-JP" altLang="en-US" sz="2000" dirty="0">
                <a:solidFill>
                  <a:srgbClr val="0000FF"/>
                </a:solidFill>
              </a:rPr>
              <a:t>項目以外は必ず記入してください。</a:t>
            </a:r>
            <a:endParaRPr lang="en-US" altLang="ja-JP" sz="2000" dirty="0">
              <a:solidFill>
                <a:srgbClr val="0000FF"/>
              </a:solidFill>
            </a:endParaRPr>
          </a:p>
          <a:p>
            <a:pPr marL="342900" indent="-342900" algn="l">
              <a:buFont typeface="Wingdings" panose="05000000000000000000" pitchFamily="2" charset="2"/>
              <a:buChar char="p"/>
            </a:pPr>
            <a:r>
              <a:rPr lang="ja-JP" altLang="en-US" sz="2000" dirty="0">
                <a:solidFill>
                  <a:srgbClr val="0000FF"/>
                </a:solidFill>
              </a:rPr>
              <a:t>本様式は、自由にデザインを変更して頂いて構いません。</a:t>
            </a:r>
            <a:br>
              <a:rPr lang="en-US" altLang="ja-JP" sz="2000" dirty="0">
                <a:solidFill>
                  <a:srgbClr val="0000FF"/>
                </a:solidFill>
              </a:rPr>
            </a:br>
            <a:r>
              <a:rPr lang="ja-JP" altLang="en-US" sz="2000" dirty="0">
                <a:solidFill>
                  <a:srgbClr val="0000FF"/>
                </a:solidFill>
              </a:rPr>
              <a:t>（スライドサイズを</a:t>
            </a:r>
            <a:r>
              <a:rPr lang="en-US" altLang="ja-JP" sz="2000" dirty="0">
                <a:solidFill>
                  <a:srgbClr val="0000FF"/>
                </a:solidFill>
              </a:rPr>
              <a:t>16:9</a:t>
            </a:r>
            <a:r>
              <a:rPr lang="ja-JP" altLang="en-US" sz="2000" dirty="0">
                <a:solidFill>
                  <a:srgbClr val="0000FF"/>
                </a:solidFill>
              </a:rPr>
              <a:t>に変更することも可とします。）</a:t>
            </a:r>
            <a:endParaRPr lang="en-US" altLang="ja-JP" sz="2000" dirty="0">
              <a:solidFill>
                <a:srgbClr val="0000FF"/>
              </a:solidFill>
            </a:endParaRPr>
          </a:p>
          <a:p>
            <a:pPr marL="342900" indent="-342900" algn="l">
              <a:buFont typeface="Wingdings" panose="05000000000000000000" pitchFamily="2" charset="2"/>
              <a:buChar char="p"/>
            </a:pPr>
            <a:r>
              <a:rPr lang="ja-JP" altLang="en-US" sz="2000" dirty="0">
                <a:solidFill>
                  <a:srgbClr val="0000FF"/>
                </a:solidFill>
              </a:rPr>
              <a:t>提案書は簡潔な記載を心がけてください。ページ数の制限はありませんが、</a:t>
            </a:r>
            <a:r>
              <a:rPr lang="en-US" altLang="ja-JP" sz="2000" dirty="0">
                <a:solidFill>
                  <a:srgbClr val="0000FF"/>
                </a:solidFill>
              </a:rPr>
              <a:t>20</a:t>
            </a:r>
            <a:r>
              <a:rPr lang="ja-JP" altLang="en-US" sz="2000" dirty="0">
                <a:solidFill>
                  <a:srgbClr val="0000FF"/>
                </a:solidFill>
              </a:rPr>
              <a:t>～</a:t>
            </a:r>
            <a:r>
              <a:rPr lang="en-US" altLang="ja-JP" sz="2000" dirty="0">
                <a:solidFill>
                  <a:srgbClr val="0000FF"/>
                </a:solidFill>
              </a:rPr>
              <a:t>30</a:t>
            </a:r>
            <a:r>
              <a:rPr lang="ja-JP" altLang="en-US" sz="2000" dirty="0">
                <a:solidFill>
                  <a:srgbClr val="0000FF"/>
                </a:solidFill>
              </a:rPr>
              <a:t>ページを目安にしてください。</a:t>
            </a:r>
            <a:endParaRPr lang="en-US" altLang="ja-JP" sz="2000" dirty="0">
              <a:solidFill>
                <a:srgbClr val="0000FF"/>
              </a:solidFill>
            </a:endParaRPr>
          </a:p>
          <a:p>
            <a:pPr marL="342900" indent="-342900" algn="l">
              <a:buFont typeface="Wingdings" panose="05000000000000000000" pitchFamily="2" charset="2"/>
              <a:buChar char="p"/>
            </a:pPr>
            <a:r>
              <a:rPr lang="ja-JP" altLang="en-US" sz="2000" dirty="0">
                <a:solidFill>
                  <a:srgbClr val="0000FF"/>
                </a:solidFill>
              </a:rPr>
              <a:t>提出時に、各スライドに青文字で記載してある説明文は削除してください。</a:t>
            </a:r>
            <a:endParaRPr lang="en-US" altLang="ja-JP" sz="2000" dirty="0">
              <a:solidFill>
                <a:srgbClr val="0000FF"/>
              </a:solidFill>
            </a:endParaRPr>
          </a:p>
        </p:txBody>
      </p:sp>
      <p:sp>
        <p:nvSpPr>
          <p:cNvPr id="5" name="タイトル 1">
            <a:extLst>
              <a:ext uri="{FF2B5EF4-FFF2-40B4-BE49-F238E27FC236}">
                <a16:creationId xmlns:a16="http://schemas.microsoft.com/office/drawing/2014/main" id="{00E6CE07-BBAC-4CD3-8C96-CB381133C18B}"/>
              </a:ext>
            </a:extLst>
          </p:cNvPr>
          <p:cNvSpPr txBox="1">
            <a:spLocks/>
          </p:cNvSpPr>
          <p:nvPr/>
        </p:nvSpPr>
        <p:spPr>
          <a:xfrm>
            <a:off x="34234" y="116632"/>
            <a:ext cx="5401862" cy="57606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algn="l"/>
            <a:r>
              <a:rPr lang="ja-JP" altLang="en-US" sz="1600" dirty="0"/>
              <a:t>様式第１号の２　</a:t>
            </a:r>
            <a:r>
              <a:rPr lang="ja-JP" altLang="en-US" sz="1600"/>
              <a:t>事業提案書</a:t>
            </a:r>
            <a:endParaRPr lang="ja-JP" altLang="en-US" sz="1600" dirty="0"/>
          </a:p>
          <a:p>
            <a:pPr algn="l"/>
            <a:endParaRPr lang="en-US" altLang="ja-JP" sz="1600" dirty="0"/>
          </a:p>
        </p:txBody>
      </p:sp>
    </p:spTree>
    <p:extLst>
      <p:ext uri="{BB962C8B-B14F-4D97-AF65-F5344CB8AC3E}">
        <p14:creationId xmlns:p14="http://schemas.microsoft.com/office/powerpoint/2010/main" val="11822200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類似製品、サービスの評価（競合の状況）</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この事業で提供する製品・サービスの先行事例や類似事例について、その状況を記載してください。直接的な競合だけではなく、課題の解決やニーズの充足が期待できる別の方法（間接的な競合）についても、可能な限り記載してください。</a:t>
            </a:r>
            <a:endParaRPr kumimoji="1"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10</a:t>
            </a:fld>
            <a:endParaRPr kumimoji="1" lang="ja-JP" altLang="en-US"/>
          </a:p>
        </p:txBody>
      </p:sp>
    </p:spTree>
    <p:extLst>
      <p:ext uri="{BB962C8B-B14F-4D97-AF65-F5344CB8AC3E}">
        <p14:creationId xmlns:p14="http://schemas.microsoft.com/office/powerpoint/2010/main" val="25420492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収益モデル</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この事業における顧客、エンドユーザーを含むステークホルダー</a:t>
            </a:r>
            <a:b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（ビジネス上の関係者。たとえば、原料調達先や外部委託先、代理店など）を整理し、想定されるお金の流れを記載してください。また、</a:t>
            </a:r>
            <a:b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各ステークホルダーとすでに関係性がある場合は、その程度を具体的に</a:t>
            </a:r>
            <a:b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記載してください。</a:t>
            </a:r>
            <a:endParaRPr kumimoji="1"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11</a:t>
            </a:fld>
            <a:endParaRPr kumimoji="1" lang="ja-JP" altLang="en-US"/>
          </a:p>
        </p:txBody>
      </p:sp>
    </p:spTree>
    <p:extLst>
      <p:ext uri="{BB962C8B-B14F-4D97-AF65-F5344CB8AC3E}">
        <p14:creationId xmlns:p14="http://schemas.microsoft.com/office/powerpoint/2010/main" val="640709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技術シーズの概要</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任意</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この事業の基盤となる技術シーズがある場合は、その概要と現時点での</a:t>
            </a:r>
            <a:b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成熟度（ラボレベル、試作段階（プロトタイプ）、製品化段階など）を</a:t>
            </a:r>
            <a:b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記載してください。専門用語をなるべく避け、多くの人が理解できる</a:t>
            </a:r>
            <a:b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内容としてください。</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12</a:t>
            </a:fld>
            <a:endParaRPr kumimoji="1" lang="ja-JP" altLang="en-US"/>
          </a:p>
        </p:txBody>
      </p:sp>
    </p:spTree>
    <p:extLst>
      <p:ext uri="{BB962C8B-B14F-4D97-AF65-F5344CB8AC3E}">
        <p14:creationId xmlns:p14="http://schemas.microsoft.com/office/powerpoint/2010/main" val="36170061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知的財産の状況</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任意</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この事業において、知的財産に関する権利の保有者（個人、研究室、企業との共有など）、あるいは権利化に向けた取り組みがあれば記載してください。企業や大学など他の組織との共同研究などがある場合は、可能な限りその旨を記載してください。</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u="sng"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特許出願前などで秘匿する必要がある情報については、記載しないでください。</a:t>
            </a:r>
            <a:endParaRPr kumimoji="1" lang="ja-JP" altLang="en-US" sz="1800" u="sng"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13</a:t>
            </a:fld>
            <a:endParaRPr kumimoji="1" lang="ja-JP" altLang="en-US"/>
          </a:p>
        </p:txBody>
      </p:sp>
    </p:spTree>
    <p:extLst>
      <p:ext uri="{BB962C8B-B14F-4D97-AF65-F5344CB8AC3E}">
        <p14:creationId xmlns:p14="http://schemas.microsoft.com/office/powerpoint/2010/main" val="34181556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13</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チームメンバーの経歴</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チームメンバーのバックグラウンド（経歴）や能力が事業の強み</a:t>
            </a:r>
            <a:b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（優位性）になる場合、その内容を記載してください。</a:t>
            </a:r>
            <a:endParaRPr kumimoji="1"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14</a:t>
            </a:fld>
            <a:endParaRPr kumimoji="1" lang="ja-JP" altLang="en-US"/>
          </a:p>
        </p:txBody>
      </p:sp>
    </p:spTree>
    <p:extLst>
      <p:ext uri="{BB962C8B-B14F-4D97-AF65-F5344CB8AC3E}">
        <p14:creationId xmlns:p14="http://schemas.microsoft.com/office/powerpoint/2010/main" val="33989564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14</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本実証実験のスケジュール</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現在検討している本実証実験の計画を、線表などを用い、</a:t>
            </a:r>
            <a: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5W1H</a:t>
            </a: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を明記して記載してください。また、特に実施を希望する時期があれば理由と共に明記してください。</a:t>
            </a:r>
            <a:endParaRPr kumimoji="1"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15</a:t>
            </a:fld>
            <a:endParaRPr kumimoji="1" lang="ja-JP" altLang="en-US"/>
          </a:p>
        </p:txBody>
      </p:sp>
    </p:spTree>
    <p:extLst>
      <p:ext uri="{BB962C8B-B14F-4D97-AF65-F5344CB8AC3E}">
        <p14:creationId xmlns:p14="http://schemas.microsoft.com/office/powerpoint/2010/main" val="28848863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15</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本実証実験の成果指標</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今回実証実験を実施した場合、どのような成果を見込み、どのように実証実験の結果を評価するのか、成果指標を記載してください。</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16</a:t>
            </a:fld>
            <a:endParaRPr kumimoji="1" lang="ja-JP" altLang="en-US"/>
          </a:p>
        </p:txBody>
      </p:sp>
    </p:spTree>
    <p:extLst>
      <p:ext uri="{BB962C8B-B14F-4D97-AF65-F5344CB8AC3E}">
        <p14:creationId xmlns:p14="http://schemas.microsoft.com/office/powerpoint/2010/main" val="41936710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16</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本実証実験の体制</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本実証実験を実施するための組織体制及び、社外の企業や団体と連携して実施する場合は、役割が分かるように記載してください。</a:t>
            </a:r>
            <a:endParaRPr kumimoji="1"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17</a:t>
            </a:fld>
            <a:endParaRPr kumimoji="1" lang="ja-JP" altLang="en-US"/>
          </a:p>
        </p:txBody>
      </p:sp>
    </p:spTree>
    <p:extLst>
      <p:ext uri="{BB962C8B-B14F-4D97-AF65-F5344CB8AC3E}">
        <p14:creationId xmlns:p14="http://schemas.microsoft.com/office/powerpoint/2010/main" val="15529286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17</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本実証実験に係る想定収入・支出（収支予算書）</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現在想定している本実証実験の収入・支出見積と希望する補助金額を記載してください（原則として消費税抜き）。</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収入項目は、補助金と自己資金を想定しています。</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本事業の補助金額は、支出金額（経費支援対象費用）の総額の</a:t>
            </a:r>
            <a: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分の</a:t>
            </a:r>
            <a: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が上限になります。経費支援の対象費目は、募集案内をご確認ください。</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また、審査の過程で希望される金額より補助金額が減額になる可能性があります。意義のある実証実験を行うために必要となる、補助金の最低金額（上限</a:t>
            </a:r>
            <a: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750</a:t>
            </a: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万円）も明記してください。</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収支予算の記入に当たって、必要に応じ、次のページに掲出する表をご活用ください。</a:t>
            </a: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18</a:t>
            </a:fld>
            <a:endParaRPr kumimoji="1" lang="ja-JP" altLang="en-US"/>
          </a:p>
        </p:txBody>
      </p:sp>
    </p:spTree>
    <p:extLst>
      <p:ext uri="{BB962C8B-B14F-4D97-AF65-F5344CB8AC3E}">
        <p14:creationId xmlns:p14="http://schemas.microsoft.com/office/powerpoint/2010/main" val="7439578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9975" y="6496239"/>
            <a:ext cx="2133600" cy="365125"/>
          </a:xfrm>
        </p:spPr>
        <p:txBody>
          <a:bodyPr/>
          <a:lstStyle/>
          <a:p>
            <a:fld id="{2B573624-9676-401E-A4F8-639460B6B7DA}" type="slidenum">
              <a:rPr kumimoji="1" lang="ja-JP" altLang="en-US" smtClean="0"/>
              <a:t>19</a:t>
            </a:fld>
            <a:endParaRPr kumimoji="1" lang="ja-JP" altLang="en-US" dirty="0"/>
          </a:p>
        </p:txBody>
      </p:sp>
      <p:graphicFrame>
        <p:nvGraphicFramePr>
          <p:cNvPr id="9" name="表 9">
            <a:extLst>
              <a:ext uri="{FF2B5EF4-FFF2-40B4-BE49-F238E27FC236}">
                <a16:creationId xmlns:a16="http://schemas.microsoft.com/office/drawing/2014/main" id="{90F08F02-E591-4396-AF99-4EEC582C0A9B}"/>
              </a:ext>
            </a:extLst>
          </p:cNvPr>
          <p:cNvGraphicFramePr>
            <a:graphicFrameLocks noGrp="1"/>
          </p:cNvGraphicFramePr>
          <p:nvPr>
            <p:extLst>
              <p:ext uri="{D42A27DB-BD31-4B8C-83A1-F6EECF244321}">
                <p14:modId xmlns:p14="http://schemas.microsoft.com/office/powerpoint/2010/main" val="163636240"/>
              </p:ext>
            </p:extLst>
          </p:nvPr>
        </p:nvGraphicFramePr>
        <p:xfrm>
          <a:off x="251520" y="106997"/>
          <a:ext cx="8435280" cy="5765037"/>
        </p:xfrm>
        <a:graphic>
          <a:graphicData uri="http://schemas.openxmlformats.org/drawingml/2006/table">
            <a:tbl>
              <a:tblPr firstRow="1" bandRow="1">
                <a:tableStyleId>{5940675A-B579-460E-94D1-54222C63F5DA}</a:tableStyleId>
              </a:tblPr>
              <a:tblGrid>
                <a:gridCol w="360040">
                  <a:extLst>
                    <a:ext uri="{9D8B030D-6E8A-4147-A177-3AD203B41FA5}">
                      <a16:colId xmlns:a16="http://schemas.microsoft.com/office/drawing/2014/main" val="1044527182"/>
                    </a:ext>
                  </a:extLst>
                </a:gridCol>
                <a:gridCol w="2520280">
                  <a:extLst>
                    <a:ext uri="{9D8B030D-6E8A-4147-A177-3AD203B41FA5}">
                      <a16:colId xmlns:a16="http://schemas.microsoft.com/office/drawing/2014/main" val="556585242"/>
                    </a:ext>
                  </a:extLst>
                </a:gridCol>
                <a:gridCol w="3446140">
                  <a:extLst>
                    <a:ext uri="{9D8B030D-6E8A-4147-A177-3AD203B41FA5}">
                      <a16:colId xmlns:a16="http://schemas.microsoft.com/office/drawing/2014/main" val="2660414342"/>
                    </a:ext>
                  </a:extLst>
                </a:gridCol>
                <a:gridCol w="2108820">
                  <a:extLst>
                    <a:ext uri="{9D8B030D-6E8A-4147-A177-3AD203B41FA5}">
                      <a16:colId xmlns:a16="http://schemas.microsoft.com/office/drawing/2014/main" val="1411523278"/>
                    </a:ext>
                  </a:extLst>
                </a:gridCol>
              </a:tblGrid>
              <a:tr h="249835">
                <a:tc rowSpan="4">
                  <a:txBody>
                    <a:bodyPr/>
                    <a:lstStyle/>
                    <a:p>
                      <a:r>
                        <a:rPr kumimoji="1" lang="ja-JP" altLang="en-US" sz="1100" b="1" dirty="0"/>
                        <a:t>収入の内訳</a:t>
                      </a:r>
                    </a:p>
                  </a:txBody>
                  <a:tcPr vert="eaVert" anchor="ctr">
                    <a:solidFill>
                      <a:schemeClr val="tx2">
                        <a:lumMod val="20000"/>
                        <a:lumOff val="80000"/>
                      </a:schemeClr>
                    </a:solidFill>
                  </a:tcPr>
                </a:tc>
                <a:tc>
                  <a:txBody>
                    <a:bodyPr/>
                    <a:lstStyle/>
                    <a:p>
                      <a:r>
                        <a:rPr kumimoji="1" lang="ja-JP" altLang="en-US" sz="1100" b="1" dirty="0"/>
                        <a:t>収入項目</a:t>
                      </a:r>
                    </a:p>
                  </a:txBody>
                  <a:tcPr anchor="ctr">
                    <a:solidFill>
                      <a:schemeClr val="tx2">
                        <a:lumMod val="20000"/>
                        <a:lumOff val="80000"/>
                      </a:schemeClr>
                    </a:solidFill>
                  </a:tcPr>
                </a:tc>
                <a:tc>
                  <a:txBody>
                    <a:bodyPr/>
                    <a:lstStyle/>
                    <a:p>
                      <a:r>
                        <a:rPr kumimoji="1" lang="ja-JP" altLang="en-US" sz="1100" b="1" dirty="0"/>
                        <a:t>金額</a:t>
                      </a:r>
                    </a:p>
                  </a:txBody>
                  <a:tcPr anchor="ctr">
                    <a:solidFill>
                      <a:schemeClr val="tx2">
                        <a:lumMod val="20000"/>
                        <a:lumOff val="80000"/>
                      </a:schemeClr>
                    </a:solidFill>
                  </a:tcPr>
                </a:tc>
                <a:tc>
                  <a:txBody>
                    <a:bodyPr/>
                    <a:lstStyle/>
                    <a:p>
                      <a:r>
                        <a:rPr kumimoji="1" lang="ja-JP" altLang="en-US" sz="1100" b="1" dirty="0"/>
                        <a:t>備考</a:t>
                      </a:r>
                    </a:p>
                  </a:txBody>
                  <a:tcPr anchor="ctr">
                    <a:solidFill>
                      <a:schemeClr val="tx2">
                        <a:lumMod val="20000"/>
                        <a:lumOff val="80000"/>
                      </a:schemeClr>
                    </a:solidFill>
                  </a:tcPr>
                </a:tc>
                <a:extLst>
                  <a:ext uri="{0D108BD9-81ED-4DB2-BD59-A6C34878D82A}">
                    <a16:rowId xmlns:a16="http://schemas.microsoft.com/office/drawing/2014/main" val="902960757"/>
                  </a:ext>
                </a:extLst>
              </a:tr>
              <a:tr h="249835">
                <a:tc vMerge="1">
                  <a:txBody>
                    <a:bodyPr/>
                    <a:lstStyle/>
                    <a:p>
                      <a:endParaRPr kumimoji="1" lang="ja-JP" altLang="en-US" sz="1100" dirty="0"/>
                    </a:p>
                  </a:txBody>
                  <a:tcPr anchor="ctr"/>
                </a:tc>
                <a:tc>
                  <a:txBody>
                    <a:bodyPr/>
                    <a:lstStyle/>
                    <a:p>
                      <a:r>
                        <a:rPr kumimoji="1" lang="ja-JP" altLang="en-US" sz="1100"/>
                        <a:t>補助金</a:t>
                      </a:r>
                      <a:endParaRPr kumimoji="1" lang="ja-JP" altLang="en-US"/>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100" dirty="0"/>
                        <a:t>\0</a:t>
                      </a:r>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3354520008"/>
                  </a:ext>
                </a:extLst>
              </a:tr>
              <a:tr h="249835">
                <a:tc vMerge="1">
                  <a:txBody>
                    <a:bodyPr/>
                    <a:lstStyle/>
                    <a:p>
                      <a:endParaRPr kumimoji="1" lang="ja-JP" altLang="en-US" sz="1100" dirty="0"/>
                    </a:p>
                  </a:txBody>
                  <a:tcPr anchor="ctr"/>
                </a:tc>
                <a:tc>
                  <a:txBody>
                    <a:bodyPr/>
                    <a:lstStyle/>
                    <a:p>
                      <a:r>
                        <a:rPr kumimoji="1" lang="ja-JP" altLang="en-US" sz="1100"/>
                        <a:t>自己資金</a:t>
                      </a:r>
                      <a:endParaRPr kumimoji="1" lang="ja-JP" altLang="en-US"/>
                    </a:p>
                  </a:txBody>
                  <a:tcPr anchor="ctr"/>
                </a:tc>
                <a:tc>
                  <a:txBody>
                    <a:bodyPr/>
                    <a:lstStyle/>
                    <a:p>
                      <a:pPr algn="r"/>
                      <a:r>
                        <a:rPr kumimoji="1" lang="en-US" altLang="ja-JP" sz="1100" dirty="0"/>
                        <a:t>\0</a:t>
                      </a:r>
                      <a:endParaRPr kumimoji="1" lang="ja-JP" altLang="en-US" sz="1100" dirty="0"/>
                    </a:p>
                  </a:txBody>
                  <a:tcPr anchor="ctr"/>
                </a:tc>
                <a:tc>
                  <a:txBody>
                    <a:bodyPr/>
                    <a:lstStyle/>
                    <a:p>
                      <a:endParaRPr kumimoji="1" lang="ja-JP" altLang="en-US" sz="1100"/>
                    </a:p>
                  </a:txBody>
                  <a:tcPr anchor="ctr"/>
                </a:tc>
                <a:extLst>
                  <a:ext uri="{0D108BD9-81ED-4DB2-BD59-A6C34878D82A}">
                    <a16:rowId xmlns:a16="http://schemas.microsoft.com/office/drawing/2014/main" val="3083530528"/>
                  </a:ext>
                </a:extLst>
              </a:tr>
              <a:tr h="249835">
                <a:tc vMerge="1">
                  <a:txBody>
                    <a:bodyPr/>
                    <a:lstStyle/>
                    <a:p>
                      <a:endParaRPr kumimoji="1" lang="ja-JP" altLang="en-US" sz="1100" dirty="0"/>
                    </a:p>
                  </a:txBody>
                  <a:tcPr anchor="ctr"/>
                </a:tc>
                <a:tc>
                  <a:txBody>
                    <a:bodyPr/>
                    <a:lstStyle/>
                    <a:p>
                      <a:r>
                        <a:rPr kumimoji="1" lang="ja-JP" altLang="en-US" sz="1100" dirty="0"/>
                        <a:t>その他の収入</a:t>
                      </a:r>
                      <a:endParaRPr kumimoji="1" lang="ja-JP" altLang="en-US" dirty="0"/>
                    </a:p>
                  </a:txBody>
                  <a:tcPr anchor="ctr"/>
                </a:tc>
                <a:tc>
                  <a:txBody>
                    <a:bodyPr/>
                    <a:lstStyle/>
                    <a:p>
                      <a:pPr algn="r"/>
                      <a:r>
                        <a:rPr kumimoji="1" lang="en-US" altLang="ja-JP" sz="1100" dirty="0"/>
                        <a:t>\0</a:t>
                      </a:r>
                      <a:endParaRPr kumimoji="1" lang="ja-JP" altLang="en-US" sz="1100" dirty="0"/>
                    </a:p>
                  </a:txBody>
                  <a:tcPr anchor="ctr"/>
                </a:tc>
                <a:tc>
                  <a:txBody>
                    <a:bodyPr/>
                    <a:lstStyle/>
                    <a:p>
                      <a:endParaRPr kumimoji="1" lang="ja-JP" altLang="en-US" sz="1100"/>
                    </a:p>
                  </a:txBody>
                  <a:tcPr anchor="ctr"/>
                </a:tc>
                <a:extLst>
                  <a:ext uri="{0D108BD9-81ED-4DB2-BD59-A6C34878D82A}">
                    <a16:rowId xmlns:a16="http://schemas.microsoft.com/office/drawing/2014/main" val="3114618123"/>
                  </a:ext>
                </a:extLst>
              </a:tr>
              <a:tr h="249835">
                <a:tc gridSpan="2">
                  <a:txBody>
                    <a:bodyPr/>
                    <a:lstStyle/>
                    <a:p>
                      <a:pPr algn="ctr"/>
                      <a:r>
                        <a:rPr kumimoji="1" lang="ja-JP" altLang="en-US" sz="1100" b="1" dirty="0"/>
                        <a:t>収入合計（</a:t>
                      </a:r>
                      <a:r>
                        <a:rPr kumimoji="1" lang="en-US" altLang="ja-JP" sz="1100" b="1" dirty="0"/>
                        <a:t>A</a:t>
                      </a:r>
                      <a:r>
                        <a:rPr kumimoji="1" lang="ja-JP" altLang="en-US" sz="1100" b="1" dirty="0"/>
                        <a:t>）</a:t>
                      </a:r>
                    </a:p>
                  </a:txBody>
                  <a:tcPr anchor="ctr"/>
                </a:tc>
                <a:tc hMerge="1">
                  <a:txBody>
                    <a:bodyPr/>
                    <a:lstStyle/>
                    <a:p>
                      <a:endParaRPr kumimoji="1" lang="ja-JP" altLang="en-US"/>
                    </a:p>
                  </a:txBody>
                  <a:tcPr/>
                </a:tc>
                <a:tc>
                  <a:txBody>
                    <a:bodyPr/>
                    <a:lstStyle/>
                    <a:p>
                      <a:pPr algn="r"/>
                      <a:r>
                        <a:rPr kumimoji="1" lang="en-US" altLang="ja-JP" sz="1100" dirty="0"/>
                        <a:t>\0</a:t>
                      </a:r>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3979893756"/>
                  </a:ext>
                </a:extLst>
              </a:tr>
              <a:tr h="249835">
                <a:tc rowSpan="11">
                  <a:txBody>
                    <a:bodyPr/>
                    <a:lstStyle/>
                    <a:p>
                      <a:r>
                        <a:rPr kumimoji="1" lang="ja-JP" altLang="en-US" sz="1100" b="1" dirty="0"/>
                        <a:t>支出の内訳</a:t>
                      </a:r>
                    </a:p>
                  </a:txBody>
                  <a:tcPr vert="eaVert" anchor="ctr">
                    <a:solidFill>
                      <a:schemeClr val="tx2">
                        <a:lumMod val="20000"/>
                        <a:lumOff val="80000"/>
                      </a:schemeClr>
                    </a:solidFill>
                  </a:tcPr>
                </a:tc>
                <a:tc>
                  <a:txBody>
                    <a:bodyPr/>
                    <a:lstStyle/>
                    <a:p>
                      <a:r>
                        <a:rPr kumimoji="1" lang="ja-JP" altLang="en-US" sz="1100" b="1" dirty="0"/>
                        <a:t>支出費目</a:t>
                      </a:r>
                    </a:p>
                  </a:txBody>
                  <a:tcPr anchor="ctr">
                    <a:solidFill>
                      <a:schemeClr val="tx2">
                        <a:lumMod val="20000"/>
                        <a:lumOff val="80000"/>
                      </a:schemeClr>
                    </a:solidFill>
                  </a:tcPr>
                </a:tc>
                <a:tc>
                  <a:txBody>
                    <a:bodyPr/>
                    <a:lstStyle/>
                    <a:p>
                      <a:r>
                        <a:rPr kumimoji="1" lang="ja-JP" altLang="en-US" sz="1100" b="1" dirty="0"/>
                        <a:t>金額</a:t>
                      </a:r>
                    </a:p>
                  </a:txBody>
                  <a:tcPr anchor="ctr">
                    <a:solidFill>
                      <a:schemeClr val="tx2">
                        <a:lumMod val="20000"/>
                        <a:lumOff val="80000"/>
                      </a:schemeClr>
                    </a:solidFill>
                  </a:tcPr>
                </a:tc>
                <a:tc>
                  <a:txBody>
                    <a:bodyPr/>
                    <a:lstStyle/>
                    <a:p>
                      <a:r>
                        <a:rPr kumimoji="1" lang="ja-JP" altLang="en-US" sz="1100" b="1" dirty="0"/>
                        <a:t>備考</a:t>
                      </a:r>
                    </a:p>
                  </a:txBody>
                  <a:tcPr anchor="ctr">
                    <a:solidFill>
                      <a:schemeClr val="tx2">
                        <a:lumMod val="20000"/>
                        <a:lumOff val="80000"/>
                      </a:schemeClr>
                    </a:solidFill>
                  </a:tcPr>
                </a:tc>
                <a:extLst>
                  <a:ext uri="{0D108BD9-81ED-4DB2-BD59-A6C34878D82A}">
                    <a16:rowId xmlns:a16="http://schemas.microsoft.com/office/drawing/2014/main" val="4124021209"/>
                  </a:ext>
                </a:extLst>
              </a:tr>
              <a:tr h="249835">
                <a:tc vMerge="1">
                  <a:txBody>
                    <a:bodyPr/>
                    <a:lstStyle/>
                    <a:p>
                      <a:endParaRPr kumimoji="1" lang="ja-JP" altLang="en-US" sz="1100" dirty="0"/>
                    </a:p>
                  </a:txBody>
                  <a:tcPr vert="eaVert" anchor="ctr"/>
                </a:tc>
                <a:tc>
                  <a:txBody>
                    <a:bodyPr/>
                    <a:lstStyle/>
                    <a:p>
                      <a:r>
                        <a:rPr kumimoji="1" lang="ja-JP" altLang="en-US" sz="1100"/>
                        <a:t>①報償費</a:t>
                      </a:r>
                      <a:endParaRPr kumimoji="1" lang="ja-JP" altLang="en-US"/>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100" dirty="0"/>
                        <a:t>\0</a:t>
                      </a:r>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2561680245"/>
                  </a:ext>
                </a:extLst>
              </a:tr>
              <a:tr h="249835">
                <a:tc vMerge="1">
                  <a:txBody>
                    <a:bodyPr/>
                    <a:lstStyle/>
                    <a:p>
                      <a:endParaRPr kumimoji="1" lang="ja-JP" altLang="en-US" sz="1100" dirty="0"/>
                    </a:p>
                  </a:txBody>
                  <a:tcPr anchor="ctr"/>
                </a:tc>
                <a:tc>
                  <a:txBody>
                    <a:bodyPr/>
                    <a:lstStyle/>
                    <a:p>
                      <a:r>
                        <a:rPr kumimoji="1" lang="ja-JP" altLang="en-US" sz="1100"/>
                        <a:t>②旅費</a:t>
                      </a:r>
                      <a:endParaRPr kumimoji="1" lang="ja-JP" altLang="en-US"/>
                    </a:p>
                  </a:txBody>
                  <a:tcPr anchor="ctr"/>
                </a:tc>
                <a:tc>
                  <a:txBody>
                    <a:bodyPr/>
                    <a:lstStyle/>
                    <a:p>
                      <a:pPr algn="r"/>
                      <a:r>
                        <a:rPr kumimoji="1" lang="en-US" altLang="ja-JP" sz="1100" dirty="0"/>
                        <a:t>\0</a:t>
                      </a:r>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1380425038"/>
                  </a:ext>
                </a:extLst>
              </a:tr>
              <a:tr h="411492">
                <a:tc vMerge="1">
                  <a:txBody>
                    <a:bodyPr/>
                    <a:lstStyle/>
                    <a:p>
                      <a:endParaRPr kumimoji="1" lang="ja-JP" altLang="en-US" sz="1100" dirty="0"/>
                    </a:p>
                  </a:txBody>
                  <a:tcPr anchor="ctr"/>
                </a:tc>
                <a:tc>
                  <a:txBody>
                    <a:bodyPr/>
                    <a:lstStyle/>
                    <a:p>
                      <a:r>
                        <a:rPr kumimoji="1" lang="ja-JP" altLang="en-US" sz="1100" dirty="0"/>
                        <a:t>③需用費（消耗品費、燃料費、</a:t>
                      </a:r>
                      <a:br>
                        <a:rPr kumimoji="1" lang="en-US" altLang="ja-JP" sz="1100" dirty="0"/>
                      </a:br>
                      <a:r>
                        <a:rPr kumimoji="1" lang="ja-JP" altLang="en-US" sz="1100" dirty="0"/>
                        <a:t>　 印刷製本日、光熱水費等）</a:t>
                      </a:r>
                      <a:endParaRPr kumimoji="1" lang="ja-JP" altLang="en-US" dirty="0"/>
                    </a:p>
                  </a:txBody>
                  <a:tcPr anchor="ctr"/>
                </a:tc>
                <a:tc>
                  <a:txBody>
                    <a:bodyPr/>
                    <a:lstStyle/>
                    <a:p>
                      <a:pPr algn="r"/>
                      <a:r>
                        <a:rPr kumimoji="1" lang="en-US" altLang="ja-JP" sz="1100" dirty="0"/>
                        <a:t>\0</a:t>
                      </a:r>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3432118676"/>
                  </a:ext>
                </a:extLst>
              </a:tr>
              <a:tr h="411492">
                <a:tc vMerge="1">
                  <a:txBody>
                    <a:bodyPr/>
                    <a:lstStyle/>
                    <a:p>
                      <a:endParaRPr kumimoji="1" lang="ja-JP" altLang="en-US" sz="1100" dirty="0"/>
                    </a:p>
                  </a:txBody>
                  <a:tcPr anchor="ctr"/>
                </a:tc>
                <a:tc>
                  <a:txBody>
                    <a:bodyPr/>
                    <a:lstStyle/>
                    <a:p>
                      <a:r>
                        <a:rPr kumimoji="1" lang="ja-JP" altLang="en-US" sz="1100"/>
                        <a:t>④役務費（通信運搬費、保管料、</a:t>
                      </a:r>
                      <a:endParaRPr kumimoji="1" lang="en-US" altLang="ja-JP" sz="1100"/>
                    </a:p>
                    <a:p>
                      <a:r>
                        <a:rPr kumimoji="1" lang="en-US" altLang="ja-JP" sz="1100"/>
                        <a:t>     </a:t>
                      </a:r>
                      <a:r>
                        <a:rPr kumimoji="1" lang="ja-JP" altLang="en-US" sz="1100"/>
                        <a:t>広告料、手数料、保険料等）</a:t>
                      </a:r>
                      <a:endParaRPr kumimoji="1" lang="ja-JP" altLang="en-US"/>
                    </a:p>
                  </a:txBody>
                  <a:tcPr anchor="ctr"/>
                </a:tc>
                <a:tc>
                  <a:txBody>
                    <a:bodyPr/>
                    <a:lstStyle/>
                    <a:p>
                      <a:pPr algn="r"/>
                      <a:r>
                        <a:rPr kumimoji="1" lang="en-US" altLang="ja-JP" sz="1100" dirty="0"/>
                        <a:t>\0</a:t>
                      </a:r>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3320923626"/>
                  </a:ext>
                </a:extLst>
              </a:tr>
              <a:tr h="249835">
                <a:tc vMerge="1">
                  <a:txBody>
                    <a:bodyPr/>
                    <a:lstStyle/>
                    <a:p>
                      <a:endParaRPr kumimoji="1" lang="ja-JP" altLang="en-US" sz="1100" dirty="0"/>
                    </a:p>
                  </a:txBody>
                  <a:tcPr anchor="ctr"/>
                </a:tc>
                <a:tc>
                  <a:txBody>
                    <a:bodyPr/>
                    <a:lstStyle/>
                    <a:p>
                      <a:r>
                        <a:rPr kumimoji="1" lang="ja-JP" altLang="en-US" sz="1100"/>
                        <a:t>⑤委託料</a:t>
                      </a:r>
                      <a:endParaRPr kumimoji="1" lang="ja-JP" altLang="en-US"/>
                    </a:p>
                  </a:txBody>
                  <a:tcPr anchor="ctr"/>
                </a:tc>
                <a:tc>
                  <a:txBody>
                    <a:bodyPr/>
                    <a:lstStyle/>
                    <a:p>
                      <a:pPr algn="r"/>
                      <a:r>
                        <a:rPr kumimoji="1" lang="en-US" altLang="ja-JP" sz="1100" dirty="0"/>
                        <a:t>\0</a:t>
                      </a:r>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662028461"/>
                  </a:ext>
                </a:extLst>
              </a:tr>
              <a:tr h="249835">
                <a:tc vMerge="1">
                  <a:txBody>
                    <a:bodyPr/>
                    <a:lstStyle/>
                    <a:p>
                      <a:endParaRPr kumimoji="1" lang="ja-JP" altLang="en-US" sz="1100" dirty="0"/>
                    </a:p>
                  </a:txBody>
                  <a:tcPr anchor="ctr"/>
                </a:tc>
                <a:tc>
                  <a:txBody>
                    <a:bodyPr/>
                    <a:lstStyle/>
                    <a:p>
                      <a:r>
                        <a:rPr kumimoji="1" lang="ja-JP" altLang="en-US" sz="1100"/>
                        <a:t>⑥使用料及び賃借料</a:t>
                      </a:r>
                      <a:endParaRPr kumimoji="1" lang="ja-JP" altLang="en-US"/>
                    </a:p>
                  </a:txBody>
                  <a:tcPr anchor="ctr"/>
                </a:tc>
                <a:tc>
                  <a:txBody>
                    <a:bodyPr/>
                    <a:lstStyle/>
                    <a:p>
                      <a:pPr algn="r"/>
                      <a:r>
                        <a:rPr kumimoji="1" lang="en-US" altLang="ja-JP" sz="1100" dirty="0"/>
                        <a:t>\0</a:t>
                      </a:r>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3237666479"/>
                  </a:ext>
                </a:extLst>
              </a:tr>
              <a:tr h="249835">
                <a:tc vMerge="1">
                  <a:txBody>
                    <a:bodyPr/>
                    <a:lstStyle/>
                    <a:p>
                      <a:endParaRPr kumimoji="1" lang="ja-JP" altLang="en-US" sz="1100" dirty="0"/>
                    </a:p>
                  </a:txBody>
                  <a:tcPr anchor="ctr"/>
                </a:tc>
                <a:tc>
                  <a:txBody>
                    <a:bodyPr/>
                    <a:lstStyle/>
                    <a:p>
                      <a:r>
                        <a:rPr kumimoji="1" lang="ja-JP" altLang="en-US" sz="1100"/>
                        <a:t>⑦原材料費</a:t>
                      </a:r>
                      <a:endParaRPr kumimoji="1" lang="ja-JP" altLang="en-US"/>
                    </a:p>
                  </a:txBody>
                  <a:tcPr anchor="ctr"/>
                </a:tc>
                <a:tc>
                  <a:txBody>
                    <a:bodyPr/>
                    <a:lstStyle/>
                    <a:p>
                      <a:pPr algn="r"/>
                      <a:r>
                        <a:rPr kumimoji="1" lang="en-US" altLang="ja-JP" sz="1100" dirty="0"/>
                        <a:t>\0</a:t>
                      </a:r>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3494904062"/>
                  </a:ext>
                </a:extLst>
              </a:tr>
              <a:tr h="249835">
                <a:tc vMerge="1">
                  <a:txBody>
                    <a:bodyPr/>
                    <a:lstStyle/>
                    <a:p>
                      <a:endParaRPr kumimoji="1" lang="ja-JP" altLang="en-US" sz="1100" dirty="0"/>
                    </a:p>
                  </a:txBody>
                  <a:tcPr anchor="ctr"/>
                </a:tc>
                <a:tc>
                  <a:txBody>
                    <a:bodyPr/>
                    <a:lstStyle/>
                    <a:p>
                      <a:r>
                        <a:rPr kumimoji="1" lang="ja-JP" altLang="en-US" sz="1100" dirty="0"/>
                        <a:t>⑧知的財産権等関連経費</a:t>
                      </a:r>
                      <a:endParaRPr kumimoji="1" lang="ja-JP" altLang="en-US" dirty="0"/>
                    </a:p>
                  </a:txBody>
                  <a:tcPr anchor="ctr"/>
                </a:tc>
                <a:tc>
                  <a:txBody>
                    <a:bodyPr/>
                    <a:lstStyle/>
                    <a:p>
                      <a:pPr algn="r"/>
                      <a:r>
                        <a:rPr kumimoji="1" lang="en-US" altLang="ja-JP" sz="1100" dirty="0"/>
                        <a:t>\0</a:t>
                      </a:r>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4204465095"/>
                  </a:ext>
                </a:extLst>
              </a:tr>
              <a:tr h="573150">
                <a:tc vMerge="1">
                  <a:txBody>
                    <a:bodyPr/>
                    <a:lstStyle/>
                    <a:p>
                      <a:endParaRPr kumimoji="1" lang="ja-JP" altLang="en-US" sz="1100" dirty="0"/>
                    </a:p>
                  </a:txBody>
                  <a:tcPr anchor="ctr"/>
                </a:tc>
                <a:tc>
                  <a:txBody>
                    <a:bodyPr/>
                    <a:lstStyle/>
                    <a:p>
                      <a:r>
                        <a:rPr kumimoji="1" lang="ja-JP" altLang="en-US" sz="1100" dirty="0"/>
                        <a:t>⑨人件費</a:t>
                      </a:r>
                      <a:endParaRPr kumimoji="1" lang="en-US" altLang="ja-JP" sz="1100" dirty="0"/>
                    </a:p>
                    <a:p>
                      <a:r>
                        <a:rPr kumimoji="1" lang="ja-JP" altLang="en-US" sz="1100" dirty="0"/>
                        <a:t>（注：人件費の補助限度額は補助申請額の４分の１とする）</a:t>
                      </a:r>
                      <a:endParaRPr kumimoji="1" lang="ja-JP" altLang="en-US" dirty="0"/>
                    </a:p>
                  </a:txBody>
                  <a:tcPr anchor="ctr"/>
                </a:tc>
                <a:tc>
                  <a:txBody>
                    <a:bodyPr/>
                    <a:lstStyle/>
                    <a:p>
                      <a:pPr algn="r"/>
                      <a:r>
                        <a:rPr kumimoji="1" lang="en-US" altLang="ja-JP" sz="1100" dirty="0"/>
                        <a:t>\0</a:t>
                      </a:r>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2205604655"/>
                  </a:ext>
                </a:extLst>
              </a:tr>
              <a:tr h="411492">
                <a:tc vMerge="1">
                  <a:txBody>
                    <a:bodyPr/>
                    <a:lstStyle/>
                    <a:p>
                      <a:endParaRPr kumimoji="1" lang="ja-JP" altLang="en-US" sz="1100" dirty="0"/>
                    </a:p>
                  </a:txBody>
                  <a:tcPr anchor="ctr"/>
                </a:tc>
                <a:tc>
                  <a:txBody>
                    <a:bodyPr/>
                    <a:lstStyle/>
                    <a:p>
                      <a:r>
                        <a:rPr kumimoji="1" lang="ja-JP" altLang="en-US" sz="1100" dirty="0"/>
                        <a:t>⑩その他実証実験の実施に</a:t>
                      </a:r>
                      <a:br>
                        <a:rPr kumimoji="1" lang="en-US" altLang="ja-JP" sz="1100" dirty="0"/>
                      </a:br>
                      <a:r>
                        <a:rPr kumimoji="1" lang="ja-JP" altLang="en-US" sz="1100" dirty="0"/>
                        <a:t>　要する経費</a:t>
                      </a:r>
                      <a:endParaRPr kumimoji="1" lang="ja-JP" altLang="en-US" dirty="0"/>
                    </a:p>
                  </a:txBody>
                  <a:tcPr anchor="ctr"/>
                </a:tc>
                <a:tc>
                  <a:txBody>
                    <a:bodyPr/>
                    <a:lstStyle/>
                    <a:p>
                      <a:pPr algn="r"/>
                      <a:r>
                        <a:rPr kumimoji="1" lang="en-US" altLang="ja-JP" sz="1100" dirty="0"/>
                        <a:t>\0</a:t>
                      </a:r>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2120160710"/>
                  </a:ext>
                </a:extLst>
              </a:tr>
              <a:tr h="260519">
                <a:tc gridSpan="2">
                  <a:txBody>
                    <a:bodyPr/>
                    <a:lstStyle/>
                    <a:p>
                      <a:r>
                        <a:rPr kumimoji="1" lang="en-US" altLang="ja-JP" sz="1100" b="1" dirty="0"/>
                        <a:t>B.</a:t>
                      </a:r>
                      <a:r>
                        <a:rPr kumimoji="1" lang="ja-JP" altLang="en-US" sz="1100" b="1" dirty="0"/>
                        <a:t>　支出合計（補助金対象経費）</a:t>
                      </a:r>
                      <a:endParaRPr kumimoji="1" lang="en-US" altLang="ja-JP" sz="1100" b="1" dirty="0"/>
                    </a:p>
                  </a:txBody>
                  <a:tcPr anchor="ctr"/>
                </a:tc>
                <a:tc hMerge="1">
                  <a:txBody>
                    <a:bodyPr/>
                    <a:lstStyle/>
                    <a:p>
                      <a:endParaRPr kumimoji="1" lang="ja-JP" altLang="en-US" sz="1100" dirty="0"/>
                    </a:p>
                  </a:txBody>
                  <a:tcPr anchor="ctr"/>
                </a:tc>
                <a:tc>
                  <a:txBody>
                    <a:bodyPr/>
                    <a:lstStyle/>
                    <a:p>
                      <a:pPr algn="r"/>
                      <a:r>
                        <a:rPr kumimoji="1" lang="en-US" altLang="ja-JP" sz="1100" b="1" dirty="0"/>
                        <a:t>\0</a:t>
                      </a:r>
                      <a:endParaRPr kumimoji="1" lang="ja-JP" altLang="en-US" sz="1100" b="1" dirty="0"/>
                    </a:p>
                  </a:txBody>
                  <a:tcPr anchor="ctr"/>
                </a:tc>
                <a:tc>
                  <a:txBody>
                    <a:bodyPr/>
                    <a:lstStyle/>
                    <a:p>
                      <a:endParaRPr kumimoji="1" lang="ja-JP" altLang="en-US" sz="1100" dirty="0"/>
                    </a:p>
                  </a:txBody>
                  <a:tcPr anchor="ctr"/>
                </a:tc>
                <a:extLst>
                  <a:ext uri="{0D108BD9-81ED-4DB2-BD59-A6C34878D82A}">
                    <a16:rowId xmlns:a16="http://schemas.microsoft.com/office/drawing/2014/main" val="3870498419"/>
                  </a:ext>
                </a:extLst>
              </a:tr>
              <a:tr h="260519">
                <a:tc gridSpan="2">
                  <a:txBody>
                    <a:bodyPr/>
                    <a:lstStyle/>
                    <a:p>
                      <a:r>
                        <a:rPr kumimoji="1" lang="en-US" altLang="ja-JP" sz="1100" b="1" dirty="0"/>
                        <a:t>C.</a:t>
                      </a:r>
                      <a:r>
                        <a:rPr kumimoji="1" lang="ja-JP" altLang="en-US" sz="1100" b="1" dirty="0"/>
                        <a:t>　補助金対象外経費</a:t>
                      </a:r>
                    </a:p>
                  </a:txBody>
                  <a:tcPr anchor="ctr"/>
                </a:tc>
                <a:tc hMerge="1">
                  <a:txBody>
                    <a:bodyPr/>
                    <a:lstStyle/>
                    <a:p>
                      <a:endParaRPr kumimoji="1" lang="ja-JP" altLang="en-US" sz="1100" dirty="0"/>
                    </a:p>
                  </a:txBody>
                  <a:tcPr anchor="ctr"/>
                </a:tc>
                <a:tc>
                  <a:txBody>
                    <a:bodyPr/>
                    <a:lstStyle/>
                    <a:p>
                      <a:pPr algn="r"/>
                      <a:r>
                        <a:rPr kumimoji="1" lang="en-US" altLang="ja-JP" sz="1100" b="1" dirty="0"/>
                        <a:t>\0</a:t>
                      </a:r>
                      <a:endParaRPr kumimoji="1" lang="ja-JP" altLang="en-US" sz="1100" b="1" dirty="0"/>
                    </a:p>
                  </a:txBody>
                  <a:tcPr anchor="ctr"/>
                </a:tc>
                <a:tc>
                  <a:txBody>
                    <a:bodyPr/>
                    <a:lstStyle/>
                    <a:p>
                      <a:endParaRPr kumimoji="1" lang="ja-JP" altLang="en-US" sz="1100" dirty="0"/>
                    </a:p>
                  </a:txBody>
                  <a:tcPr anchor="ctr"/>
                </a:tc>
                <a:extLst>
                  <a:ext uri="{0D108BD9-81ED-4DB2-BD59-A6C34878D82A}">
                    <a16:rowId xmlns:a16="http://schemas.microsoft.com/office/drawing/2014/main" val="2645315351"/>
                  </a:ext>
                </a:extLst>
              </a:tr>
              <a:tr h="260519">
                <a:tc gridSpan="2">
                  <a:txBody>
                    <a:bodyPr/>
                    <a:lstStyle/>
                    <a:p>
                      <a:r>
                        <a:rPr kumimoji="1" lang="en-US" altLang="ja-JP" sz="1100" b="1" dirty="0"/>
                        <a:t>D.</a:t>
                      </a:r>
                      <a:r>
                        <a:rPr kumimoji="1" lang="ja-JP" altLang="en-US" sz="1100" b="1" dirty="0"/>
                        <a:t>　総事業費（</a:t>
                      </a:r>
                      <a:r>
                        <a:rPr kumimoji="1" lang="en-US" altLang="ja-JP" sz="1100" b="1" dirty="0"/>
                        <a:t>B</a:t>
                      </a:r>
                      <a:r>
                        <a:rPr kumimoji="1" lang="ja-JP" altLang="en-US" sz="1100" b="1" dirty="0"/>
                        <a:t>＋</a:t>
                      </a:r>
                      <a:r>
                        <a:rPr kumimoji="1" lang="en-US" altLang="ja-JP" sz="1100" b="1" dirty="0"/>
                        <a:t>C)</a:t>
                      </a:r>
                      <a:endParaRPr kumimoji="1" lang="ja-JP" altLang="en-US" sz="1100" b="1" dirty="0"/>
                    </a:p>
                  </a:txBody>
                  <a:tcPr anchor="ctr"/>
                </a:tc>
                <a:tc hMerge="1">
                  <a:txBody>
                    <a:bodyPr/>
                    <a:lstStyle/>
                    <a:p>
                      <a:endParaRPr kumimoji="1" lang="ja-JP" altLang="en-US" sz="1100" dirty="0"/>
                    </a:p>
                  </a:txBody>
                  <a:tcPr anchor="ctr"/>
                </a:tc>
                <a:tc>
                  <a:txBody>
                    <a:bodyPr/>
                    <a:lstStyle/>
                    <a:p>
                      <a:pPr algn="r"/>
                      <a:r>
                        <a:rPr kumimoji="1" lang="en-US" altLang="ja-JP" sz="1100" b="1" dirty="0"/>
                        <a:t>\0</a:t>
                      </a:r>
                      <a:endParaRPr kumimoji="1" lang="ja-JP" altLang="en-US" sz="1100" b="1" dirty="0"/>
                    </a:p>
                  </a:txBody>
                  <a:tcPr anchor="ctr"/>
                </a:tc>
                <a:tc>
                  <a:txBody>
                    <a:bodyPr/>
                    <a:lstStyle/>
                    <a:p>
                      <a:endParaRPr kumimoji="1" lang="ja-JP" altLang="en-US" sz="1100" dirty="0"/>
                    </a:p>
                  </a:txBody>
                  <a:tcPr anchor="ctr"/>
                </a:tc>
                <a:extLst>
                  <a:ext uri="{0D108BD9-81ED-4DB2-BD59-A6C34878D82A}">
                    <a16:rowId xmlns:a16="http://schemas.microsoft.com/office/drawing/2014/main" val="49459482"/>
                  </a:ext>
                </a:extLst>
              </a:tr>
            </a:tbl>
          </a:graphicData>
        </a:graphic>
      </p:graphicFrame>
      <p:graphicFrame>
        <p:nvGraphicFramePr>
          <p:cNvPr id="5" name="表 9">
            <a:extLst>
              <a:ext uri="{FF2B5EF4-FFF2-40B4-BE49-F238E27FC236}">
                <a16:creationId xmlns:a16="http://schemas.microsoft.com/office/drawing/2014/main" id="{90F08F02-E591-4396-AF99-4EEC582C0A9B}"/>
              </a:ext>
            </a:extLst>
          </p:cNvPr>
          <p:cNvGraphicFramePr>
            <a:graphicFrameLocks noGrp="1"/>
          </p:cNvGraphicFramePr>
          <p:nvPr>
            <p:extLst>
              <p:ext uri="{D42A27DB-BD31-4B8C-83A1-F6EECF244321}">
                <p14:modId xmlns:p14="http://schemas.microsoft.com/office/powerpoint/2010/main" val="3618496939"/>
              </p:ext>
            </p:extLst>
          </p:nvPr>
        </p:nvGraphicFramePr>
        <p:xfrm>
          <a:off x="247576" y="6237159"/>
          <a:ext cx="8435280" cy="518160"/>
        </p:xfrm>
        <a:graphic>
          <a:graphicData uri="http://schemas.openxmlformats.org/drawingml/2006/table">
            <a:tbl>
              <a:tblPr firstRow="1" bandRow="1">
                <a:tableStyleId>{5940675A-B579-460E-94D1-54222C63F5DA}</a:tableStyleId>
              </a:tblPr>
              <a:tblGrid>
                <a:gridCol w="2880320">
                  <a:extLst>
                    <a:ext uri="{9D8B030D-6E8A-4147-A177-3AD203B41FA5}">
                      <a16:colId xmlns:a16="http://schemas.microsoft.com/office/drawing/2014/main" val="1044527182"/>
                    </a:ext>
                  </a:extLst>
                </a:gridCol>
                <a:gridCol w="3446140">
                  <a:extLst>
                    <a:ext uri="{9D8B030D-6E8A-4147-A177-3AD203B41FA5}">
                      <a16:colId xmlns:a16="http://schemas.microsoft.com/office/drawing/2014/main" val="2660414342"/>
                    </a:ext>
                  </a:extLst>
                </a:gridCol>
                <a:gridCol w="2108820">
                  <a:extLst>
                    <a:ext uri="{9D8B030D-6E8A-4147-A177-3AD203B41FA5}">
                      <a16:colId xmlns:a16="http://schemas.microsoft.com/office/drawing/2014/main" val="1411523278"/>
                    </a:ext>
                  </a:extLst>
                </a:gridCol>
              </a:tblGrid>
              <a:tr h="0">
                <a:tc>
                  <a:txBody>
                    <a:bodyPr/>
                    <a:lstStyle/>
                    <a:p>
                      <a:pPr algn="ctr"/>
                      <a:r>
                        <a:rPr kumimoji="1" lang="ja-JP" altLang="en-US" sz="1100" b="1" dirty="0"/>
                        <a:t>補助対象経費の合計（</a:t>
                      </a:r>
                      <a:r>
                        <a:rPr kumimoji="1" lang="en-US" altLang="ja-JP" sz="1100" b="1" dirty="0"/>
                        <a:t>B</a:t>
                      </a:r>
                      <a:r>
                        <a:rPr kumimoji="1" lang="ja-JP" altLang="en-US" sz="1100" b="1" dirty="0"/>
                        <a:t>）</a:t>
                      </a:r>
                    </a:p>
                  </a:txBody>
                  <a:tcPr anchor="ctr">
                    <a:solidFill>
                      <a:srgbClr val="00B0F0"/>
                    </a:solidFill>
                  </a:tcPr>
                </a:tc>
                <a:tc>
                  <a:txBody>
                    <a:bodyPr/>
                    <a:lstStyle/>
                    <a:p>
                      <a:pPr algn="ctr"/>
                      <a:r>
                        <a:rPr kumimoji="1" lang="ja-JP" altLang="en-US" sz="1100" b="1" dirty="0"/>
                        <a:t>補助金申請額（</a:t>
                      </a:r>
                      <a:r>
                        <a:rPr kumimoji="1" lang="en-US" altLang="ja-JP" sz="1100" b="1" dirty="0"/>
                        <a:t>B</a:t>
                      </a:r>
                      <a:r>
                        <a:rPr kumimoji="1" lang="ja-JP" altLang="en-US" sz="1100" b="1" dirty="0"/>
                        <a:t>の</a:t>
                      </a:r>
                      <a:r>
                        <a:rPr kumimoji="1" lang="en-US" altLang="ja-JP" sz="1100" b="1" dirty="0"/>
                        <a:t>3/4</a:t>
                      </a:r>
                      <a:r>
                        <a:rPr kumimoji="1" lang="ja-JP" altLang="en-US" sz="1100" b="1" dirty="0"/>
                        <a:t>以内）</a:t>
                      </a:r>
                    </a:p>
                  </a:txBody>
                  <a:tcPr anchor="ctr">
                    <a:solidFill>
                      <a:srgbClr val="00B0F0"/>
                    </a:solidFill>
                  </a:tcPr>
                </a:tc>
                <a:tc>
                  <a:txBody>
                    <a:bodyPr/>
                    <a:lstStyle/>
                    <a:p>
                      <a:pPr algn="ctr"/>
                      <a:r>
                        <a:rPr kumimoji="1" lang="ja-JP" altLang="en-US" sz="1100" b="1" dirty="0"/>
                        <a:t>総事業費（</a:t>
                      </a:r>
                      <a:r>
                        <a:rPr kumimoji="1" lang="en-US" altLang="ja-JP" sz="1100" b="1" dirty="0"/>
                        <a:t>D)</a:t>
                      </a:r>
                      <a:endParaRPr kumimoji="1" lang="ja-JP" altLang="en-US" sz="1100" b="1" dirty="0"/>
                    </a:p>
                  </a:txBody>
                  <a:tcPr anchor="ctr">
                    <a:solidFill>
                      <a:srgbClr val="00B0F0"/>
                    </a:solidFill>
                  </a:tcPr>
                </a:tc>
                <a:extLst>
                  <a:ext uri="{0D108BD9-81ED-4DB2-BD59-A6C34878D82A}">
                    <a16:rowId xmlns:a16="http://schemas.microsoft.com/office/drawing/2014/main" val="1553363046"/>
                  </a:ext>
                </a:extLst>
              </a:tr>
              <a:tr h="249835">
                <a:tc>
                  <a:txBody>
                    <a:bodyPr/>
                    <a:lstStyle/>
                    <a:p>
                      <a:pPr algn="r"/>
                      <a:r>
                        <a:rPr kumimoji="1" lang="en-US" altLang="ja-JP" sz="1100" dirty="0"/>
                        <a:t>\0</a:t>
                      </a:r>
                      <a:endParaRPr kumimoji="1" lang="ja-JP" altLang="en-US" sz="1100" dirty="0"/>
                    </a:p>
                  </a:txBody>
                  <a:tcPr anchor="ctr"/>
                </a:tc>
                <a:tc>
                  <a:txBody>
                    <a:bodyPr/>
                    <a:lstStyle/>
                    <a:p>
                      <a:pPr algn="r"/>
                      <a:r>
                        <a:rPr kumimoji="1" lang="en-US" altLang="ja-JP" sz="1100" dirty="0"/>
                        <a:t>\0</a:t>
                      </a:r>
                      <a:endParaRPr kumimoji="1" lang="ja-JP" altLang="en-US" sz="1100" dirty="0"/>
                    </a:p>
                  </a:txBody>
                  <a:tcPr anchor="ctr"/>
                </a:tc>
                <a:tc>
                  <a:txBody>
                    <a:bodyPr/>
                    <a:lstStyle/>
                    <a:p>
                      <a:pPr algn="r"/>
                      <a:r>
                        <a:rPr kumimoji="1" lang="en-US" altLang="ja-JP" sz="1100" dirty="0"/>
                        <a:t>\0</a:t>
                      </a:r>
                      <a:endParaRPr kumimoji="1" lang="ja-JP" altLang="en-US" sz="1100" dirty="0"/>
                    </a:p>
                  </a:txBody>
                  <a:tcPr anchor="ctr"/>
                </a:tc>
                <a:extLst>
                  <a:ext uri="{0D108BD9-81ED-4DB2-BD59-A6C34878D82A}">
                    <a16:rowId xmlns:a16="http://schemas.microsoft.com/office/drawing/2014/main" val="4251576593"/>
                  </a:ext>
                </a:extLst>
              </a:tr>
            </a:tbl>
          </a:graphicData>
        </a:graphic>
      </p:graphicFrame>
    </p:spTree>
    <p:extLst>
      <p:ext uri="{BB962C8B-B14F-4D97-AF65-F5344CB8AC3E}">
        <p14:creationId xmlns:p14="http://schemas.microsoft.com/office/powerpoint/2010/main" val="32923257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解決すべき課題</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市場ニーズ</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貴社の事業背景となる解決すべき社会課題や、顧客やユーザーが有するニーズについて、なぜその課題やニーズに着目したのか等、課題認識を</a:t>
            </a:r>
            <a:b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記載してください。</a:t>
            </a: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2</a:t>
            </a:fld>
            <a:endParaRPr kumimoji="1" lang="ja-JP" altLang="en-US"/>
          </a:p>
        </p:txBody>
      </p:sp>
    </p:spTree>
    <p:extLst>
      <p:ext uri="{BB962C8B-B14F-4D97-AF65-F5344CB8AC3E}">
        <p14:creationId xmlns:p14="http://schemas.microsoft.com/office/powerpoint/2010/main" val="12105341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18</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山梨県等に期待する支援内容</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山梨県等（事務局を務める有限責任監査法人トーマツを含む）からの支援が必要な場合、具体的に必要な支援内容を記載してください。</a:t>
            </a:r>
            <a:endParaRPr kumimoji="1"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20</a:t>
            </a:fld>
            <a:endParaRPr kumimoji="1" lang="ja-JP" altLang="en-US"/>
          </a:p>
        </p:txBody>
      </p:sp>
    </p:spTree>
    <p:extLst>
      <p:ext uri="{BB962C8B-B14F-4D97-AF65-F5344CB8AC3E}">
        <p14:creationId xmlns:p14="http://schemas.microsoft.com/office/powerpoint/2010/main" val="3443722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6167" y="308435"/>
            <a:ext cx="8229600" cy="816309"/>
          </a:xfrm>
        </p:spPr>
        <p:txBody>
          <a:bodyPr>
            <a:normAutofit/>
          </a:bodyPr>
          <a:lstStyle/>
          <a:p>
            <a:pPr algn="l"/>
            <a:r>
              <a:rPr lang="en-US" altLang="ja-JP" sz="2400" dirty="0">
                <a:latin typeface="メイリオ" panose="020B0604030504040204" pitchFamily="50" charset="-128"/>
                <a:ea typeface="メイリオ" panose="020B0604030504040204" pitchFamily="50" charset="-128"/>
              </a:rPr>
              <a:t>2</a:t>
            </a:r>
            <a:r>
              <a:rPr kumimoji="1" lang="ja-JP" altLang="en-US" sz="2400" dirty="0">
                <a:latin typeface="メイリオ" panose="020B0604030504040204" pitchFamily="50" charset="-128"/>
                <a:ea typeface="メイリオ" panose="020B0604030504040204" pitchFamily="50" charset="-128"/>
              </a:rPr>
              <a:t>　事業の概要・進捗</a:t>
            </a:r>
          </a:p>
        </p:txBody>
      </p:sp>
      <p:sp>
        <p:nvSpPr>
          <p:cNvPr id="3" name="コンテンツ プレースホルダー 2"/>
          <p:cNvSpPr>
            <a:spLocks noGrp="1"/>
          </p:cNvSpPr>
          <p:nvPr>
            <p:ph idx="1"/>
          </p:nvPr>
        </p:nvSpPr>
        <p:spPr>
          <a:xfrm>
            <a:off x="440731" y="1088903"/>
            <a:ext cx="8229600" cy="4525963"/>
          </a:xfrm>
        </p:spPr>
        <p:txBody>
          <a:bodyPr>
            <a:normAutofit/>
          </a:bodyPr>
          <a:lstStyle/>
          <a:p>
            <a:r>
              <a:rPr kumimoji="1" lang="ja-JP" altLang="en-US" sz="1800" dirty="0">
                <a:solidFill>
                  <a:srgbClr val="0000FF"/>
                </a:solidFill>
                <a:latin typeface="メイリオ" panose="020B0604030504040204" pitchFamily="50" charset="-128"/>
                <a:ea typeface="メイリオ" panose="020B0604030504040204" pitchFamily="50" charset="-128"/>
              </a:rPr>
              <a:t>貴社の事業概要を記載してください。</a:t>
            </a:r>
            <a:endParaRPr kumimoji="1" lang="en-US" altLang="ja-JP" sz="1800" dirty="0">
              <a:solidFill>
                <a:srgbClr val="0000FF"/>
              </a:solidFill>
              <a:latin typeface="メイリオ" panose="020B0604030504040204" pitchFamily="50" charset="-128"/>
              <a:ea typeface="メイリオ" panose="020B0604030504040204" pitchFamily="50" charset="-128"/>
            </a:endParaRPr>
          </a:p>
          <a:p>
            <a:r>
              <a:rPr lang="ja-JP" altLang="en-US" sz="1800" dirty="0">
                <a:solidFill>
                  <a:srgbClr val="0000FF"/>
                </a:solidFill>
                <a:latin typeface="メイリオ" panose="020B0604030504040204" pitchFamily="50" charset="-128"/>
                <a:ea typeface="メイリオ" panose="020B0604030504040204" pitchFamily="50" charset="-128"/>
              </a:rPr>
              <a:t>「</a:t>
            </a:r>
            <a:r>
              <a:rPr lang="en-US" altLang="ja-JP" sz="1800" dirty="0">
                <a:solidFill>
                  <a:srgbClr val="0000FF"/>
                </a:solidFill>
                <a:latin typeface="メイリオ" panose="020B0604030504040204" pitchFamily="50" charset="-128"/>
                <a:ea typeface="メイリオ" panose="020B0604030504040204" pitchFamily="50" charset="-128"/>
              </a:rPr>
              <a:t>1</a:t>
            </a:r>
            <a:r>
              <a:rPr lang="ja-JP" altLang="en-US" sz="1800" dirty="0">
                <a:solidFill>
                  <a:srgbClr val="0000FF"/>
                </a:solidFill>
                <a:latin typeface="メイリオ" panose="020B0604030504040204" pitchFamily="50" charset="-128"/>
                <a:ea typeface="メイリオ" panose="020B0604030504040204" pitchFamily="50" charset="-128"/>
              </a:rPr>
              <a:t>　解決すべき課題／市場ニーズ」に対する具体的な解決方法や、応募時点における事業のステータス（顧客ニーズのヒアリング中、プロトタイプ製作中、●●人程度の顧客獲得済みなど）についても記載してください。</a:t>
            </a:r>
            <a:endParaRPr kumimoji="1" lang="en-US" altLang="ja-JP" sz="1800" dirty="0">
              <a:solidFill>
                <a:srgbClr val="0000FF"/>
              </a:solidFill>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3</a:t>
            </a:fld>
            <a:endParaRPr kumimoji="1" lang="ja-JP" altLang="en-US"/>
          </a:p>
        </p:txBody>
      </p:sp>
    </p:spTree>
    <p:extLst>
      <p:ext uri="{BB962C8B-B14F-4D97-AF65-F5344CB8AC3E}">
        <p14:creationId xmlns:p14="http://schemas.microsoft.com/office/powerpoint/2010/main" val="4221138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現在の事業進捗において抱えている課題を記載していただき、本実証実験が貴社にとってどのような意義を持ち、事業成長にどのように寄与するのか等について記載してください。</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全体的な事業設計の中で、本実証で検証したい「仮説」を明確にしてください。</a:t>
            </a:r>
          </a:p>
          <a:p>
            <a:pPr marL="0" indent="0">
              <a:buNone/>
            </a:pP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4</a:t>
            </a:fld>
            <a:endParaRPr kumimoji="1" lang="ja-JP" altLang="en-US"/>
          </a:p>
        </p:txBody>
      </p:sp>
      <p:sp>
        <p:nvSpPr>
          <p:cNvPr id="9" name="タイトル 1">
            <a:extLst>
              <a:ext uri="{FF2B5EF4-FFF2-40B4-BE49-F238E27FC236}">
                <a16:creationId xmlns:a16="http://schemas.microsoft.com/office/drawing/2014/main" id="{6E823050-E0FE-4A2D-9329-D4BF3B867152}"/>
              </a:ext>
            </a:extLst>
          </p:cNvPr>
          <p:cNvSpPr>
            <a:spLocks noGrp="1"/>
          </p:cNvSpPr>
          <p:nvPr>
            <p:ph type="title"/>
          </p:nvPr>
        </p:nvSpPr>
        <p:spPr>
          <a:xfrm>
            <a:off x="457200" y="274638"/>
            <a:ext cx="8229600" cy="1143000"/>
          </a:xfrm>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本実証実験の目的</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961685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４　本実証実験の内容</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今回実施したいと考えている実証実験の具体的な内容と、予定している</a:t>
            </a:r>
            <a:b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具体的な方法を記載してください。</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5</a:t>
            </a:fld>
            <a:endParaRPr kumimoji="1" lang="ja-JP" altLang="en-US"/>
          </a:p>
        </p:txBody>
      </p:sp>
    </p:spTree>
    <p:extLst>
      <p:ext uri="{BB962C8B-B14F-4D97-AF65-F5344CB8AC3E}">
        <p14:creationId xmlns:p14="http://schemas.microsoft.com/office/powerpoint/2010/main" val="3756108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山梨県で実証する意義・活用したいと思っている</a:t>
            </a:r>
            <a:b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アセット</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山梨県で革新的なビジネスモデルを実証したい、山梨県の●●という特徴を活かしたい、山梨県の●●と連携したい等、山梨県で本実証実験を実施する意義を記載してください。</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6</a:t>
            </a:fld>
            <a:endParaRPr kumimoji="1" lang="ja-JP" altLang="en-US"/>
          </a:p>
        </p:txBody>
      </p:sp>
    </p:spTree>
    <p:extLst>
      <p:ext uri="{BB962C8B-B14F-4D97-AF65-F5344CB8AC3E}">
        <p14:creationId xmlns:p14="http://schemas.microsoft.com/office/powerpoint/2010/main" val="31319817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実証実験後の事業展開の見通し</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本実証実験の成果を活用して、どのような事業展開を想定しているか</a:t>
            </a:r>
            <a:b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年後、</a:t>
            </a:r>
            <a: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年後、</a:t>
            </a:r>
            <a: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年後）、現在考えている展望を記載してください。</a:t>
            </a:r>
          </a:p>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また、実証実験実施後の山梨県内での事業展開について、想定している</a:t>
            </a:r>
            <a:b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計画があれば記載してください。</a:t>
            </a: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7</a:t>
            </a:fld>
            <a:endParaRPr kumimoji="1" lang="ja-JP" altLang="en-US"/>
          </a:p>
        </p:txBody>
      </p:sp>
    </p:spTree>
    <p:extLst>
      <p:ext uri="{BB962C8B-B14F-4D97-AF65-F5344CB8AC3E}">
        <p14:creationId xmlns:p14="http://schemas.microsoft.com/office/powerpoint/2010/main" val="1456725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提供する製品、サービスとターゲット顧客</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この事業で提供する製品・サービスの具体的な内容と、そのターゲット</a:t>
            </a:r>
            <a:b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顧客、また、なぜその顧客が、提供する製品・サービスを求めるのかを</a:t>
            </a:r>
            <a:b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記載してください。</a:t>
            </a:r>
            <a:endParaRPr kumimoji="1"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8</a:t>
            </a:fld>
            <a:endParaRPr kumimoji="1" lang="ja-JP" altLang="en-US"/>
          </a:p>
        </p:txBody>
      </p:sp>
    </p:spTree>
    <p:extLst>
      <p:ext uri="{BB962C8B-B14F-4D97-AF65-F5344CB8AC3E}">
        <p14:creationId xmlns:p14="http://schemas.microsoft.com/office/powerpoint/2010/main" val="171514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8</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事業の優位性</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この事業で提供する製品・サービスが優れているポイントを記載し、</a:t>
            </a:r>
            <a:b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いかに市場での競争に勝っていくのかを記載してください。</a:t>
            </a:r>
            <a:endParaRPr kumimoji="1"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9</a:t>
            </a:fld>
            <a:endParaRPr kumimoji="1" lang="ja-JP" altLang="en-US"/>
          </a:p>
        </p:txBody>
      </p:sp>
    </p:spTree>
    <p:extLst>
      <p:ext uri="{BB962C8B-B14F-4D97-AF65-F5344CB8AC3E}">
        <p14:creationId xmlns:p14="http://schemas.microsoft.com/office/powerpoint/2010/main" val="378457360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1405</Words>
  <Application>Microsoft Office PowerPoint</Application>
  <PresentationFormat>画面に合わせる (4:3)</PresentationFormat>
  <Paragraphs>120</Paragraphs>
  <Slides>20</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20</vt:i4>
      </vt:variant>
    </vt:vector>
  </HeadingPairs>
  <TitlesOfParts>
    <vt:vector size="25" baseType="lpstr">
      <vt:lpstr>メイリオ</vt:lpstr>
      <vt:lpstr>Arial</vt:lpstr>
      <vt:lpstr>Calibri</vt:lpstr>
      <vt:lpstr>Wingdings</vt:lpstr>
      <vt:lpstr>Office ​​テーマ</vt:lpstr>
      <vt:lpstr>【実証実験プロジェクト名称 】</vt:lpstr>
      <vt:lpstr>1　解決すべき課題/市場ニーズ</vt:lpstr>
      <vt:lpstr>2　事業の概要・進捗</vt:lpstr>
      <vt:lpstr>3　本実証実験の目的</vt:lpstr>
      <vt:lpstr>４　本実証実験の内容</vt:lpstr>
      <vt:lpstr>5　山梨県で実証する意義・活用したいと思っている 　  アセット</vt:lpstr>
      <vt:lpstr>6　実証実験後の事業展開の見通し</vt:lpstr>
      <vt:lpstr>7　提供する製品、サービスとターゲット顧客</vt:lpstr>
      <vt:lpstr>8　事業の優位性</vt:lpstr>
      <vt:lpstr>9　類似製品、サービスの評価（競合の状況）</vt:lpstr>
      <vt:lpstr>10　収益モデル</vt:lpstr>
      <vt:lpstr>11　技術シーズの概要【任意】</vt:lpstr>
      <vt:lpstr>12　知的財産の状況【任意】</vt:lpstr>
      <vt:lpstr>13　チームメンバーの経歴</vt:lpstr>
      <vt:lpstr>14　本実証実験のスケジュール</vt:lpstr>
      <vt:lpstr>15　本実証実験の成果指標</vt:lpstr>
      <vt:lpstr>16　本実証実験の体制</vt:lpstr>
      <vt:lpstr>17　本実証実験に係る想定収入・支出（収支予算書）</vt:lpstr>
      <vt:lpstr>PowerPoint プレゼンテーション</vt:lpstr>
      <vt:lpstr>18　山梨県等に期待する支援内容</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2024-06-17T00:29:17Z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2023-11-28T04:15:46Z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62bd8410-fcb3-4891-b828-3d8c082e26dc</vt:lpwstr>
  </property>
  <property fmtid="{D5CDD505-2E9C-101B-9397-08002B2CF9AE}" pid="8" name="MSIP_Label_ea60d57e-af5b-4752-ac57-3e4f28ca11dc_ContentBits">
    <vt:lpwstr>0</vt:lpwstr>
  </property>
</Properties>
</file>