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1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1" autoAdjust="0"/>
    <p:restoredTop sz="94660"/>
  </p:normalViewPr>
  <p:slideViewPr>
    <p:cSldViewPr>
      <p:cViewPr varScale="1">
        <p:scale>
          <a:sx n="88" d="100"/>
          <a:sy n="88" d="100"/>
        </p:scale>
        <p:origin x="3427" y="1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06A9ED6-85E6-4C2F-8A3B-6B77911869B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D8657C-1377-4CEC-BBDA-EA5E900D318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D80850-C066-4F95-8F35-4ADCDC4EB7A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0B56E1-B92F-4DFE-868F-B4892518B8F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376AAC-CC0E-4912-A36B-11126BC012D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290D600-41D7-48F9-BA24-7239598CF605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36CDEAF-956A-41F5-AF84-E838F630F55C}" type="slidenum">
              <a:t>‹#›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0DFAF5D-3C1A-417A-87D9-D1E72445C4B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4174411-8D34-4642-AD9D-A91C61C3C6E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5758845-323C-4330-A7DA-599CBD7AA4B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6E2C448-DEA5-4547-BA11-56DECE8D3F0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3F0DA09-938A-46DB-8631-F537553F64E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dt" idx="1"/>
          </p:nvPr>
        </p:nvSpPr>
        <p:spPr>
          <a:xfrm>
            <a:off x="514440" y="8331120"/>
            <a:ext cx="1428480" cy="609120"/>
          </a:xfrm>
          <a:prstGeom prst="rect">
            <a:avLst/>
          </a:prstGeom>
          <a:noFill/>
          <a:ln w="9360">
            <a:noFill/>
          </a:ln>
        </p:spPr>
        <p:txBody>
          <a:bodyPr lIns="95760" tIns="47880" rIns="95760" bIns="47880"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rPr>
              <a:t>&lt;日付/時刻&gt;</a:t>
            </a:r>
            <a:endParaRPr lang="en-US" sz="1500" b="0" strike="noStrike" spc="-1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 idx="2"/>
          </p:nvPr>
        </p:nvSpPr>
        <p:spPr>
          <a:xfrm>
            <a:off x="2343240" y="8331120"/>
            <a:ext cx="2171520" cy="609120"/>
          </a:xfrm>
          <a:prstGeom prst="rect">
            <a:avLst/>
          </a:prstGeom>
          <a:noFill/>
          <a:ln w="9360">
            <a:noFill/>
          </a:ln>
        </p:spPr>
        <p:txBody>
          <a:bodyPr lIns="95760" tIns="47880" rIns="95760" bIns="47880" numCol="1" spcCol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游明朝"/>
              </a:rPr>
              <a:t>&lt;フッター&gt;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4915080" y="8331120"/>
            <a:ext cx="1428480" cy="609120"/>
          </a:xfrm>
          <a:prstGeom prst="rect">
            <a:avLst/>
          </a:prstGeom>
          <a:noFill/>
          <a:ln w="9360">
            <a:noFill/>
          </a:ln>
        </p:spPr>
        <p:txBody>
          <a:bodyPr lIns="95760" tIns="47880" rIns="95760" bIns="4788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67ACBEF-4B38-4971-A751-FAD8A87540DE}" type="slidenum">
              <a: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rPr>
              <a:t>‹#›</a:t>
            </a:fld>
            <a:endParaRPr lang="en-US" sz="1500" b="0" strike="noStrike" spc="-1">
              <a:solidFill>
                <a:srgbClr val="000000"/>
              </a:solidFill>
              <a:latin typeface="游明朝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4"/>
          <p:cNvSpPr/>
          <p:nvPr/>
        </p:nvSpPr>
        <p:spPr>
          <a:xfrm>
            <a:off x="257040" y="987896"/>
            <a:ext cx="6455840" cy="165287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１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の紹介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（１）事業内容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（２）セールスポイント</a:t>
            </a: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Rectangle 6"/>
          <p:cNvSpPr/>
          <p:nvPr/>
        </p:nvSpPr>
        <p:spPr>
          <a:xfrm>
            <a:off x="4847268" y="2940584"/>
            <a:ext cx="1803848" cy="1393184"/>
          </a:xfrm>
          <a:prstGeom prst="rect">
            <a:avLst/>
          </a:prstGeom>
          <a:noFill/>
          <a:ln w="19050">
            <a:solidFill>
              <a:srgbClr val="FFFFFF">
                <a:lumMod val="50000"/>
              </a:srgbClr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【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留意事項</a:t>
            </a: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】</a:t>
            </a: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・取組風景、</a:t>
            </a: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図・グラフ、イラスト</a:t>
            </a:r>
            <a:endParaRPr lang="en-US" altLang="ja-JP" sz="8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、現行取り組み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にかかる写真を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添付してください。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・上記がない場合は、企業ロゴ、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建物外観写真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複数の貼り付けも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AutoShape 7"/>
          <p:cNvSpPr/>
          <p:nvPr/>
        </p:nvSpPr>
        <p:spPr>
          <a:xfrm>
            <a:off x="300920" y="4427984"/>
            <a:ext cx="6411960" cy="3888432"/>
          </a:xfrm>
          <a:prstGeom prst="roundRect">
            <a:avLst>
              <a:gd name="adj" fmla="val 3585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4.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今後の取り組み予定等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今後予定して</a:t>
            </a: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る</a:t>
            </a: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、検討したい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取り組みを</a:t>
            </a: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altLang="ja-JP" sz="10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正方形/長方形 25"/>
          <p:cNvSpPr/>
          <p:nvPr/>
        </p:nvSpPr>
        <p:spPr>
          <a:xfrm>
            <a:off x="-171400" y="0"/>
            <a:ext cx="7272808" cy="3204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「やまなし人口減少危機突破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共同</a:t>
            </a: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宣言」宣言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企業</a:t>
            </a: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マニフェスト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（企業用）</a:t>
            </a:r>
            <a:r>
              <a:rPr lang="ja-JP" sz="20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　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Rectangle 5"/>
          <p:cNvSpPr/>
          <p:nvPr/>
        </p:nvSpPr>
        <p:spPr>
          <a:xfrm>
            <a:off x="257040" y="456480"/>
            <a:ext cx="6411960" cy="442800"/>
          </a:xfrm>
          <a:prstGeom prst="rect">
            <a:avLst/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6000" rIns="9000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名）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AutoShape 4"/>
          <p:cNvSpPr/>
          <p:nvPr/>
        </p:nvSpPr>
        <p:spPr>
          <a:xfrm>
            <a:off x="260648" y="2722652"/>
            <a:ext cx="4464496" cy="1610936"/>
          </a:xfrm>
          <a:prstGeom prst="roundRect">
            <a:avLst>
              <a:gd name="adj" fmla="val 721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２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現行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取組内容の紹介　　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※</a:t>
            </a:r>
            <a:r>
              <a:rPr kumimoji="1" lang="ja-JP" altLang="en-US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現在取り組んでいる働き方改革や子育て支援策について</a:t>
            </a:r>
            <a:r>
              <a:rPr kumimoji="1" lang="ja-JP" altLang="ja-JP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記載して下さい</a:t>
            </a:r>
            <a:r>
              <a:rPr kumimoji="1" lang="ja-JP" altLang="en-US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。</a:t>
            </a:r>
            <a:endParaRPr kumimoji="1" lang="ja-JP" altLang="en-US" sz="9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テキスト ボックス 8"/>
          <p:cNvSpPr/>
          <p:nvPr/>
        </p:nvSpPr>
        <p:spPr>
          <a:xfrm>
            <a:off x="3141160" y="2768796"/>
            <a:ext cx="1728000" cy="4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en-US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3</a:t>
            </a: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写真等の簡単な説明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５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DB356E-C7EA-DFD5-1354-FE020B72ADE5}"/>
              </a:ext>
            </a:extLst>
          </p:cNvPr>
          <p:cNvSpPr/>
          <p:nvPr/>
        </p:nvSpPr>
        <p:spPr>
          <a:xfrm>
            <a:off x="377580" y="4727796"/>
            <a:ext cx="6268560" cy="1057488"/>
          </a:xfrm>
          <a:prstGeom prst="rect">
            <a:avLst/>
          </a:prstGeom>
          <a:solidFill>
            <a:srgbClr val="FF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取組テーマ（該当に○）</a:t>
            </a:r>
            <a:endParaRPr lang="en-US" altLang="ja-JP" sz="9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「若者の自己実現への支援」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　　　　　　　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）「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安心して子どもを妊娠・出産できる環境の整備」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「自分らしく働ける、魅力ある職場環境の整備」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「結婚の希望を叶える支援の充実」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）その他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EED2E6CC-8342-474C-0A4E-42D0B9CA0A91}"/>
              </a:ext>
            </a:extLst>
          </p:cNvPr>
          <p:cNvSpPr/>
          <p:nvPr/>
        </p:nvSpPr>
        <p:spPr>
          <a:xfrm>
            <a:off x="300920" y="8410632"/>
            <a:ext cx="6381000" cy="55385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担当部署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総務部　人事担当　　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担当者名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＊＊＊＊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【TEL】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０５５－＊＊＊－＊＊＊＊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【E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MAIL】****@**********co.jp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9F0CEB89-F2A4-6B45-3006-27C634C40E74}"/>
              </a:ext>
            </a:extLst>
          </p:cNvPr>
          <p:cNvSpPr/>
          <p:nvPr/>
        </p:nvSpPr>
        <p:spPr>
          <a:xfrm>
            <a:off x="4819479" y="2651351"/>
            <a:ext cx="1803848" cy="336473"/>
          </a:xfrm>
          <a:prstGeom prst="rect">
            <a:avLst/>
          </a:prstGeom>
          <a:noFill/>
          <a:ln w="19050">
            <a:noFill/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553"/>
              </a:spcBef>
            </a:pP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３</a:t>
            </a:r>
            <a:r>
              <a:rPr 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り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組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み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に係る写真等</a:t>
            </a: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235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4"/>
          <p:cNvSpPr/>
          <p:nvPr/>
        </p:nvSpPr>
        <p:spPr>
          <a:xfrm>
            <a:off x="257040" y="987896"/>
            <a:ext cx="6455840" cy="165287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１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の紹介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（１）事業内容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（２）セールスポイント</a:t>
            </a: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AutoShape 7"/>
          <p:cNvSpPr/>
          <p:nvPr/>
        </p:nvSpPr>
        <p:spPr>
          <a:xfrm>
            <a:off x="310602" y="4427894"/>
            <a:ext cx="6411960" cy="3888432"/>
          </a:xfrm>
          <a:prstGeom prst="roundRect">
            <a:avLst>
              <a:gd name="adj" fmla="val 3585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4.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今後の取り組み予定等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今後予定して</a:t>
            </a: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る</a:t>
            </a: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、検討したい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取り組みを</a:t>
            </a: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altLang="ja-JP" sz="10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Rectangle 5"/>
          <p:cNvSpPr/>
          <p:nvPr/>
        </p:nvSpPr>
        <p:spPr>
          <a:xfrm>
            <a:off x="257040" y="456480"/>
            <a:ext cx="6411960" cy="442800"/>
          </a:xfrm>
          <a:prstGeom prst="rect">
            <a:avLst/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6000" rIns="9000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名）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株式会社 ○○○○　</a:t>
            </a:r>
            <a:r>
              <a:rPr lang="ja-JP" altLang="en-US" sz="1600" b="1" strike="noStrike" spc="-1" dirty="0">
                <a:solidFill>
                  <a:srgbClr val="FF0000"/>
                </a:solidFill>
                <a:latin typeface="メイリオ"/>
                <a:ea typeface="メイリオ"/>
              </a:rPr>
              <a:t>（記載例）　</a:t>
            </a:r>
            <a:endParaRPr lang="en-US" sz="16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4" name="AutoShape 4"/>
          <p:cNvSpPr/>
          <p:nvPr/>
        </p:nvSpPr>
        <p:spPr>
          <a:xfrm>
            <a:off x="260648" y="2722652"/>
            <a:ext cx="4464496" cy="1610936"/>
          </a:xfrm>
          <a:prstGeom prst="roundRect">
            <a:avLst>
              <a:gd name="adj" fmla="val 721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２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現行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取組内容の紹介　　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（記載例）</a:t>
            </a:r>
            <a:endParaRPr kumimoji="1" lang="en-US" altLang="ja-JP" sz="11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私たちの会社では、現在、以下のとおり実施しています。</a:t>
            </a:r>
            <a:endParaRPr kumimoji="1" lang="en-US" altLang="ja-JP" sz="10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○全社統一定時退社の実施（毎週水曜日を定時退社）</a:t>
            </a:r>
            <a:endParaRPr kumimoji="1" lang="en-US" altLang="ja-JP" sz="10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○男性社員の育児休業</a:t>
            </a:r>
            <a:r>
              <a:rPr kumimoji="1" lang="en-US" altLang="ja-JP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取得運動の実施　　等</a:t>
            </a:r>
            <a:endParaRPr kumimoji="1" lang="en-US" altLang="ja-JP" sz="10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テキスト ボックス 8"/>
          <p:cNvSpPr/>
          <p:nvPr/>
        </p:nvSpPr>
        <p:spPr>
          <a:xfrm>
            <a:off x="3141160" y="2768796"/>
            <a:ext cx="1728000" cy="4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en-US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3</a:t>
            </a: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写真等の簡単な説明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５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DB356E-C7EA-DFD5-1354-FE020B72ADE5}"/>
              </a:ext>
            </a:extLst>
          </p:cNvPr>
          <p:cNvSpPr/>
          <p:nvPr/>
        </p:nvSpPr>
        <p:spPr>
          <a:xfrm>
            <a:off x="377580" y="4727796"/>
            <a:ext cx="6268560" cy="1057488"/>
          </a:xfrm>
          <a:prstGeom prst="rect">
            <a:avLst/>
          </a:prstGeom>
          <a:solidFill>
            <a:srgbClr val="FF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取組テーマ（該当に○）</a:t>
            </a:r>
            <a:endParaRPr lang="en-US" altLang="ja-JP" sz="9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「若者の自己実現への支援」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　　　　　　　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）「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安心して子どもを妊娠・出産できる環境の整備」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「自分らしく働ける、魅力ある職場環境の整備」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 ○  ）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「結婚の希望を叶える支援の充実」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 ○  ）その他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EED2E6CC-8342-474C-0A4E-42D0B9CA0A91}"/>
              </a:ext>
            </a:extLst>
          </p:cNvPr>
          <p:cNvSpPr/>
          <p:nvPr/>
        </p:nvSpPr>
        <p:spPr>
          <a:xfrm>
            <a:off x="300920" y="8410632"/>
            <a:ext cx="6381000" cy="55385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担当部署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総務部　人事担当　　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担当者名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＊＊＊＊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【TEL】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０５５－＊＊＊－＊＊＊＊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【E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MAIL】****@**********co.jp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39F860B-2BCE-5DC2-2A02-E5234121BBD5}"/>
              </a:ext>
            </a:extLst>
          </p:cNvPr>
          <p:cNvSpPr/>
          <p:nvPr/>
        </p:nvSpPr>
        <p:spPr>
          <a:xfrm>
            <a:off x="432376" y="6085096"/>
            <a:ext cx="6381000" cy="208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b="1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（記載例）</a:t>
            </a:r>
            <a:endParaRPr lang="en-US" altLang="ja-JP" sz="1000" b="1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私たちの会社は、以下の制度導入に向けて検討を進めています。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・フレックスタイム制度、在宅勤務制度、短時間勤務制度（子供が小学校就学まで利用可）の導入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・半日休暇制度、時間単位休暇制度の導入</a:t>
            </a: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・育児・看護・介護、不妊治療のために取得できる休暇制度の導入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b="1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育児休業取得者に対する奨励金支給（育児休業取得者には男女とも支給）。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・県の支援を受け、非正規雇用労働者を正規採用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・育児休業者情報交換会を実施（育児や家庭の不安や復職に対する不安を和らげ、仕事と家庭の両立を支援）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・「ダイバーシティ推進チーム」による子育て・女性の活躍推進にかかる様々な企画の実施と情報発信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　　　　　　　　　　　　　　　　　　　</a:t>
            </a: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9DCFAE25-0FD1-F5A4-506A-94E4C32015B0}"/>
              </a:ext>
            </a:extLst>
          </p:cNvPr>
          <p:cNvSpPr/>
          <p:nvPr/>
        </p:nvSpPr>
        <p:spPr>
          <a:xfrm>
            <a:off x="4847268" y="2940584"/>
            <a:ext cx="1803848" cy="1393184"/>
          </a:xfrm>
          <a:prstGeom prst="rect">
            <a:avLst/>
          </a:prstGeom>
          <a:noFill/>
          <a:ln w="19050">
            <a:solidFill>
              <a:srgbClr val="FFFFFF">
                <a:lumMod val="50000"/>
              </a:srgbClr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【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留意事項</a:t>
            </a: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】</a:t>
            </a: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・取組風景、</a:t>
            </a: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図・グラフ、イラスト</a:t>
            </a:r>
            <a:endParaRPr lang="en-US" altLang="ja-JP" sz="8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、現行取り組み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にかかる写真を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添付してください。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・上記がない場合は、企業ロゴ、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建物外観写真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複数の貼り付けも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448FCC-F9FD-7031-6004-1B92AB5E8A9C}"/>
              </a:ext>
            </a:extLst>
          </p:cNvPr>
          <p:cNvSpPr/>
          <p:nvPr/>
        </p:nvSpPr>
        <p:spPr>
          <a:xfrm>
            <a:off x="4819479" y="2651351"/>
            <a:ext cx="1803848" cy="336473"/>
          </a:xfrm>
          <a:prstGeom prst="rect">
            <a:avLst/>
          </a:prstGeom>
          <a:noFill/>
          <a:ln w="19050">
            <a:noFill/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553"/>
              </a:spcBef>
            </a:pP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３</a:t>
            </a:r>
            <a:r>
              <a:rPr 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り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組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み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に係る写真等</a:t>
            </a: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正方形/長方形 25">
            <a:extLst>
              <a:ext uri="{FF2B5EF4-FFF2-40B4-BE49-F238E27FC236}">
                <a16:creationId xmlns:a16="http://schemas.microsoft.com/office/drawing/2014/main" id="{A06BA266-95EF-3878-6A48-9ADC0FCA3A62}"/>
              </a:ext>
            </a:extLst>
          </p:cNvPr>
          <p:cNvSpPr/>
          <p:nvPr/>
        </p:nvSpPr>
        <p:spPr>
          <a:xfrm>
            <a:off x="-171400" y="0"/>
            <a:ext cx="7272808" cy="3204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「やまなし人口減少危機突破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共同</a:t>
            </a: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宣言」宣言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企業</a:t>
            </a: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マニフェスト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（企業用）</a:t>
            </a:r>
            <a:r>
              <a:rPr lang="ja-JP" sz="20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　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1106339"/>
      </p:ext>
    </p:extLst>
  </p:cSld>
  <p:clrMapOvr>
    <a:masterClrMapping/>
  </p:clrMapOvr>
</p:sld>
</file>

<file path=ppt/theme/theme1.xml><?xml version="1.0" encoding="utf-8"?>
<a:theme xmlns:a="http://schemas.openxmlformats.org/drawingml/2006/main" name="9_標準デザイン">
  <a:themeElements>
    <a:clrScheme name="2_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10128</TotalTime>
  <Words>699</Words>
  <Application>Microsoft Office PowerPoint</Application>
  <PresentationFormat>画面に合わせる (4:3)</PresentationFormat>
  <Paragraphs>105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游明朝</vt:lpstr>
      <vt:lpstr>Arial</vt:lpstr>
      <vt:lpstr>Times New Roman</vt:lpstr>
      <vt:lpstr>9_標準デザイン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Okada</dc:creator>
  <cp:lastModifiedBy>山梨県</cp:lastModifiedBy>
  <cp:revision>901</cp:revision>
  <cp:lastPrinted>2024-01-30T01:53:09Z</cp:lastPrinted>
  <dcterms:created xsi:type="dcterms:W3CDTF">2013-07-08T22:32:13Z</dcterms:created>
  <dcterms:modified xsi:type="dcterms:W3CDTF">2024-01-31T06:28:56Z</dcterms:modified>
  <dc:language>ja-JP</dc:language>
</cp:coreProperties>
</file>