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6"/>
  </p:notesMasterIdLst>
  <p:sldIdLst>
    <p:sldId id="305" r:id="rId5"/>
    <p:sldId id="311" r:id="rId6"/>
    <p:sldId id="310" r:id="rId7"/>
    <p:sldId id="307" r:id="rId8"/>
    <p:sldId id="314" r:id="rId9"/>
    <p:sldId id="294" r:id="rId10"/>
    <p:sldId id="315" r:id="rId11"/>
    <p:sldId id="322" r:id="rId12"/>
    <p:sldId id="295" r:id="rId13"/>
    <p:sldId id="318" r:id="rId14"/>
    <p:sldId id="321"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A1E6E4-3CC5-4D73-920F-87D98DE6595B}" v="260" dt="2023-06-09T02:22:20.72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5214" autoAdjust="0"/>
  </p:normalViewPr>
  <p:slideViewPr>
    <p:cSldViewPr>
      <p:cViewPr varScale="1">
        <p:scale>
          <a:sx n="73" d="100"/>
          <a:sy n="73" d="100"/>
        </p:scale>
        <p:origin x="1548"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浩平 内田" userId="9e3f0d4da5f46860" providerId="LiveId" clId="{55A1E6E4-3CC5-4D73-920F-87D98DE6595B}"/>
    <pc:docChg chg="custSel modSld sldOrd">
      <pc:chgData name="浩平 内田" userId="9e3f0d4da5f46860" providerId="LiveId" clId="{55A1E6E4-3CC5-4D73-920F-87D98DE6595B}" dt="2023-06-09T02:22:20.720" v="1625"/>
      <pc:docMkLst>
        <pc:docMk/>
      </pc:docMkLst>
      <pc:sldChg chg="addSp delSp modSp mod">
        <pc:chgData name="浩平 内田" userId="9e3f0d4da5f46860" providerId="LiveId" clId="{55A1E6E4-3CC5-4D73-920F-87D98DE6595B}" dt="2023-06-09T02:17:44.926" v="1216"/>
        <pc:sldMkLst>
          <pc:docMk/>
          <pc:sldMk cId="3131981772" sldId="294"/>
        </pc:sldMkLst>
        <pc:spChg chg="mod">
          <ac:chgData name="浩平 内田" userId="9e3f0d4da5f46860" providerId="LiveId" clId="{55A1E6E4-3CC5-4D73-920F-87D98DE6595B}" dt="2023-06-09T02:04:06.593" v="393"/>
          <ac:spMkLst>
            <pc:docMk/>
            <pc:sldMk cId="3131981772" sldId="294"/>
            <ac:spMk id="2" creationId="{00000000-0000-0000-0000-000000000000}"/>
          </ac:spMkLst>
        </pc:spChg>
        <pc:spChg chg="mod">
          <ac:chgData name="浩平 内田" userId="9e3f0d4da5f46860" providerId="LiveId" clId="{55A1E6E4-3CC5-4D73-920F-87D98DE6595B}" dt="2023-06-09T02:17:44.926" v="1216"/>
          <ac:spMkLst>
            <pc:docMk/>
            <pc:sldMk cId="3131981772" sldId="294"/>
            <ac:spMk id="3" creationId="{00000000-0000-0000-0000-000000000000}"/>
          </ac:spMkLst>
        </pc:spChg>
        <pc:spChg chg="add del mod">
          <ac:chgData name="浩平 内田" userId="9e3f0d4da5f46860" providerId="LiveId" clId="{55A1E6E4-3CC5-4D73-920F-87D98DE6595B}" dt="2023-06-09T02:13:35.113" v="700" actId="478"/>
          <ac:spMkLst>
            <pc:docMk/>
            <pc:sldMk cId="3131981772" sldId="294"/>
            <ac:spMk id="5" creationId="{54740A08-C6FA-587C-9280-D9DF6711993B}"/>
          </ac:spMkLst>
        </pc:spChg>
        <pc:spChg chg="add del mod">
          <ac:chgData name="浩平 内田" userId="9e3f0d4da5f46860" providerId="LiveId" clId="{55A1E6E4-3CC5-4D73-920F-87D98DE6595B}" dt="2023-06-09T02:17:00.779" v="1107" actId="478"/>
          <ac:spMkLst>
            <pc:docMk/>
            <pc:sldMk cId="3131981772" sldId="294"/>
            <ac:spMk id="6" creationId="{57EB4998-C57F-99FF-2510-EDCFD8D0BC05}"/>
          </ac:spMkLst>
        </pc:spChg>
      </pc:sldChg>
      <pc:sldChg chg="modSp mod">
        <pc:chgData name="浩平 内田" userId="9e3f0d4da5f46860" providerId="LiveId" clId="{55A1E6E4-3CC5-4D73-920F-87D98DE6595B}" dt="2023-06-09T02:19:36.834" v="1458"/>
        <pc:sldMkLst>
          <pc:docMk/>
          <pc:sldMk cId="3784573609" sldId="295"/>
        </pc:sldMkLst>
        <pc:spChg chg="mod">
          <ac:chgData name="浩平 内田" userId="9e3f0d4da5f46860" providerId="LiveId" clId="{55A1E6E4-3CC5-4D73-920F-87D98DE6595B}" dt="2023-06-09T02:05:13.849" v="423"/>
          <ac:spMkLst>
            <pc:docMk/>
            <pc:sldMk cId="3784573609" sldId="295"/>
            <ac:spMk id="2" creationId="{00000000-0000-0000-0000-000000000000}"/>
          </ac:spMkLst>
        </pc:spChg>
        <pc:spChg chg="mod">
          <ac:chgData name="浩平 内田" userId="9e3f0d4da5f46860" providerId="LiveId" clId="{55A1E6E4-3CC5-4D73-920F-87D98DE6595B}" dt="2023-06-09T02:19:36.834" v="1458"/>
          <ac:spMkLst>
            <pc:docMk/>
            <pc:sldMk cId="3784573609" sldId="295"/>
            <ac:spMk id="3" creationId="{00000000-0000-0000-0000-000000000000}"/>
          </ac:spMkLst>
        </pc:spChg>
      </pc:sldChg>
      <pc:sldChg chg="addSp delSp modSp mod">
        <pc:chgData name="浩平 内田" userId="9e3f0d4da5f46860" providerId="LiveId" clId="{55A1E6E4-3CC5-4D73-920F-87D98DE6595B}" dt="2023-06-09T02:16:24.122" v="1009" actId="478"/>
        <pc:sldMkLst>
          <pc:docMk/>
          <pc:sldMk cId="3756108934" sldId="307"/>
        </pc:sldMkLst>
        <pc:spChg chg="mod">
          <ac:chgData name="浩平 内田" userId="9e3f0d4da5f46860" providerId="LiveId" clId="{55A1E6E4-3CC5-4D73-920F-87D98DE6595B}" dt="2023-06-09T01:52:32.830" v="368" actId="20577"/>
          <ac:spMkLst>
            <pc:docMk/>
            <pc:sldMk cId="3756108934" sldId="307"/>
            <ac:spMk id="2" creationId="{00000000-0000-0000-0000-000000000000}"/>
          </ac:spMkLst>
        </pc:spChg>
        <pc:spChg chg="mod">
          <ac:chgData name="浩平 内田" userId="9e3f0d4da5f46860" providerId="LiveId" clId="{55A1E6E4-3CC5-4D73-920F-87D98DE6595B}" dt="2023-06-09T02:16:18.421" v="1008"/>
          <ac:spMkLst>
            <pc:docMk/>
            <pc:sldMk cId="3756108934" sldId="307"/>
            <ac:spMk id="3" creationId="{00000000-0000-0000-0000-000000000000}"/>
          </ac:spMkLst>
        </pc:spChg>
        <pc:spChg chg="add del mod">
          <ac:chgData name="浩平 内田" userId="9e3f0d4da5f46860" providerId="LiveId" clId="{55A1E6E4-3CC5-4D73-920F-87D98DE6595B}" dt="2023-06-09T02:16:24.122" v="1009" actId="478"/>
          <ac:spMkLst>
            <pc:docMk/>
            <pc:sldMk cId="3756108934" sldId="307"/>
            <ac:spMk id="5" creationId="{F9B8EE3C-284D-7EAC-61CF-CD2F5B9614FC}"/>
          </ac:spMkLst>
        </pc:spChg>
      </pc:sldChg>
      <pc:sldChg chg="addSp delSp modSp mod ord">
        <pc:chgData name="浩平 内田" userId="9e3f0d4da5f46860" providerId="LiveId" clId="{55A1E6E4-3CC5-4D73-920F-87D98DE6595B}" dt="2023-06-09T02:15:30.782" v="845" actId="478"/>
        <pc:sldMkLst>
          <pc:docMk/>
          <pc:sldMk cId="2884886304" sldId="310"/>
        </pc:sldMkLst>
        <pc:spChg chg="mod">
          <ac:chgData name="浩平 内田" userId="9e3f0d4da5f46860" providerId="LiveId" clId="{55A1E6E4-3CC5-4D73-920F-87D98DE6595B}" dt="2023-06-09T01:48:55.529" v="6"/>
          <ac:spMkLst>
            <pc:docMk/>
            <pc:sldMk cId="2884886304" sldId="310"/>
            <ac:spMk id="2" creationId="{00000000-0000-0000-0000-000000000000}"/>
          </ac:spMkLst>
        </pc:spChg>
        <pc:spChg chg="mod">
          <ac:chgData name="浩平 内田" userId="9e3f0d4da5f46860" providerId="LiveId" clId="{55A1E6E4-3CC5-4D73-920F-87D98DE6595B}" dt="2023-06-09T02:15:23.934" v="844"/>
          <ac:spMkLst>
            <pc:docMk/>
            <pc:sldMk cId="2884886304" sldId="310"/>
            <ac:spMk id="3" creationId="{00000000-0000-0000-0000-000000000000}"/>
          </ac:spMkLst>
        </pc:spChg>
        <pc:spChg chg="add del mod">
          <ac:chgData name="浩平 内田" userId="9e3f0d4da5f46860" providerId="LiveId" clId="{55A1E6E4-3CC5-4D73-920F-87D98DE6595B}" dt="2023-06-09T02:15:30.782" v="845" actId="478"/>
          <ac:spMkLst>
            <pc:docMk/>
            <pc:sldMk cId="2884886304" sldId="310"/>
            <ac:spMk id="5" creationId="{6405CFBB-A191-659B-FB9B-D0731757F89B}"/>
          </ac:spMkLst>
        </pc:spChg>
      </pc:sldChg>
      <pc:sldChg chg="addSp delSp modSp mod">
        <pc:chgData name="浩平 内田" userId="9e3f0d4da5f46860" providerId="LiveId" clId="{55A1E6E4-3CC5-4D73-920F-87D98DE6595B}" dt="2023-06-09T02:15:08.761" v="836" actId="20577"/>
        <pc:sldMkLst>
          <pc:docMk/>
          <pc:sldMk cId="3961685694" sldId="311"/>
        </pc:sldMkLst>
        <pc:spChg chg="add del mod">
          <ac:chgData name="浩平 内田" userId="9e3f0d4da5f46860" providerId="LiveId" clId="{55A1E6E4-3CC5-4D73-920F-87D98DE6595B}" dt="2023-06-09T02:14:35.029" v="790" actId="478"/>
          <ac:spMkLst>
            <pc:docMk/>
            <pc:sldMk cId="3961685694" sldId="311"/>
            <ac:spMk id="2" creationId="{EE1D30CD-F53D-55C4-6A85-406F93C14512}"/>
          </ac:spMkLst>
        </pc:spChg>
        <pc:spChg chg="mod">
          <ac:chgData name="浩平 内田" userId="9e3f0d4da5f46860" providerId="LiveId" clId="{55A1E6E4-3CC5-4D73-920F-87D98DE6595B}" dt="2023-06-09T02:15:08.761" v="836" actId="20577"/>
          <ac:spMkLst>
            <pc:docMk/>
            <pc:sldMk cId="3961685694" sldId="311"/>
            <ac:spMk id="3" creationId="{00000000-0000-0000-0000-000000000000}"/>
          </ac:spMkLst>
        </pc:spChg>
      </pc:sldChg>
      <pc:sldChg chg="addSp delSp modSp mod">
        <pc:chgData name="浩平 内田" userId="9e3f0d4da5f46860" providerId="LiveId" clId="{55A1E6E4-3CC5-4D73-920F-87D98DE6595B}" dt="2023-06-09T02:16:57.578" v="1106" actId="478"/>
        <pc:sldMkLst>
          <pc:docMk/>
          <pc:sldMk cId="1550660437" sldId="314"/>
        </pc:sldMkLst>
        <pc:spChg chg="add del mod">
          <ac:chgData name="浩平 内田" userId="9e3f0d4da5f46860" providerId="LiveId" clId="{55A1E6E4-3CC5-4D73-920F-87D98DE6595B}" dt="2023-06-09T02:16:57.578" v="1106" actId="478"/>
          <ac:spMkLst>
            <pc:docMk/>
            <pc:sldMk cId="1550660437" sldId="314"/>
            <ac:spMk id="2" creationId="{6E62CDAF-A9B4-1F8D-6F1E-B5437B11326B}"/>
          </ac:spMkLst>
        </pc:spChg>
        <pc:spChg chg="mod">
          <ac:chgData name="浩平 内田" userId="9e3f0d4da5f46860" providerId="LiveId" clId="{55A1E6E4-3CC5-4D73-920F-87D98DE6595B}" dt="2023-06-09T02:16:54.765" v="1105"/>
          <ac:spMkLst>
            <pc:docMk/>
            <pc:sldMk cId="1550660437" sldId="314"/>
            <ac:spMk id="3" creationId="{00000000-0000-0000-0000-000000000000}"/>
          </ac:spMkLst>
        </pc:spChg>
        <pc:spChg chg="mod">
          <ac:chgData name="浩平 内田" userId="9e3f0d4da5f46860" providerId="LiveId" clId="{55A1E6E4-3CC5-4D73-920F-87D98DE6595B}" dt="2023-06-09T01:52:41.339" v="373"/>
          <ac:spMkLst>
            <pc:docMk/>
            <pc:sldMk cId="1550660437" sldId="314"/>
            <ac:spMk id="9" creationId="{6E823050-E0FE-4A2D-9329-D4BF3B867152}"/>
          </ac:spMkLst>
        </pc:spChg>
      </pc:sldChg>
      <pc:sldChg chg="modSp mod">
        <pc:chgData name="浩平 内田" userId="9e3f0d4da5f46860" providerId="LiveId" clId="{55A1E6E4-3CC5-4D73-920F-87D98DE6595B}" dt="2023-06-09T02:18:45.772" v="1306"/>
        <pc:sldMkLst>
          <pc:docMk/>
          <pc:sldMk cId="1456725399" sldId="315"/>
        </pc:sldMkLst>
        <pc:spChg chg="mod">
          <ac:chgData name="浩平 内田" userId="9e3f0d4da5f46860" providerId="LiveId" clId="{55A1E6E4-3CC5-4D73-920F-87D98DE6595B}" dt="2023-06-09T02:04:10.753" v="398"/>
          <ac:spMkLst>
            <pc:docMk/>
            <pc:sldMk cId="1456725399" sldId="315"/>
            <ac:spMk id="2" creationId="{00000000-0000-0000-0000-000000000000}"/>
          </ac:spMkLst>
        </pc:spChg>
        <pc:spChg chg="mod">
          <ac:chgData name="浩平 内田" userId="9e3f0d4da5f46860" providerId="LiveId" clId="{55A1E6E4-3CC5-4D73-920F-87D98DE6595B}" dt="2023-06-09T02:18:45.772" v="1306"/>
          <ac:spMkLst>
            <pc:docMk/>
            <pc:sldMk cId="1456725399" sldId="315"/>
            <ac:spMk id="3" creationId="{00000000-0000-0000-0000-000000000000}"/>
          </ac:spMkLst>
        </pc:spChg>
      </pc:sldChg>
      <pc:sldChg chg="modSp mod">
        <pc:chgData name="浩平 内田" userId="9e3f0d4da5f46860" providerId="LiveId" clId="{55A1E6E4-3CC5-4D73-920F-87D98DE6595B}" dt="2023-06-09T02:20:15.298" v="1550"/>
        <pc:sldMkLst>
          <pc:docMk/>
          <pc:sldMk cId="743957871" sldId="318"/>
        </pc:sldMkLst>
        <pc:spChg chg="mod">
          <ac:chgData name="浩平 内田" userId="9e3f0d4da5f46860" providerId="LiveId" clId="{55A1E6E4-3CC5-4D73-920F-87D98DE6595B}" dt="2023-06-09T02:20:15.298" v="1550"/>
          <ac:spMkLst>
            <pc:docMk/>
            <pc:sldMk cId="743957871" sldId="318"/>
            <ac:spMk id="3" creationId="{00000000-0000-0000-0000-000000000000}"/>
          </ac:spMkLst>
        </pc:spChg>
      </pc:sldChg>
      <pc:sldChg chg="modSp mod">
        <pc:chgData name="浩平 内田" userId="9e3f0d4da5f46860" providerId="LiveId" clId="{55A1E6E4-3CC5-4D73-920F-87D98DE6595B}" dt="2023-06-09T02:22:20.720" v="1625"/>
        <pc:sldMkLst>
          <pc:docMk/>
          <pc:sldMk cId="3292325732" sldId="321"/>
        </pc:sldMkLst>
        <pc:graphicFrameChg chg="mod modGraphic">
          <ac:chgData name="浩平 内田" userId="9e3f0d4da5f46860" providerId="LiveId" clId="{55A1E6E4-3CC5-4D73-920F-87D98DE6595B}" dt="2023-06-09T02:22:20.720" v="1625"/>
          <ac:graphicFrameMkLst>
            <pc:docMk/>
            <pc:sldMk cId="3292325732" sldId="321"/>
            <ac:graphicFrameMk id="9" creationId="{90F08F02-E591-4396-AF99-4EEC582C0A9B}"/>
          </ac:graphicFrameMkLst>
        </pc:graphicFrameChg>
      </pc:sldChg>
      <pc:sldChg chg="modSp mod">
        <pc:chgData name="浩平 内田" userId="9e3f0d4da5f46860" providerId="LiveId" clId="{55A1E6E4-3CC5-4D73-920F-87D98DE6595B}" dt="2023-06-09T02:19:15.817" v="1406"/>
        <pc:sldMkLst>
          <pc:docMk/>
          <pc:sldMk cId="171514020" sldId="322"/>
        </pc:sldMkLst>
        <pc:spChg chg="mod">
          <ac:chgData name="浩平 内田" userId="9e3f0d4da5f46860" providerId="LiveId" clId="{55A1E6E4-3CC5-4D73-920F-87D98DE6595B}" dt="2023-06-09T02:19:15.817" v="1406"/>
          <ac:spMkLst>
            <pc:docMk/>
            <pc:sldMk cId="171514020" sldId="322"/>
            <ac:spMk id="2" creationId="{00000000-0000-0000-0000-000000000000}"/>
          </ac:spMkLst>
        </pc:spChg>
        <pc:spChg chg="mod">
          <ac:chgData name="浩平 内田" userId="9e3f0d4da5f46860" providerId="LiveId" clId="{55A1E6E4-3CC5-4D73-920F-87D98DE6595B}" dt="2023-06-09T02:19:12.737" v="1395"/>
          <ac:spMkLst>
            <pc:docMk/>
            <pc:sldMk cId="171514020" sldId="32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0C1A1BA-84E3-42A9-9947-44E161CAFAE2}" type="datetimeFigureOut">
              <a:rPr kumimoji="1" lang="ja-JP" altLang="en-US" smtClean="0"/>
              <a:t>2023/8/7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2023/8/7</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2023/8/7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2023/8/7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2023/8/7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2023/8/7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2023/8/7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2023/8/7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2023/8/7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2023/8/7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2023/8/7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2023/8/7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2023/8/7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a:xfrm>
            <a:off x="755576" y="1526927"/>
            <a:ext cx="7772400" cy="1470025"/>
          </a:xfrm>
        </p:spPr>
        <p:txBody>
          <a:bodyPr>
            <a:normAutofit/>
          </a:bodyPr>
          <a:lstStyle/>
          <a:p>
            <a:r>
              <a:rPr kumimoji="1" lang="ja-JP" altLang="en-US" sz="3600" dirty="0"/>
              <a:t>アクティビティ・ベース整備事業</a:t>
            </a:r>
            <a:r>
              <a:rPr kumimoji="1" lang="en-US" altLang="ja-JP" sz="3600" dirty="0"/>
              <a:t/>
            </a:r>
            <a:br>
              <a:rPr kumimoji="1" lang="en-US" altLang="ja-JP" sz="3600" dirty="0"/>
            </a:br>
            <a:r>
              <a:rPr kumimoji="1" lang="en-US" altLang="ja-JP" sz="3600" dirty="0"/>
              <a:t>【</a:t>
            </a:r>
            <a:r>
              <a:rPr kumimoji="1" lang="ja-JP" altLang="en-US" sz="3600" dirty="0"/>
              <a:t>事業提案書</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335699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（申請者名） </a:t>
            </a:r>
            <a:r>
              <a:rPr lang="en-US" altLang="ja-JP" sz="2800" dirty="0"/>
              <a:t>】</a:t>
            </a:r>
            <a:endParaRPr lang="ja-JP" altLang="en-US" sz="2800" dirty="0"/>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467544" y="4221088"/>
            <a:ext cx="8532440" cy="19442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p"/>
            </a:pPr>
            <a:r>
              <a:rPr lang="ja-JP" altLang="en-US" sz="2000" dirty="0" smtClean="0">
                <a:solidFill>
                  <a:srgbClr val="0000FF"/>
                </a:solidFill>
              </a:rPr>
              <a:t>本様式</a:t>
            </a:r>
            <a:r>
              <a:rPr lang="ja-JP" altLang="en-US" sz="2000" dirty="0">
                <a:solidFill>
                  <a:srgbClr val="0000FF"/>
                </a:solidFill>
              </a:rPr>
              <a:t>は、自由にデザインを変更して頂いて構いません。</a:t>
            </a:r>
            <a:r>
              <a:rPr lang="en-US" altLang="ja-JP" sz="2000" dirty="0">
                <a:solidFill>
                  <a:srgbClr val="0000FF"/>
                </a:solidFill>
              </a:rPr>
              <a:t/>
            </a:r>
            <a:br>
              <a:rPr lang="en-US" altLang="ja-JP" sz="2000" dirty="0">
                <a:solidFill>
                  <a:srgbClr val="0000FF"/>
                </a:solidFill>
              </a:rPr>
            </a:br>
            <a:r>
              <a:rPr lang="ja-JP" altLang="en-US" sz="2000" dirty="0">
                <a:solidFill>
                  <a:srgbClr val="0000FF"/>
                </a:solidFill>
              </a:rPr>
              <a:t>（スライドサイズを</a:t>
            </a:r>
            <a:r>
              <a:rPr lang="en-US" altLang="ja-JP" sz="2000" dirty="0">
                <a:solidFill>
                  <a:srgbClr val="0000FF"/>
                </a:solidFill>
              </a:rPr>
              <a:t>16:9</a:t>
            </a:r>
            <a:r>
              <a:rPr lang="ja-JP" altLang="en-US" sz="2000" dirty="0">
                <a:solidFill>
                  <a:srgbClr val="0000FF"/>
                </a:solidFill>
              </a:rPr>
              <a:t>に変更することも可とします。）</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提案書は簡潔な記載を心がけてください。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提出時に、各スライドに青文字で記載してある説明文は削除してください。</a:t>
            </a:r>
            <a:endParaRPr lang="en-US" altLang="ja-JP" sz="2000" dirty="0">
              <a:solidFill>
                <a:srgbClr val="0000FF"/>
              </a:solidFill>
            </a:endParaRPr>
          </a:p>
        </p:txBody>
      </p:sp>
      <p:sp>
        <p:nvSpPr>
          <p:cNvPr id="5" name="タイトル 1">
            <a:extLst>
              <a:ext uri="{FF2B5EF4-FFF2-40B4-BE49-F238E27FC236}">
                <a16:creationId xmlns:a16="http://schemas.microsoft.com/office/drawing/2014/main" id="{00E6CE07-BBAC-4CD3-8C96-CB381133C18B}"/>
              </a:ext>
            </a:extLst>
          </p:cNvPr>
          <p:cNvSpPr txBox="1">
            <a:spLocks/>
          </p:cNvSpPr>
          <p:nvPr/>
        </p:nvSpPr>
        <p:spPr>
          <a:xfrm>
            <a:off x="34234" y="116632"/>
            <a:ext cx="5401862"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dirty="0"/>
              <a:t>様式第１号の２</a:t>
            </a:r>
            <a:endParaRPr lang="en-US" altLang="ja-JP" sz="1600" dirty="0"/>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９　アクティビティ・ベース整備に係る想定収入・支出</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（収支予算書）</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収入・支出見積と申請する補助金額を記載してください（税抜）。</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収入項目は、補助金と自己資金を想定しています。自己資金については、分かる範囲で調達方法を記入してください。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が上限になります。経費支援の対象費目は、募集案内をご確認ください。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審査の過程で、申請する金額より交付決定金額が減額になる可能性もあります。</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収支予算の記入に当たって、必要に応じ、次のページに掲出する表をご活用ください。</a:t>
            </a:r>
            <a:endPar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審査基準：③整備内容の妥当性、⑤事業の実現可能性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743957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9975" y="6496239"/>
            <a:ext cx="2133600" cy="365125"/>
          </a:xfrm>
        </p:spPr>
        <p:txBody>
          <a:bodyPr/>
          <a:lstStyle/>
          <a:p>
            <a:fld id="{2B573624-9676-401E-A4F8-639460B6B7DA}" type="slidenum">
              <a:rPr kumimoji="1" lang="ja-JP" altLang="en-US" smtClean="0"/>
              <a:t>11</a:t>
            </a:fld>
            <a:endParaRPr kumimoji="1" lang="ja-JP" altLang="en-US" dirty="0"/>
          </a:p>
        </p:txBody>
      </p:sp>
      <p:graphicFrame>
        <p:nvGraphicFramePr>
          <p:cNvPr id="9"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3856558390"/>
              </p:ext>
            </p:extLst>
          </p:nvPr>
        </p:nvGraphicFramePr>
        <p:xfrm>
          <a:off x="251520" y="106997"/>
          <a:ext cx="8435280" cy="6079075"/>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044527182"/>
                    </a:ext>
                  </a:extLst>
                </a:gridCol>
                <a:gridCol w="2520280">
                  <a:extLst>
                    <a:ext uri="{9D8B030D-6E8A-4147-A177-3AD203B41FA5}">
                      <a16:colId xmlns:a16="http://schemas.microsoft.com/office/drawing/2014/main" val="55658524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249835">
                <a:tc rowSpan="4">
                  <a:txBody>
                    <a:bodyPr/>
                    <a:lstStyle/>
                    <a:p>
                      <a:r>
                        <a:rPr kumimoji="1" lang="ja-JP" altLang="en-US" sz="1100" b="1" dirty="0"/>
                        <a:t>収入の内訳</a:t>
                      </a:r>
                    </a:p>
                  </a:txBody>
                  <a:tcPr vert="eaVert" anchor="ctr">
                    <a:solidFill>
                      <a:schemeClr val="tx2">
                        <a:lumMod val="20000"/>
                        <a:lumOff val="80000"/>
                      </a:schemeClr>
                    </a:solidFill>
                  </a:tcPr>
                </a:tc>
                <a:tc>
                  <a:txBody>
                    <a:bodyPr/>
                    <a:lstStyle/>
                    <a:p>
                      <a:r>
                        <a:rPr kumimoji="1" lang="ja-JP" altLang="en-US" sz="1100" b="1" dirty="0"/>
                        <a:t>収入項目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902960757"/>
                  </a:ext>
                </a:extLst>
              </a:tr>
              <a:tr h="249835">
                <a:tc vMerge="1">
                  <a:txBody>
                    <a:bodyPr/>
                    <a:lstStyle/>
                    <a:p>
                      <a:endParaRPr kumimoji="1" lang="ja-JP" altLang="en-US" sz="1100" dirty="0"/>
                    </a:p>
                  </a:txBody>
                  <a:tcPr anchor="ctr"/>
                </a:tc>
                <a:tc>
                  <a:txBody>
                    <a:bodyPr/>
                    <a:lstStyle/>
                    <a:p>
                      <a:r>
                        <a:rPr kumimoji="1" lang="ja-JP" altLang="en-US" sz="1100"/>
                        <a:t>補助金</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54520008"/>
                  </a:ext>
                </a:extLst>
              </a:tr>
              <a:tr h="249835">
                <a:tc vMerge="1">
                  <a:txBody>
                    <a:bodyPr/>
                    <a:lstStyle/>
                    <a:p>
                      <a:endParaRPr kumimoji="1" lang="ja-JP" altLang="en-US" sz="1100" dirty="0"/>
                    </a:p>
                  </a:txBody>
                  <a:tcPr anchor="ctr"/>
                </a:tc>
                <a:tc>
                  <a:txBody>
                    <a:bodyPr/>
                    <a:lstStyle/>
                    <a:p>
                      <a:r>
                        <a:rPr kumimoji="1" lang="ja-JP" altLang="en-US" sz="1100"/>
                        <a:t>自己資金</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083530528"/>
                  </a:ext>
                </a:extLst>
              </a:tr>
              <a:tr h="249835">
                <a:tc vMerge="1">
                  <a:txBody>
                    <a:bodyPr/>
                    <a:lstStyle/>
                    <a:p>
                      <a:endParaRPr kumimoji="1" lang="ja-JP" altLang="en-US" sz="1100" dirty="0"/>
                    </a:p>
                  </a:txBody>
                  <a:tcPr anchor="ctr"/>
                </a:tc>
                <a:tc>
                  <a:txBody>
                    <a:bodyPr/>
                    <a:lstStyle/>
                    <a:p>
                      <a:r>
                        <a:rPr kumimoji="1" lang="ja-JP" altLang="en-US" sz="1100" dirty="0"/>
                        <a:t>その他の収入</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114618123"/>
                  </a:ext>
                </a:extLst>
              </a:tr>
              <a:tr h="249835">
                <a:tc gridSpan="2">
                  <a:txBody>
                    <a:bodyPr/>
                    <a:lstStyle/>
                    <a:p>
                      <a:pPr algn="ctr"/>
                      <a:r>
                        <a:rPr kumimoji="1" lang="ja-JP" altLang="en-US" sz="1100" b="1" dirty="0"/>
                        <a:t>収入合計（</a:t>
                      </a:r>
                      <a:r>
                        <a:rPr kumimoji="1" lang="en-US" altLang="ja-JP" sz="1100" b="1" dirty="0"/>
                        <a:t>A</a:t>
                      </a:r>
                      <a:r>
                        <a:rPr kumimoji="1" lang="ja-JP" altLang="en-US" sz="1100" b="1" dirty="0"/>
                        <a:t>）</a:t>
                      </a:r>
                    </a:p>
                  </a:txBody>
                  <a:tcPr anchor="ctr"/>
                </a:tc>
                <a:tc hMerge="1">
                  <a:txBody>
                    <a:bodyPr/>
                    <a:lstStyle/>
                    <a:p>
                      <a:endParaRPr kumimoji="1" lang="ja-JP" altLang="en-US"/>
                    </a:p>
                  </a:txBody>
                  <a:tcP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979893756"/>
                  </a:ext>
                </a:extLst>
              </a:tr>
              <a:tr h="249835">
                <a:tc rowSpan="13">
                  <a:txBody>
                    <a:bodyPr/>
                    <a:lstStyle/>
                    <a:p>
                      <a:r>
                        <a:rPr kumimoji="1" lang="ja-JP" altLang="en-US" sz="1100" b="1" dirty="0"/>
                        <a:t>支出の内訳</a:t>
                      </a:r>
                    </a:p>
                  </a:txBody>
                  <a:tcPr vert="eaVert" anchor="ctr">
                    <a:solidFill>
                      <a:schemeClr val="tx2">
                        <a:lumMod val="20000"/>
                        <a:lumOff val="80000"/>
                      </a:schemeClr>
                    </a:solidFill>
                  </a:tcPr>
                </a:tc>
                <a:tc>
                  <a:txBody>
                    <a:bodyPr/>
                    <a:lstStyle/>
                    <a:p>
                      <a:r>
                        <a:rPr kumimoji="1" lang="ja-JP" altLang="en-US" sz="1100" b="1" dirty="0"/>
                        <a:t>支出費目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4124021209"/>
                  </a:ext>
                </a:extLst>
              </a:tr>
              <a:tr h="249835">
                <a:tc vMerge="1">
                  <a:txBody>
                    <a:bodyPr/>
                    <a:lstStyle/>
                    <a:p>
                      <a:endParaRPr kumimoji="1" lang="ja-JP" altLang="en-US" sz="1100" dirty="0"/>
                    </a:p>
                  </a:txBody>
                  <a:tcPr vert="eaVert" anchor="ctr"/>
                </a:tc>
                <a:tc>
                  <a:txBody>
                    <a:bodyPr/>
                    <a:lstStyle/>
                    <a:p>
                      <a:r>
                        <a:rPr kumimoji="1" lang="ja-JP" altLang="en-US" sz="1100"/>
                        <a:t>①報償費</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561680245"/>
                  </a:ext>
                </a:extLst>
              </a:tr>
              <a:tr h="249835">
                <a:tc vMerge="1">
                  <a:txBody>
                    <a:bodyPr/>
                    <a:lstStyle/>
                    <a:p>
                      <a:endParaRPr kumimoji="1" lang="ja-JP" altLang="en-US" sz="1100" dirty="0"/>
                    </a:p>
                  </a:txBody>
                  <a:tcPr anchor="ctr"/>
                </a:tc>
                <a:tc>
                  <a:txBody>
                    <a:bodyPr/>
                    <a:lstStyle/>
                    <a:p>
                      <a:r>
                        <a:rPr kumimoji="1" lang="ja-JP" altLang="en-US" sz="1100"/>
                        <a:t>②旅費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380425038"/>
                  </a:ext>
                </a:extLst>
              </a:tr>
              <a:tr h="411492">
                <a:tc vMerge="1">
                  <a:txBody>
                    <a:bodyPr/>
                    <a:lstStyle/>
                    <a:p>
                      <a:endParaRPr kumimoji="1" lang="ja-JP" altLang="en-US" sz="1100" dirty="0"/>
                    </a:p>
                  </a:txBody>
                  <a:tcPr anchor="ctr"/>
                </a:tc>
                <a:tc>
                  <a:txBody>
                    <a:bodyPr/>
                    <a:lstStyle/>
                    <a:p>
                      <a:r>
                        <a:rPr kumimoji="1" lang="ja-JP" altLang="en-US" sz="1100" dirty="0"/>
                        <a:t>③需用費（消耗品費、燃料費、</a:t>
                      </a:r>
                      <a:r>
                        <a:rPr kumimoji="1" lang="en-US" altLang="ja-JP" sz="1100" dirty="0"/>
                        <a:t/>
                      </a:r>
                      <a:br>
                        <a:rPr kumimoji="1" lang="en-US" altLang="ja-JP" sz="1100" dirty="0"/>
                      </a:br>
                      <a:r>
                        <a:rPr kumimoji="1" lang="ja-JP" altLang="en-US" sz="1100" dirty="0"/>
                        <a:t>　 印刷製本日、光熱水費等）</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32118676"/>
                  </a:ext>
                </a:extLst>
              </a:tr>
              <a:tr h="411492">
                <a:tc vMerge="1">
                  <a:txBody>
                    <a:bodyPr/>
                    <a:lstStyle/>
                    <a:p>
                      <a:endParaRPr kumimoji="1" lang="ja-JP" altLang="en-US" sz="1100" dirty="0"/>
                    </a:p>
                  </a:txBody>
                  <a:tcPr anchor="ctr"/>
                </a:tc>
                <a:tc>
                  <a:txBody>
                    <a:bodyPr/>
                    <a:lstStyle/>
                    <a:p>
                      <a:r>
                        <a:rPr kumimoji="1" lang="ja-JP" altLang="en-US" sz="1100"/>
                        <a:t>④役務費（通信運搬費、保管料、</a:t>
                      </a:r>
                      <a:endParaRPr kumimoji="1" lang="en-US" altLang="ja-JP" sz="1100"/>
                    </a:p>
                    <a:p>
                      <a:r>
                        <a:rPr kumimoji="1" lang="en-US" altLang="ja-JP" sz="1100"/>
                        <a:t>     </a:t>
                      </a:r>
                      <a:r>
                        <a:rPr kumimoji="1" lang="ja-JP" altLang="en-US" sz="1100"/>
                        <a:t>広告料、手数料、保険料等）</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20923626"/>
                  </a:ext>
                </a:extLst>
              </a:tr>
              <a:tr h="249835">
                <a:tc vMerge="1">
                  <a:txBody>
                    <a:bodyPr/>
                    <a:lstStyle/>
                    <a:p>
                      <a:endParaRPr kumimoji="1" lang="ja-JP" altLang="en-US" sz="1100" dirty="0"/>
                    </a:p>
                  </a:txBody>
                  <a:tcPr anchor="ctr"/>
                </a:tc>
                <a:tc>
                  <a:txBody>
                    <a:bodyPr/>
                    <a:lstStyle/>
                    <a:p>
                      <a:r>
                        <a:rPr kumimoji="1" lang="ja-JP" altLang="en-US" sz="1100"/>
                        <a:t>⑤委託料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662028461"/>
                  </a:ext>
                </a:extLst>
              </a:tr>
              <a:tr h="249835">
                <a:tc vMerge="1">
                  <a:txBody>
                    <a:bodyPr/>
                    <a:lstStyle/>
                    <a:p>
                      <a:endParaRPr kumimoji="1" lang="ja-JP" altLang="en-US" sz="1100" dirty="0"/>
                    </a:p>
                  </a:txBody>
                  <a:tcPr anchor="ctr"/>
                </a:tc>
                <a:tc>
                  <a:txBody>
                    <a:bodyPr/>
                    <a:lstStyle/>
                    <a:p>
                      <a:r>
                        <a:rPr kumimoji="1" lang="ja-JP" altLang="en-US" sz="1100"/>
                        <a:t>⑥使用料及び賃借料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237666479"/>
                  </a:ext>
                </a:extLst>
              </a:tr>
              <a:tr h="249835">
                <a:tc vMerge="1">
                  <a:txBody>
                    <a:bodyPr/>
                    <a:lstStyle/>
                    <a:p>
                      <a:endParaRPr kumimoji="1" lang="ja-JP" altLang="en-US" sz="1100" dirty="0"/>
                    </a:p>
                  </a:txBody>
                  <a:tcPr anchor="ctr"/>
                </a:tc>
                <a:tc>
                  <a:txBody>
                    <a:bodyPr/>
                    <a:lstStyle/>
                    <a:p>
                      <a:r>
                        <a:rPr kumimoji="1" lang="ja-JP" altLang="en-US" sz="1100"/>
                        <a:t>⑦原材料費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94904062"/>
                  </a:ext>
                </a:extLst>
              </a:tr>
              <a:tr h="249835">
                <a:tc vMerge="1">
                  <a:txBody>
                    <a:bodyPr/>
                    <a:lstStyle/>
                    <a:p>
                      <a:endParaRPr kumimoji="1" lang="ja-JP" altLang="en-US" sz="1100" dirty="0"/>
                    </a:p>
                  </a:txBody>
                  <a:tcPr anchor="ctr"/>
                </a:tc>
                <a:tc>
                  <a:txBody>
                    <a:bodyPr/>
                    <a:lstStyle/>
                    <a:p>
                      <a:r>
                        <a:rPr kumimoji="1" lang="ja-JP" altLang="en-US" sz="1100"/>
                        <a:t>⑧備品購入費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515523878"/>
                  </a:ext>
                </a:extLst>
              </a:tr>
              <a:tr h="249835">
                <a:tc vMerge="1">
                  <a:txBody>
                    <a:bodyPr/>
                    <a:lstStyle/>
                    <a:p>
                      <a:endParaRPr kumimoji="1" lang="ja-JP" altLang="en-US" sz="1100" dirty="0"/>
                    </a:p>
                  </a:txBody>
                  <a:tcPr anchor="ctr"/>
                </a:tc>
                <a:tc>
                  <a:txBody>
                    <a:bodyPr/>
                    <a:lstStyle/>
                    <a:p>
                      <a:r>
                        <a:rPr kumimoji="1" lang="ja-JP" altLang="en-US" sz="1100"/>
                        <a:t>⑨知的財産権等関連経費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4204465095"/>
                  </a:ext>
                </a:extLst>
              </a:tr>
              <a:tr h="324659">
                <a:tc vMerge="1">
                  <a:txBody>
                    <a:bodyPr/>
                    <a:lstStyle/>
                    <a:p>
                      <a:endParaRPr kumimoji="1" lang="ja-JP" altLang="en-US" sz="1100" dirty="0"/>
                    </a:p>
                  </a:txBody>
                  <a:tcPr anchor="ctr"/>
                </a:tc>
                <a:tc>
                  <a:txBody>
                    <a:bodyPr/>
                    <a:lstStyle/>
                    <a:p>
                      <a:r>
                        <a:rPr kumimoji="1" lang="ja-JP" altLang="en-US" sz="1100" dirty="0"/>
                        <a:t>⑩人件費</a:t>
                      </a:r>
                      <a:endParaRPr kumimoji="1" lang="en-US" altLang="ja-JP" sz="1100"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05604655"/>
                  </a:ext>
                </a:extLst>
              </a:tr>
              <a:tr h="324659">
                <a:tc vMerge="1">
                  <a:txBody>
                    <a:bodyPr/>
                    <a:lstStyle/>
                    <a:p>
                      <a:endParaRPr kumimoji="1" lang="ja-JP" altLang="en-US"/>
                    </a:p>
                  </a:txBody>
                  <a:tcPr/>
                </a:tc>
                <a:tc>
                  <a:txBody>
                    <a:bodyPr/>
                    <a:lstStyle/>
                    <a:p>
                      <a:r>
                        <a:rPr kumimoji="1" lang="ja-JP" altLang="en-US" sz="1100"/>
                        <a:t>⑪工事請負費</a:t>
                      </a:r>
                      <a:endParaRPr kumimoji="1" lang="en-US" altLang="ja-JP" sz="1100" dirty="0"/>
                    </a:p>
                  </a:txBody>
                  <a:tcPr anchor="ctr"/>
                </a:tc>
                <a:tc>
                  <a:txBody>
                    <a:bodyPr/>
                    <a:lstStyle/>
                    <a:p>
                      <a:pPr algn="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825243520"/>
                  </a:ext>
                </a:extLst>
              </a:tr>
              <a:tr h="411492">
                <a:tc vMerge="1">
                  <a:txBody>
                    <a:bodyPr/>
                    <a:lstStyle/>
                    <a:p>
                      <a:endParaRPr kumimoji="1" lang="ja-JP" altLang="en-US" sz="1100" dirty="0"/>
                    </a:p>
                  </a:txBody>
                  <a:tcPr anchor="ctr"/>
                </a:tc>
                <a:tc>
                  <a:txBody>
                    <a:bodyPr/>
                    <a:lstStyle/>
                    <a:p>
                      <a:r>
                        <a:rPr kumimoji="1" lang="ja-JP" altLang="en-US" sz="1100" dirty="0"/>
                        <a:t>⑪その他アクティビティ・ベースの整備に要する経費</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120160710"/>
                  </a:ext>
                </a:extLst>
              </a:tr>
              <a:tr h="260519">
                <a:tc gridSpan="2">
                  <a:txBody>
                    <a:bodyPr/>
                    <a:lstStyle/>
                    <a:p>
                      <a:r>
                        <a:rPr kumimoji="1" lang="en-US" altLang="ja-JP" sz="1100" b="1" dirty="0"/>
                        <a:t>B.</a:t>
                      </a:r>
                      <a:r>
                        <a:rPr kumimoji="1" lang="ja-JP" altLang="en-US" sz="1100" b="1" dirty="0"/>
                        <a:t>　支出合計（補助金対象経費）</a:t>
                      </a:r>
                      <a:endParaRPr kumimoji="1" lang="en-US" altLang="ja-JP"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3870498419"/>
                  </a:ext>
                </a:extLst>
              </a:tr>
              <a:tr h="260519">
                <a:tc gridSpan="2">
                  <a:txBody>
                    <a:bodyPr/>
                    <a:lstStyle/>
                    <a:p>
                      <a:r>
                        <a:rPr kumimoji="1" lang="en-US" altLang="ja-JP" sz="1100" b="1" dirty="0"/>
                        <a:t>C.</a:t>
                      </a:r>
                      <a:r>
                        <a:rPr kumimoji="1" lang="ja-JP" altLang="en-US" sz="1100" b="1" dirty="0"/>
                        <a:t>　補助金対象外経費</a:t>
                      </a:r>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2645315351"/>
                  </a:ext>
                </a:extLst>
              </a:tr>
              <a:tr h="260519">
                <a:tc gridSpan="2">
                  <a:txBody>
                    <a:bodyPr/>
                    <a:lstStyle/>
                    <a:p>
                      <a:r>
                        <a:rPr kumimoji="1" lang="en-US" altLang="ja-JP" sz="1100" b="1" dirty="0"/>
                        <a:t>D.</a:t>
                      </a:r>
                      <a:r>
                        <a:rPr kumimoji="1" lang="ja-JP" altLang="en-US" sz="1100" b="1" dirty="0"/>
                        <a:t>　総事業費（</a:t>
                      </a:r>
                      <a:r>
                        <a:rPr kumimoji="1" lang="en-US" altLang="ja-JP" sz="1100" b="1" dirty="0"/>
                        <a:t>B</a:t>
                      </a:r>
                      <a:r>
                        <a:rPr kumimoji="1" lang="ja-JP" altLang="en-US" sz="1100" b="1" dirty="0"/>
                        <a:t>＋</a:t>
                      </a:r>
                      <a:r>
                        <a:rPr kumimoji="1" lang="en-US" altLang="ja-JP" sz="1100" b="1" dirty="0"/>
                        <a:t>C)</a:t>
                      </a:r>
                      <a:endParaRPr kumimoji="1" lang="ja-JP" altLang="en-US"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49459482"/>
                  </a:ext>
                </a:extLst>
              </a:tr>
            </a:tbl>
          </a:graphicData>
        </a:graphic>
      </p:graphicFrame>
      <p:graphicFrame>
        <p:nvGraphicFramePr>
          <p:cNvPr id="5"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323398808"/>
              </p:ext>
            </p:extLst>
          </p:nvPr>
        </p:nvGraphicFramePr>
        <p:xfrm>
          <a:off x="247576" y="6237159"/>
          <a:ext cx="8435280" cy="518160"/>
        </p:xfrm>
        <a:graphic>
          <a:graphicData uri="http://schemas.openxmlformats.org/drawingml/2006/table">
            <a:tbl>
              <a:tblPr firstRow="1" bandRow="1">
                <a:tableStyleId>{5940675A-B579-460E-94D1-54222C63F5DA}</a:tableStyleId>
              </a:tblPr>
              <a:tblGrid>
                <a:gridCol w="2880320">
                  <a:extLst>
                    <a:ext uri="{9D8B030D-6E8A-4147-A177-3AD203B41FA5}">
                      <a16:colId xmlns:a16="http://schemas.microsoft.com/office/drawing/2014/main" val="104452718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0">
                <a:tc>
                  <a:txBody>
                    <a:bodyPr/>
                    <a:lstStyle/>
                    <a:p>
                      <a:pPr algn="ctr"/>
                      <a:r>
                        <a:rPr kumimoji="1" lang="ja-JP" altLang="en-US" sz="1100" b="1" dirty="0"/>
                        <a:t>補助対象経費の合計（</a:t>
                      </a:r>
                      <a:r>
                        <a:rPr kumimoji="1" lang="en-US" altLang="ja-JP" sz="1100" b="1" dirty="0"/>
                        <a:t>B</a:t>
                      </a:r>
                      <a:r>
                        <a:rPr kumimoji="1" lang="ja-JP" altLang="en-US" sz="1100" b="1" dirty="0"/>
                        <a:t>）</a:t>
                      </a:r>
                    </a:p>
                  </a:txBody>
                  <a:tcPr anchor="ctr">
                    <a:solidFill>
                      <a:srgbClr val="00B0F0"/>
                    </a:solidFill>
                  </a:tcPr>
                </a:tc>
                <a:tc>
                  <a:txBody>
                    <a:bodyPr/>
                    <a:lstStyle/>
                    <a:p>
                      <a:pPr algn="ctr"/>
                      <a:r>
                        <a:rPr kumimoji="1" lang="ja-JP" altLang="en-US" sz="1100" b="1" dirty="0"/>
                        <a:t>補助金申請額（</a:t>
                      </a:r>
                      <a:r>
                        <a:rPr kumimoji="1" lang="en-US" altLang="ja-JP" sz="1100" b="1" dirty="0"/>
                        <a:t>B</a:t>
                      </a:r>
                      <a:r>
                        <a:rPr kumimoji="1" lang="ja-JP" altLang="en-US" sz="1100" b="1" dirty="0"/>
                        <a:t>の</a:t>
                      </a:r>
                      <a:r>
                        <a:rPr kumimoji="1" lang="en-US" altLang="ja-JP" sz="1100" b="1" dirty="0"/>
                        <a:t>1/2</a:t>
                      </a:r>
                      <a:r>
                        <a:rPr kumimoji="1" lang="ja-JP" altLang="en-US" sz="1100" b="1" dirty="0"/>
                        <a:t>以内）</a:t>
                      </a:r>
                    </a:p>
                  </a:txBody>
                  <a:tcPr anchor="ctr">
                    <a:solidFill>
                      <a:srgbClr val="00B0F0"/>
                    </a:solidFill>
                  </a:tcPr>
                </a:tc>
                <a:tc>
                  <a:txBody>
                    <a:bodyPr/>
                    <a:lstStyle/>
                    <a:p>
                      <a:pPr algn="ctr"/>
                      <a:r>
                        <a:rPr kumimoji="1" lang="ja-JP" altLang="en-US" sz="1100" b="1" dirty="0"/>
                        <a:t>総事業費（</a:t>
                      </a:r>
                      <a:r>
                        <a:rPr kumimoji="1" lang="en-US" altLang="ja-JP" sz="1100" b="1" dirty="0"/>
                        <a:t>D)</a:t>
                      </a:r>
                      <a:endParaRPr kumimoji="1" lang="ja-JP" altLang="en-US" sz="1100" b="1" dirty="0"/>
                    </a:p>
                  </a:txBody>
                  <a:tcPr anchor="ctr">
                    <a:solidFill>
                      <a:srgbClr val="00B0F0"/>
                    </a:solidFill>
                  </a:tcPr>
                </a:tc>
                <a:extLst>
                  <a:ext uri="{0D108BD9-81ED-4DB2-BD59-A6C34878D82A}">
                    <a16:rowId xmlns:a16="http://schemas.microsoft.com/office/drawing/2014/main" val="1553363046"/>
                  </a:ext>
                </a:extLst>
              </a:tr>
              <a:tr h="249835">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extLst>
                  <a:ext uri="{0D108BD9-81ED-4DB2-BD59-A6C34878D82A}">
                    <a16:rowId xmlns:a16="http://schemas.microsoft.com/office/drawing/2014/main" val="4251576593"/>
                  </a:ext>
                </a:extLst>
              </a:tr>
            </a:tbl>
          </a:graphicData>
        </a:graphic>
      </p:graphicFrame>
    </p:spTree>
    <p:extLst>
      <p:ext uri="{BB962C8B-B14F-4D97-AF65-F5344CB8AC3E}">
        <p14:creationId xmlns:p14="http://schemas.microsoft.com/office/powerpoint/2010/main" val="329232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申請者の名称、設立年月日、資本金、代表者の氏名、主な事業、直近の売上高、自社の強みなど、概要を記入してください。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審査基準：①実施体制・計画の妥当性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申請者の概要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1685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アクティビティ・ベース整備スケジュール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交付決定（予定）日から完成までの工程表を、線表などを用い、</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作成にあたっては、募集案内 </a:t>
            </a:r>
            <a:r>
              <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．整備事業の実施・補助期間に記載されている＜スケジュール（目安）＞を踏まえたものとしてください。</a:t>
            </a:r>
            <a:endPar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kern="10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審査基準：①実施体制・計画の妥当性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アクティビティ・ベースを整備する地域</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アクティビティ・ベースを整備する地域（峡中、峡東、峡南、峡北、富士・東部）を記入してください。具体的な場所が決まっている場合には、所在（予定）地を記入してください。整備する地域に、第２候補があれば、併せて記入してください。</a:t>
            </a: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上記地域を選定した理由とともに、その地域において、観光客を迎え入れる際に課題となっていることを具体的に記入してください。</a:t>
            </a: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上記の課題を、アクティビティ・ベースがどのように解決するのか、記入してください。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審査基準：②現状認識・課題整理、⑤事業の実現可能性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整備予定のアクティビティ・ベースについて、完成時の位置、面積、構造、施設・設備等の配置など、ハード面の概要が分かるように説明いただくとともに、必要に応じ、平面図・立面図などを添付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審査基準：③整備内容の妥当性、④事業の実現可能性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アクティビティ・ベースの整備計画</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5066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アクティビティ・ベースにおいて展開するサービス等</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整備後のアクティビティ・ベースで提供するサービスについて、具体的に記入してください（コンシェルジュ機能及び多言語対応を必須とします）。</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上記サービスの提供を可能とする組織体制・人員配置を具体的に記入してください。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上記サービスを提供するために、自社以外の事業者と連携する場合には、その連携先、具体的な連携方法について記入してください。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審査基準：④募集要件の網羅性、⑤事業の実現可能性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アクティビティ・ベースへの誘客手法と想定利用者数</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アクティビティ・ベースへの誘客手法と想定利用者数を具体的に記入してください。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想定利用者数に関しては、その数値の根拠も合わせて記入してください。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審査基準：⑤事業の実現可能性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45672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令和</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６年度～令和８年度の事業計画</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６年度～令和８年度に</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おけるアクティビティ・ベースの運営体制、方法、サービス展開について具体的に記入してください。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審査基準：⑥令和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年度以降の運営計画の妥当性</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17151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独自提案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以上のほか、アクティビティ・ベース整備の効果を一層高めるために構想している独自の提案などがあれば、記入してください。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審査基準：⑦独自提案の内容</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F4A78E5BA90004FA4986024F0052FB8" ma:contentTypeVersion="7" ma:contentTypeDescription="新しいドキュメントを作成します。" ma:contentTypeScope="" ma:versionID="b92681fd71b09de39d5f3f5faae158c8">
  <xsd:schema xmlns:xsd="http://www.w3.org/2001/XMLSchema" xmlns:xs="http://www.w3.org/2001/XMLSchema" xmlns:p="http://schemas.microsoft.com/office/2006/metadata/properties" xmlns:ns2="ae703573-bb5d-4fef-b97c-d0176a93a45c" targetNamespace="http://schemas.microsoft.com/office/2006/metadata/properties" ma:root="true" ma:fieldsID="90927a5f014f103ac9ed3d372d4634cd" ns2:_="">
    <xsd:import namespace="ae703573-bb5d-4fef-b97c-d0176a93a45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703573-bb5d-4fef-b97c-d0176a93a4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180A8A-DD8A-41B4-ADD6-71F7F73AC672}">
  <ds:schemaRefs>
    <ds:schemaRef ds:uri="http://schemas.microsoft.com/sharepoint/v3/contenttype/forms"/>
  </ds:schemaRefs>
</ds:datastoreItem>
</file>

<file path=customXml/itemProps2.xml><?xml version="1.0" encoding="utf-8"?>
<ds:datastoreItem xmlns:ds="http://schemas.openxmlformats.org/officeDocument/2006/customXml" ds:itemID="{352C9B63-36A7-4648-9C9F-CF2EB7C384EF}">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ae703573-bb5d-4fef-b97c-d0176a93a45c"/>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2DCBF20-C030-4178-9A91-0A4B76A80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703573-bb5d-4fef-b97c-d0176a93a4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1886</TotalTime>
  <Words>1029</Words>
  <Application>Microsoft Office PowerPoint</Application>
  <PresentationFormat>画面に合わせる (4:3)</PresentationFormat>
  <Paragraphs>114</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ＭＳ Ｐゴシック</vt:lpstr>
      <vt:lpstr>メイリオ</vt:lpstr>
      <vt:lpstr>游明朝</vt:lpstr>
      <vt:lpstr>Arial</vt:lpstr>
      <vt:lpstr>Calibri</vt:lpstr>
      <vt:lpstr>Times New Roman</vt:lpstr>
      <vt:lpstr>Wingdings</vt:lpstr>
      <vt:lpstr>Office ​​テーマ</vt:lpstr>
      <vt:lpstr>アクティビティ・ベース整備事業 【事業提案書】</vt:lpstr>
      <vt:lpstr>1　申請者の概要</vt:lpstr>
      <vt:lpstr>2　アクティビティ・ベース整備スケジュール</vt:lpstr>
      <vt:lpstr>3　アクティビティ・ベースを整備する地域</vt:lpstr>
      <vt:lpstr>4　アクティビティ・ベースの整備計画</vt:lpstr>
      <vt:lpstr>5　アクティビティ・ベースにおいて展開するサービス等</vt:lpstr>
      <vt:lpstr>6　アクティビティ・ベースへの誘客手法と想定利用者数</vt:lpstr>
      <vt:lpstr>7　令和６年度～令和８年度の事業計画</vt:lpstr>
      <vt:lpstr>8　独自提案</vt:lpstr>
      <vt:lpstr>９　アクティビティ・ベース整備に係る想定収入・支出 　（収支予算書）</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山梨県</cp:lastModifiedBy>
  <cp:revision>66</cp:revision>
  <cp:lastPrinted>2023-08-07T01:03:49Z</cp:lastPrinted>
  <dcterms:modified xsi:type="dcterms:W3CDTF">2023-08-07T01:21:30Z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0x010100BF4A78E5BA90004FA4986024F0052FB8</vt:lpwstr>
  </property>
  <property fmtid="{D5CDD505-2E9C-101B-9397-08002B2CF9AE}" pid="3" name="Order">
    <vt:r8>600200</vt:r8>
  </property>
  <property fmtid="{D5CDD505-2E9C-101B-9397-08002B2CF9AE}" pid="4" name="ComplianceAssetId">
    <vt:lpwstr/>
  </property>
  <property fmtid="{D5CDD505-2E9C-101B-9397-08002B2CF9AE}" pid="5" name="_ExtendedDescription">
    <vt:lpwstr/>
  </property>
  <property fmtid="{D5CDD505-2E9C-101B-9397-08002B2CF9AE}" pid="6" name="MSIP_Label_ea60d57e-af5b-4752-ac57-3e4f28ca11dc_Enabled">
    <vt:lpwstr>true</vt:lpwstr>
  </property>
  <property fmtid="{D5CDD505-2E9C-101B-9397-08002B2CF9AE}" pid="7" name="MSIP_Label_ea60d57e-af5b-4752-ac57-3e4f28ca11dc_SetDate">
    <vt:lpwstr>2022-06-13T11:14:29Z</vt:lpwstr>
  </property>
  <property fmtid="{D5CDD505-2E9C-101B-9397-08002B2CF9AE}" pid="8" name="MSIP_Label_ea60d57e-af5b-4752-ac57-3e4f28ca11dc_Method">
    <vt:lpwstr>Standard</vt:lpwstr>
  </property>
  <property fmtid="{D5CDD505-2E9C-101B-9397-08002B2CF9AE}" pid="9" name="MSIP_Label_ea60d57e-af5b-4752-ac57-3e4f28ca11dc_Name">
    <vt:lpwstr>ea60d57e-af5b-4752-ac57-3e4f28ca11dc</vt:lpwstr>
  </property>
  <property fmtid="{D5CDD505-2E9C-101B-9397-08002B2CF9AE}" pid="10" name="MSIP_Label_ea60d57e-af5b-4752-ac57-3e4f28ca11dc_SiteId">
    <vt:lpwstr>36da45f1-dd2c-4d1f-af13-5abe46b99921</vt:lpwstr>
  </property>
  <property fmtid="{D5CDD505-2E9C-101B-9397-08002B2CF9AE}" pid="11" name="MSIP_Label_ea60d57e-af5b-4752-ac57-3e4f28ca11dc_ActionId">
    <vt:lpwstr>3672907d-248e-471c-bfae-8522d8b69f15</vt:lpwstr>
  </property>
  <property fmtid="{D5CDD505-2E9C-101B-9397-08002B2CF9AE}" pid="12" name="MSIP_Label_ea60d57e-af5b-4752-ac57-3e4f28ca11dc_ContentBits">
    <vt:lpwstr>0</vt:lpwstr>
  </property>
</Properties>
</file>