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Lst>
  <p:sldSz cx="7559675" cy="1069181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9F"/>
    <a:srgbClr val="FFCCFF"/>
    <a:srgbClr val="0099CC"/>
    <a:srgbClr val="99CCFF"/>
    <a:srgbClr val="FF9966"/>
    <a:srgbClr val="FF9933"/>
    <a:srgbClr val="99FF66"/>
    <a:srgbClr val="66FF66"/>
    <a:srgbClr val="9999FF"/>
    <a:srgbClr val="BEE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75781-84FA-4ED9-8BCA-0402518356FB}" v="2" dt="2023-06-12T08:44:47.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varScale="1">
        <p:scale>
          <a:sx n="51" d="100"/>
          <a:sy n="51" d="100"/>
        </p:scale>
        <p:origin x="280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古屋 正" userId="48e0121f3619dbae" providerId="LiveId" clId="{4ED75781-84FA-4ED9-8BCA-0402518356FB}"/>
    <pc:docChg chg="custSel modSld">
      <pc:chgData name="古屋 正" userId="48e0121f3619dbae" providerId="LiveId" clId="{4ED75781-84FA-4ED9-8BCA-0402518356FB}" dt="2023-06-12T08:45:31.525" v="256" actId="688"/>
      <pc:docMkLst>
        <pc:docMk/>
      </pc:docMkLst>
      <pc:sldChg chg="modSp mod">
        <pc:chgData name="古屋 正" userId="48e0121f3619dbae" providerId="LiveId" clId="{4ED75781-84FA-4ED9-8BCA-0402518356FB}" dt="2023-06-12T08:41:39.565" v="149" actId="1038"/>
        <pc:sldMkLst>
          <pc:docMk/>
          <pc:sldMk cId="3892259706" sldId="269"/>
        </pc:sldMkLst>
        <pc:spChg chg="mod">
          <ac:chgData name="古屋 正" userId="48e0121f3619dbae" providerId="LiveId" clId="{4ED75781-84FA-4ED9-8BCA-0402518356FB}" dt="2023-06-12T08:41:30.296" v="147" actId="1035"/>
          <ac:spMkLst>
            <pc:docMk/>
            <pc:sldMk cId="3892259706" sldId="269"/>
            <ac:spMk id="27" creationId="{1DA74F75-1C4E-D229-EE9D-3F01509E0711}"/>
          </ac:spMkLst>
        </pc:spChg>
        <pc:spChg chg="mod">
          <ac:chgData name="古屋 正" userId="48e0121f3619dbae" providerId="LiveId" clId="{4ED75781-84FA-4ED9-8BCA-0402518356FB}" dt="2023-06-12T08:41:39.565" v="149" actId="1038"/>
          <ac:spMkLst>
            <pc:docMk/>
            <pc:sldMk cId="3892259706" sldId="269"/>
            <ac:spMk id="43" creationId="{1DA74F75-1C4E-D229-EE9D-3F01509E0711}"/>
          </ac:spMkLst>
        </pc:spChg>
        <pc:spChg chg="mod">
          <ac:chgData name="古屋 正" userId="48e0121f3619dbae" providerId="LiveId" clId="{4ED75781-84FA-4ED9-8BCA-0402518356FB}" dt="2023-06-12T08:40:19.443" v="118" actId="1035"/>
          <ac:spMkLst>
            <pc:docMk/>
            <pc:sldMk cId="3892259706" sldId="269"/>
            <ac:spMk id="53" creationId="{2DC2C6E4-4FF4-0D6F-1BB7-27493316DCA1}"/>
          </ac:spMkLst>
        </pc:spChg>
        <pc:spChg chg="mod">
          <ac:chgData name="古屋 正" userId="48e0121f3619dbae" providerId="LiveId" clId="{4ED75781-84FA-4ED9-8BCA-0402518356FB}" dt="2023-06-12T08:39:57.310" v="116" actId="6549"/>
          <ac:spMkLst>
            <pc:docMk/>
            <pc:sldMk cId="3892259706" sldId="269"/>
            <ac:spMk id="57" creationId="{C02A38EB-987C-BAB4-D45A-C54818B45755}"/>
          </ac:spMkLst>
        </pc:spChg>
        <pc:spChg chg="mod">
          <ac:chgData name="古屋 正" userId="48e0121f3619dbae" providerId="LiveId" clId="{4ED75781-84FA-4ED9-8BCA-0402518356FB}" dt="2023-06-12T08:37:05.299" v="72" actId="1036"/>
          <ac:spMkLst>
            <pc:docMk/>
            <pc:sldMk cId="3892259706" sldId="269"/>
            <ac:spMk id="58" creationId="{E2B7287D-B4AD-90D2-4D99-4744D4D5FA06}"/>
          </ac:spMkLst>
        </pc:spChg>
        <pc:spChg chg="mod">
          <ac:chgData name="古屋 正" userId="48e0121f3619dbae" providerId="LiveId" clId="{4ED75781-84FA-4ED9-8BCA-0402518356FB}" dt="2023-06-12T08:36:33.462" v="56" actId="1037"/>
          <ac:spMkLst>
            <pc:docMk/>
            <pc:sldMk cId="3892259706" sldId="269"/>
            <ac:spMk id="66" creationId="{2DC2C6E4-4FF4-0D6F-1BB7-27493316DCA1}"/>
          </ac:spMkLst>
        </pc:spChg>
        <pc:spChg chg="mod">
          <ac:chgData name="古屋 正" userId="48e0121f3619dbae" providerId="LiveId" clId="{4ED75781-84FA-4ED9-8BCA-0402518356FB}" dt="2023-06-12T08:37:05.299" v="72" actId="1036"/>
          <ac:spMkLst>
            <pc:docMk/>
            <pc:sldMk cId="3892259706" sldId="269"/>
            <ac:spMk id="69" creationId="{00000000-0000-0000-0000-000000000000}"/>
          </ac:spMkLst>
        </pc:spChg>
        <pc:spChg chg="mod">
          <ac:chgData name="古屋 正" userId="48e0121f3619dbae" providerId="LiveId" clId="{4ED75781-84FA-4ED9-8BCA-0402518356FB}" dt="2023-06-12T08:36:43.328" v="62" actId="1037"/>
          <ac:spMkLst>
            <pc:docMk/>
            <pc:sldMk cId="3892259706" sldId="269"/>
            <ac:spMk id="76" creationId="{C02A38EB-987C-BAB4-D45A-C54818B45755}"/>
          </ac:spMkLst>
        </pc:spChg>
        <pc:spChg chg="mod">
          <ac:chgData name="古屋 正" userId="48e0121f3619dbae" providerId="LiveId" clId="{4ED75781-84FA-4ED9-8BCA-0402518356FB}" dt="2023-06-12T08:38:18.071" v="90" actId="14100"/>
          <ac:spMkLst>
            <pc:docMk/>
            <pc:sldMk cId="3892259706" sldId="269"/>
            <ac:spMk id="83" creationId="{E86AD12F-4E41-D448-774E-CC5E13079B77}"/>
          </ac:spMkLst>
        </pc:spChg>
        <pc:grpChg chg="mod">
          <ac:chgData name="古屋 正" userId="48e0121f3619dbae" providerId="LiveId" clId="{4ED75781-84FA-4ED9-8BCA-0402518356FB}" dt="2023-06-12T08:37:05.299" v="72" actId="1036"/>
          <ac:grpSpMkLst>
            <pc:docMk/>
            <pc:sldMk cId="3892259706" sldId="269"/>
            <ac:grpSpMk id="19" creationId="{00000000-0000-0000-0000-000000000000}"/>
          </ac:grpSpMkLst>
        </pc:grpChg>
        <pc:grpChg chg="mod">
          <ac:chgData name="古屋 正" userId="48e0121f3619dbae" providerId="LiveId" clId="{4ED75781-84FA-4ED9-8BCA-0402518356FB}" dt="2023-06-12T08:37:05.299" v="72" actId="1036"/>
          <ac:grpSpMkLst>
            <pc:docMk/>
            <pc:sldMk cId="3892259706" sldId="269"/>
            <ac:grpSpMk id="23" creationId="{00000000-0000-0000-0000-000000000000}"/>
          </ac:grpSpMkLst>
        </pc:grpChg>
        <pc:grpChg chg="mod">
          <ac:chgData name="古屋 正" userId="48e0121f3619dbae" providerId="LiveId" clId="{4ED75781-84FA-4ED9-8BCA-0402518356FB}" dt="2023-06-12T08:40:27.285" v="121" actId="1036"/>
          <ac:grpSpMkLst>
            <pc:docMk/>
            <pc:sldMk cId="3892259706" sldId="269"/>
            <ac:grpSpMk id="35" creationId="{00000000-0000-0000-0000-000000000000}"/>
          </ac:grpSpMkLst>
        </pc:grpChg>
        <pc:grpChg chg="mod">
          <ac:chgData name="古屋 正" userId="48e0121f3619dbae" providerId="LiveId" clId="{4ED75781-84FA-4ED9-8BCA-0402518356FB}" dt="2023-06-12T08:37:13.842" v="86" actId="1035"/>
          <ac:grpSpMkLst>
            <pc:docMk/>
            <pc:sldMk cId="3892259706" sldId="269"/>
            <ac:grpSpMk id="61" creationId="{00000000-0000-0000-0000-000000000000}"/>
          </ac:grpSpMkLst>
        </pc:grpChg>
      </pc:sldChg>
      <pc:sldChg chg="addSp modSp mod">
        <pc:chgData name="古屋 正" userId="48e0121f3619dbae" providerId="LiveId" clId="{4ED75781-84FA-4ED9-8BCA-0402518356FB}" dt="2023-06-12T08:45:31.525" v="256" actId="688"/>
        <pc:sldMkLst>
          <pc:docMk/>
          <pc:sldMk cId="1723502301" sldId="273"/>
        </pc:sldMkLst>
        <pc:spChg chg="mod">
          <ac:chgData name="古屋 正" userId="48e0121f3619dbae" providerId="LiveId" clId="{4ED75781-84FA-4ED9-8BCA-0402518356FB}" dt="2023-06-12T08:44:41.402" v="224" actId="6549"/>
          <ac:spMkLst>
            <pc:docMk/>
            <pc:sldMk cId="1723502301" sldId="273"/>
            <ac:spMk id="3" creationId="{B81F86D6-3D4D-71EB-ED7F-B3568804CB16}"/>
          </ac:spMkLst>
        </pc:spChg>
        <pc:spChg chg="add mod">
          <ac:chgData name="古屋 正" userId="48e0121f3619dbae" providerId="LiveId" clId="{4ED75781-84FA-4ED9-8BCA-0402518356FB}" dt="2023-06-12T08:45:12.327" v="239" actId="20577"/>
          <ac:spMkLst>
            <pc:docMk/>
            <pc:sldMk cId="1723502301" sldId="273"/>
            <ac:spMk id="4" creationId="{31FE0202-29D7-6A55-5DD7-A5B583183537}"/>
          </ac:spMkLst>
        </pc:spChg>
        <pc:spChg chg="add mod">
          <ac:chgData name="古屋 正" userId="48e0121f3619dbae" providerId="LiveId" clId="{4ED75781-84FA-4ED9-8BCA-0402518356FB}" dt="2023-06-12T08:45:31.525" v="256" actId="688"/>
          <ac:spMkLst>
            <pc:docMk/>
            <pc:sldMk cId="1723502301" sldId="273"/>
            <ac:spMk id="5" creationId="{61EF6A75-9929-89D1-4827-64C7BB1BFDC8}"/>
          </ac:spMkLst>
        </pc:spChg>
        <pc:spChg chg="mod">
          <ac:chgData name="古屋 正" userId="48e0121f3619dbae" providerId="LiveId" clId="{4ED75781-84FA-4ED9-8BCA-0402518356FB}" dt="2023-06-12T08:41:08.239" v="144" actId="14100"/>
          <ac:spMkLst>
            <pc:docMk/>
            <pc:sldMk cId="1723502301" sldId="273"/>
            <ac:spMk id="6" creationId="{378D9968-D4AA-ED0B-7274-4DA78E99B81F}"/>
          </ac:spMkLst>
        </pc:spChg>
        <pc:spChg chg="mod">
          <ac:chgData name="古屋 正" userId="48e0121f3619dbae" providerId="LiveId" clId="{4ED75781-84FA-4ED9-8BCA-0402518356FB}" dt="2023-06-12T08:44:26.587" v="221" actId="1076"/>
          <ac:spMkLst>
            <pc:docMk/>
            <pc:sldMk cId="1723502301" sldId="273"/>
            <ac:spMk id="10" creationId="{8B251FA4-FCFD-C6FC-2EA1-5DA9DB0F454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9DC4DC-AF54-4368-AE6A-2E6D71B68A52}" type="datetimeFigureOut">
              <a:rPr kumimoji="1" lang="ja-JP" altLang="en-US" smtClean="0"/>
              <a:t>2026/4/1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四角形: 角を丸くする 65">
            <a:extLst>
              <a:ext uri="{FF2B5EF4-FFF2-40B4-BE49-F238E27FC236}">
                <a16:creationId xmlns:a16="http://schemas.microsoft.com/office/drawing/2014/main" id="{87A11D7B-0FB3-D8A9-884A-8F8F997E9A9F}"/>
              </a:ext>
            </a:extLst>
          </p:cNvPr>
          <p:cNvSpPr/>
          <p:nvPr/>
        </p:nvSpPr>
        <p:spPr>
          <a:xfrm>
            <a:off x="390525" y="8450892"/>
            <a:ext cx="6793075" cy="2124595"/>
          </a:xfrm>
          <a:prstGeom prst="roundRect">
            <a:avLst/>
          </a:prstGeom>
          <a:solidFill>
            <a:srgbClr val="FF99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49F"/>
              </a:solidFill>
            </a:endParaRPr>
          </a:p>
        </p:txBody>
      </p:sp>
      <p:sp>
        <p:nvSpPr>
          <p:cNvPr id="16" name="四角形: 角を丸くする 15">
            <a:extLst>
              <a:ext uri="{FF2B5EF4-FFF2-40B4-BE49-F238E27FC236}">
                <a16:creationId xmlns:a16="http://schemas.microsoft.com/office/drawing/2014/main" id="{FEA4B503-CAC3-4A45-EF5D-2C3CC6BCF1DD}"/>
              </a:ext>
            </a:extLst>
          </p:cNvPr>
          <p:cNvSpPr/>
          <p:nvPr/>
        </p:nvSpPr>
        <p:spPr>
          <a:xfrm>
            <a:off x="280071" y="6048161"/>
            <a:ext cx="2862952" cy="754734"/>
          </a:xfrm>
          <a:prstGeom prst="roundRect">
            <a:avLst>
              <a:gd name="adj" fmla="val 49503"/>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A48570F-17AE-B662-2710-A34F685AB2FF}"/>
              </a:ext>
            </a:extLst>
          </p:cNvPr>
          <p:cNvSpPr txBox="1"/>
          <p:nvPr/>
        </p:nvSpPr>
        <p:spPr>
          <a:xfrm>
            <a:off x="316578" y="78260"/>
            <a:ext cx="7109639" cy="276999"/>
          </a:xfrm>
          <a:prstGeom prst="rect">
            <a:avLst/>
          </a:prstGeom>
          <a:noFill/>
        </p:spPr>
        <p:txBody>
          <a:bodyPr wrap="none" rtlCol="0">
            <a:spAutoFit/>
          </a:bodyPr>
          <a:lstStyle/>
          <a:p>
            <a:r>
              <a:rPr kumimoji="1" lang="ja-JP" altLang="en-US" sz="1200" dirty="0">
                <a:solidFill>
                  <a:srgbClr val="926640"/>
                </a:solidFill>
                <a:latin typeface="HG丸ｺﾞｼｯｸM-PRO" panose="020F0600000000000000" pitchFamily="50" charset="-128"/>
                <a:ea typeface="HG丸ｺﾞｼｯｸM-PRO" panose="020F0600000000000000" pitchFamily="50" charset="-128"/>
              </a:rPr>
              <a:t>この事業は、山梨県による男女共同参画・共生社会推進専門人材「専門アドバイザー」設置事業です</a:t>
            </a:r>
          </a:p>
        </p:txBody>
      </p:sp>
      <p:sp>
        <p:nvSpPr>
          <p:cNvPr id="11" name="正方形/長方形 10">
            <a:extLst>
              <a:ext uri="{FF2B5EF4-FFF2-40B4-BE49-F238E27FC236}">
                <a16:creationId xmlns:a16="http://schemas.microsoft.com/office/drawing/2014/main" id="{B326CA49-B920-6AAE-676D-57BA140D5B15}"/>
              </a:ext>
            </a:extLst>
          </p:cNvPr>
          <p:cNvSpPr/>
          <p:nvPr/>
        </p:nvSpPr>
        <p:spPr>
          <a:xfrm>
            <a:off x="-104217" y="435227"/>
            <a:ext cx="7768107" cy="1872612"/>
          </a:xfrm>
          <a:prstGeom prst="rect">
            <a:avLst/>
          </a:prstGeom>
          <a:solidFill>
            <a:srgbClr val="FF99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6BF94F3-358D-4B09-1E66-C52D6974978D}"/>
              </a:ext>
            </a:extLst>
          </p:cNvPr>
          <p:cNvSpPr txBox="1"/>
          <p:nvPr/>
        </p:nvSpPr>
        <p:spPr>
          <a:xfrm>
            <a:off x="594404" y="596187"/>
            <a:ext cx="6589196" cy="1578253"/>
          </a:xfrm>
          <a:prstGeom prst="rect">
            <a:avLst/>
          </a:prstGeom>
          <a:noFill/>
        </p:spPr>
        <p:txBody>
          <a:bodyPr wrap="square" rtlCol="0">
            <a:spAutoFit/>
          </a:bodyPr>
          <a:lstStyle/>
          <a:p>
            <a:pPr>
              <a:lnSpc>
                <a:spcPts val="6000"/>
              </a:lnSpc>
            </a:pPr>
            <a:r>
              <a:rPr kumimoji="1" lang="ja-JP" altLang="en-US" sz="4800" dirty="0">
                <a:solidFill>
                  <a:srgbClr val="926640"/>
                </a:solidFill>
                <a:latin typeface="Yu Gothic UI Semibold" panose="020B0700000000000000" pitchFamily="50" charset="-128"/>
                <a:ea typeface="Yu Gothic UI Semibold" panose="020B0700000000000000" pitchFamily="50" charset="-128"/>
              </a:rPr>
              <a:t>男女共同参画のお悩み</a:t>
            </a:r>
            <a:r>
              <a:rPr lang="ja-JP" altLang="en-US" sz="4800" dirty="0">
                <a:solidFill>
                  <a:srgbClr val="926640"/>
                </a:solidFill>
                <a:latin typeface="Yu Gothic UI Semibold" panose="020B0700000000000000" pitchFamily="50" charset="-128"/>
                <a:ea typeface="Yu Gothic UI Semibold" panose="020B0700000000000000" pitchFamily="50" charset="-128"/>
              </a:rPr>
              <a:t>に</a:t>
            </a:r>
            <a:r>
              <a:rPr kumimoji="1" lang="ja-JP" altLang="en-US" sz="4800" dirty="0">
                <a:solidFill>
                  <a:srgbClr val="926640"/>
                </a:solidFill>
                <a:latin typeface="Yu Gothic UI Semibold" panose="020B0700000000000000" pitchFamily="50" charset="-128"/>
                <a:ea typeface="Yu Gothic UI Semibold" panose="020B0700000000000000" pitchFamily="50" charset="-128"/>
              </a:rPr>
              <a:t>専門家がお答えします！</a:t>
            </a:r>
          </a:p>
        </p:txBody>
      </p:sp>
      <p:sp>
        <p:nvSpPr>
          <p:cNvPr id="14" name="テキスト ボックス 13">
            <a:extLst>
              <a:ext uri="{FF2B5EF4-FFF2-40B4-BE49-F238E27FC236}">
                <a16:creationId xmlns:a16="http://schemas.microsoft.com/office/drawing/2014/main" id="{25E37FFD-FC1F-B7A8-E69B-3860B6D88BFA}"/>
              </a:ext>
            </a:extLst>
          </p:cNvPr>
          <p:cNvSpPr txBox="1"/>
          <p:nvPr/>
        </p:nvSpPr>
        <p:spPr>
          <a:xfrm>
            <a:off x="475889" y="2343385"/>
            <a:ext cx="6707711" cy="1220847"/>
          </a:xfrm>
          <a:prstGeom prst="rect">
            <a:avLst/>
          </a:prstGeom>
          <a:noFill/>
        </p:spPr>
        <p:txBody>
          <a:bodyPr wrap="square" rtlCol="0">
            <a:spAutoFit/>
          </a:bodyPr>
          <a:lstStyle/>
          <a:p>
            <a:pPr>
              <a:lnSpc>
                <a:spcPts val="2200"/>
              </a:lnSpc>
            </a:pPr>
            <a:r>
              <a:rPr lang="ja-JP" altLang="en-US" sz="1400" dirty="0">
                <a:latin typeface="Yu Gothic UI Semibold" panose="020B0700000000000000" pitchFamily="50" charset="-128"/>
                <a:ea typeface="Yu Gothic UI Semibold" panose="020B0700000000000000" pitchFamily="50" charset="-128"/>
              </a:rPr>
              <a:t>自治会役員に女性を増やしたいが、どうしていいのかわからない。</a:t>
            </a:r>
            <a:endParaRPr lang="en-US" altLang="ja-JP" sz="1400" dirty="0">
              <a:latin typeface="Yu Gothic UI Semibold" panose="020B0700000000000000" pitchFamily="50" charset="-128"/>
              <a:ea typeface="Yu Gothic UI Semibold" panose="020B0700000000000000" pitchFamily="50" charset="-128"/>
            </a:endParaRPr>
          </a:p>
          <a:p>
            <a:pPr>
              <a:lnSpc>
                <a:spcPts val="2200"/>
              </a:lnSpc>
            </a:pPr>
            <a:r>
              <a:rPr lang="en-US" altLang="ja-JP" sz="1400" dirty="0">
                <a:latin typeface="Yu Gothic UI Semibold" panose="020B0700000000000000" pitchFamily="50" charset="-128"/>
                <a:ea typeface="Yu Gothic UI Semibold" panose="020B0700000000000000" pitchFamily="50" charset="-128"/>
              </a:rPr>
              <a:t>DV</a:t>
            </a:r>
            <a:r>
              <a:rPr lang="ja-JP" altLang="en-US" sz="1400" dirty="0">
                <a:latin typeface="Yu Gothic UI Semibold" panose="020B0700000000000000" pitchFamily="50" charset="-128"/>
                <a:ea typeface="Yu Gothic UI Semibold" panose="020B0700000000000000" pitchFamily="50" charset="-128"/>
              </a:rPr>
              <a:t>を若い人たちにもっと知ってもらいたいのにどうしていいかわからない。</a:t>
            </a:r>
            <a:endParaRPr lang="en-US" altLang="ja-JP" sz="1400" dirty="0">
              <a:latin typeface="Yu Gothic UI Semibold" panose="020B0700000000000000" pitchFamily="50" charset="-128"/>
              <a:ea typeface="Yu Gothic UI Semibold" panose="020B0700000000000000" pitchFamily="50" charset="-128"/>
            </a:endParaRPr>
          </a:p>
          <a:p>
            <a:pPr>
              <a:lnSpc>
                <a:spcPts val="2200"/>
              </a:lnSpc>
            </a:pPr>
            <a:r>
              <a:rPr lang="ja-JP" altLang="en-US" sz="1400" dirty="0">
                <a:latin typeface="Yu Gothic UI Semibold" panose="020B0700000000000000" pitchFamily="50" charset="-128"/>
                <a:ea typeface="Yu Gothic UI Semibold" panose="020B0700000000000000" pitchFamily="50" charset="-128"/>
              </a:rPr>
              <a:t>・・・こんな「男女共同参画のお悩み」はありませんか？</a:t>
            </a:r>
            <a:endParaRPr lang="en-US" altLang="ja-JP" sz="1400" dirty="0">
              <a:latin typeface="Yu Gothic UI Semibold" panose="020B0700000000000000" pitchFamily="50" charset="-128"/>
              <a:ea typeface="Yu Gothic UI Semibold" panose="020B0700000000000000" pitchFamily="50" charset="-128"/>
            </a:endParaRPr>
          </a:p>
          <a:p>
            <a:pPr>
              <a:lnSpc>
                <a:spcPts val="2200"/>
              </a:lnSpc>
            </a:pPr>
            <a:r>
              <a:rPr lang="ja-JP" altLang="en-US" sz="1400" dirty="0">
                <a:latin typeface="Yu Gothic UI Semibold" panose="020B0700000000000000" pitchFamily="50" charset="-128"/>
                <a:ea typeface="Yu Gothic UI Semibold" panose="020B0700000000000000" pitchFamily="50" charset="-128"/>
              </a:rPr>
              <a:t>県では、団体や地域の相談に専門家が対応し、男女共同参画の取組みを支援しています。</a:t>
            </a:r>
            <a:endParaRPr lang="en-US" altLang="ja-JP" sz="1400" dirty="0">
              <a:latin typeface="Yu Gothic UI Semibold" panose="020B0700000000000000" pitchFamily="50" charset="-128"/>
              <a:ea typeface="Yu Gothic UI Semibold" panose="020B0700000000000000" pitchFamily="50" charset="-128"/>
            </a:endParaRPr>
          </a:p>
        </p:txBody>
      </p:sp>
      <p:sp>
        <p:nvSpPr>
          <p:cNvPr id="23" name="四角形: 角を丸くする 22">
            <a:extLst>
              <a:ext uri="{FF2B5EF4-FFF2-40B4-BE49-F238E27FC236}">
                <a16:creationId xmlns:a16="http://schemas.microsoft.com/office/drawing/2014/main" id="{8B64CFC0-75A2-BE4B-BFDF-E0370530068B}"/>
              </a:ext>
            </a:extLst>
          </p:cNvPr>
          <p:cNvSpPr/>
          <p:nvPr/>
        </p:nvSpPr>
        <p:spPr>
          <a:xfrm>
            <a:off x="768831" y="3954358"/>
            <a:ext cx="3121437" cy="847709"/>
          </a:xfrm>
          <a:prstGeom prst="roundRect">
            <a:avLst>
              <a:gd name="adj" fmla="val 49503"/>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15A305D-366C-400F-6AE2-56BC85F4C8CA}"/>
              </a:ext>
            </a:extLst>
          </p:cNvPr>
          <p:cNvSpPr txBox="1"/>
          <p:nvPr/>
        </p:nvSpPr>
        <p:spPr>
          <a:xfrm>
            <a:off x="932436" y="4065937"/>
            <a:ext cx="2933125" cy="646331"/>
          </a:xfrm>
          <a:prstGeom prst="rect">
            <a:avLst/>
          </a:prstGeom>
          <a:noFill/>
        </p:spPr>
        <p:txBody>
          <a:bodyPr wrap="square" rtlCol="0">
            <a:spAutoFit/>
          </a:bodyPr>
          <a:lstStyle/>
          <a:p>
            <a:r>
              <a:rPr kumimoji="1" lang="ja-JP" altLang="en-US" dirty="0">
                <a:solidFill>
                  <a:srgbClr val="926640"/>
                </a:solidFill>
                <a:latin typeface="Yu Gothic UI Semibold" panose="020B0700000000000000" pitchFamily="50" charset="-128"/>
                <a:ea typeface="Yu Gothic UI Semibold" panose="020B0700000000000000" pitchFamily="50" charset="-128"/>
              </a:rPr>
              <a:t>男女共同参画・共生社会</a:t>
            </a:r>
            <a:endParaRPr kumimoji="1" lang="en-US" altLang="ja-JP" dirty="0">
              <a:solidFill>
                <a:srgbClr val="926640"/>
              </a:solidFill>
              <a:latin typeface="Yu Gothic UI Semibold" panose="020B0700000000000000" pitchFamily="50" charset="-128"/>
              <a:ea typeface="Yu Gothic UI Semibold" panose="020B0700000000000000" pitchFamily="50" charset="-128"/>
            </a:endParaRPr>
          </a:p>
          <a:p>
            <a:r>
              <a:rPr kumimoji="1" lang="ja-JP" altLang="en-US" dirty="0">
                <a:solidFill>
                  <a:srgbClr val="926640"/>
                </a:solidFill>
                <a:latin typeface="Yu Gothic UI Semibold" panose="020B0700000000000000" pitchFamily="50" charset="-128"/>
                <a:ea typeface="Yu Gothic UI Semibold" panose="020B0700000000000000" pitchFamily="50" charset="-128"/>
              </a:rPr>
              <a:t>推進に関するお悩み・ご相談</a:t>
            </a:r>
          </a:p>
        </p:txBody>
      </p:sp>
      <p:pic>
        <p:nvPicPr>
          <p:cNvPr id="25" name="グラフィックス 24" descr="矢印: 緩い曲線">
            <a:extLst>
              <a:ext uri="{FF2B5EF4-FFF2-40B4-BE49-F238E27FC236}">
                <a16:creationId xmlns:a16="http://schemas.microsoft.com/office/drawing/2014/main" id="{6724F9BD-2662-1EE7-C569-990A694327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284339" flipV="1">
            <a:off x="3920091" y="4465798"/>
            <a:ext cx="1117039" cy="1098003"/>
          </a:xfrm>
          <a:prstGeom prst="rect">
            <a:avLst/>
          </a:prstGeom>
        </p:spPr>
      </p:pic>
      <p:sp>
        <p:nvSpPr>
          <p:cNvPr id="26" name="四角形: 角を丸くする 25">
            <a:extLst>
              <a:ext uri="{FF2B5EF4-FFF2-40B4-BE49-F238E27FC236}">
                <a16:creationId xmlns:a16="http://schemas.microsoft.com/office/drawing/2014/main" id="{0D911316-03CB-215A-9960-B91D9A93A6E6}"/>
              </a:ext>
            </a:extLst>
          </p:cNvPr>
          <p:cNvSpPr/>
          <p:nvPr/>
        </p:nvSpPr>
        <p:spPr>
          <a:xfrm>
            <a:off x="4172378" y="5506361"/>
            <a:ext cx="2678546" cy="772731"/>
          </a:xfrm>
          <a:prstGeom prst="roundRect">
            <a:avLst>
              <a:gd name="adj" fmla="val 49503"/>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9416283-8AB4-FD4D-B47E-5505717EF596}"/>
              </a:ext>
            </a:extLst>
          </p:cNvPr>
          <p:cNvSpPr txBox="1"/>
          <p:nvPr/>
        </p:nvSpPr>
        <p:spPr>
          <a:xfrm>
            <a:off x="4887251" y="4857610"/>
            <a:ext cx="2204779" cy="646331"/>
          </a:xfrm>
          <a:prstGeom prst="rect">
            <a:avLst/>
          </a:prstGeom>
          <a:noFill/>
        </p:spPr>
        <p:txBody>
          <a:bodyPr wrap="square" rtlCol="0">
            <a:spAutoFit/>
          </a:bodyPr>
          <a:lstStyle/>
          <a:p>
            <a:r>
              <a:rPr lang="ja-JP" altLang="en-US" dirty="0">
                <a:solidFill>
                  <a:srgbClr val="926640"/>
                </a:solidFill>
                <a:latin typeface="Yu Gothic UI Semibold" panose="020B0700000000000000" pitchFamily="50" charset="-128"/>
                <a:ea typeface="Yu Gothic UI Semibold" panose="020B0700000000000000" pitchFamily="50" charset="-128"/>
              </a:rPr>
              <a:t>「ぴゅあ」</a:t>
            </a:r>
            <a:r>
              <a:rPr kumimoji="1" lang="ja-JP" altLang="en-US" dirty="0">
                <a:solidFill>
                  <a:srgbClr val="926640"/>
                </a:solidFill>
                <a:latin typeface="Yu Gothic UI Semibold" panose="020B0700000000000000" pitchFamily="50" charset="-128"/>
                <a:ea typeface="Yu Gothic UI Semibold" panose="020B0700000000000000" pitchFamily="50" charset="-128"/>
              </a:rPr>
              <a:t>に問い合わせ＆申し込み</a:t>
            </a:r>
          </a:p>
        </p:txBody>
      </p:sp>
      <p:sp>
        <p:nvSpPr>
          <p:cNvPr id="33" name="テキスト ボックス 32">
            <a:extLst>
              <a:ext uri="{FF2B5EF4-FFF2-40B4-BE49-F238E27FC236}">
                <a16:creationId xmlns:a16="http://schemas.microsoft.com/office/drawing/2014/main" id="{C00C2539-301B-A21A-217E-F31ADF588EA4}"/>
              </a:ext>
            </a:extLst>
          </p:cNvPr>
          <p:cNvSpPr txBox="1"/>
          <p:nvPr/>
        </p:nvSpPr>
        <p:spPr>
          <a:xfrm>
            <a:off x="4404390" y="5582752"/>
            <a:ext cx="2283007" cy="646331"/>
          </a:xfrm>
          <a:prstGeom prst="rect">
            <a:avLst/>
          </a:prstGeom>
          <a:noFill/>
        </p:spPr>
        <p:txBody>
          <a:bodyPr wrap="square" rtlCol="0">
            <a:spAutoFit/>
          </a:bodyPr>
          <a:lstStyle/>
          <a:p>
            <a:r>
              <a:rPr lang="ja-JP" altLang="en-US" dirty="0">
                <a:solidFill>
                  <a:schemeClr val="bg1"/>
                </a:solidFill>
                <a:latin typeface="Yu Gothic UI Semibold" panose="020B0700000000000000" pitchFamily="50" charset="-128"/>
                <a:ea typeface="Yu Gothic UI Semibold" panose="020B0700000000000000" pitchFamily="50" charset="-128"/>
              </a:rPr>
              <a:t>「ぴゅあ」</a:t>
            </a:r>
            <a:r>
              <a:rPr kumimoji="1" lang="ja-JP" altLang="en-US" dirty="0">
                <a:solidFill>
                  <a:schemeClr val="bg1"/>
                </a:solidFill>
                <a:latin typeface="Yu Gothic UI Semibold" panose="020B0700000000000000" pitchFamily="50" charset="-128"/>
                <a:ea typeface="Yu Gothic UI Semibold" panose="020B0700000000000000" pitchFamily="50" charset="-128"/>
              </a:rPr>
              <a:t>が専門人材をコーディネートします</a:t>
            </a:r>
          </a:p>
        </p:txBody>
      </p:sp>
      <p:pic>
        <p:nvPicPr>
          <p:cNvPr id="34" name="グラフィックス 33" descr="矢印: 緩い曲線">
            <a:extLst>
              <a:ext uri="{FF2B5EF4-FFF2-40B4-BE49-F238E27FC236}">
                <a16:creationId xmlns:a16="http://schemas.microsoft.com/office/drawing/2014/main" id="{F5B2DE41-FF23-B8F6-BE61-1A56ED5225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512845" flipV="1">
            <a:off x="4518715" y="6298398"/>
            <a:ext cx="1099339" cy="978034"/>
          </a:xfrm>
          <a:prstGeom prst="rect">
            <a:avLst/>
          </a:prstGeom>
        </p:spPr>
      </p:pic>
      <p:sp>
        <p:nvSpPr>
          <p:cNvPr id="35" name="テキスト ボックス 34">
            <a:extLst>
              <a:ext uri="{FF2B5EF4-FFF2-40B4-BE49-F238E27FC236}">
                <a16:creationId xmlns:a16="http://schemas.microsoft.com/office/drawing/2014/main" id="{4421D503-CDA7-8186-3476-E9821CE3A04B}"/>
              </a:ext>
            </a:extLst>
          </p:cNvPr>
          <p:cNvSpPr txBox="1"/>
          <p:nvPr/>
        </p:nvSpPr>
        <p:spPr>
          <a:xfrm>
            <a:off x="5174930" y="6556519"/>
            <a:ext cx="2125164" cy="646331"/>
          </a:xfrm>
          <a:prstGeom prst="rect">
            <a:avLst/>
          </a:prstGeom>
          <a:noFill/>
        </p:spPr>
        <p:txBody>
          <a:bodyPr wrap="square" rtlCol="0">
            <a:spAutoFit/>
          </a:bodyPr>
          <a:lstStyle/>
          <a:p>
            <a:r>
              <a:rPr lang="ja-JP" altLang="en-US" dirty="0">
                <a:solidFill>
                  <a:srgbClr val="926640"/>
                </a:solidFill>
                <a:latin typeface="Yu Gothic UI Semibold" panose="020B0700000000000000" pitchFamily="50" charset="-128"/>
                <a:ea typeface="Yu Gothic UI Semibold" panose="020B0700000000000000" pitchFamily="50" charset="-128"/>
              </a:rPr>
              <a:t>「ぴゅあ」が専門家を派遣します</a:t>
            </a:r>
            <a:endParaRPr kumimoji="1" lang="ja-JP" altLang="en-US" dirty="0">
              <a:solidFill>
                <a:srgbClr val="926640"/>
              </a:solidFill>
              <a:latin typeface="Yu Gothic UI Semibold" panose="020B0700000000000000" pitchFamily="50" charset="-128"/>
              <a:ea typeface="Yu Gothic UI Semibold" panose="020B0700000000000000" pitchFamily="50" charset="-128"/>
            </a:endParaRPr>
          </a:p>
        </p:txBody>
      </p:sp>
      <p:sp>
        <p:nvSpPr>
          <p:cNvPr id="38" name="四角形: 角を丸くする 37">
            <a:extLst>
              <a:ext uri="{FF2B5EF4-FFF2-40B4-BE49-F238E27FC236}">
                <a16:creationId xmlns:a16="http://schemas.microsoft.com/office/drawing/2014/main" id="{3F8E05EB-0AFA-80B4-C77C-251CAB28583B}"/>
              </a:ext>
            </a:extLst>
          </p:cNvPr>
          <p:cNvSpPr/>
          <p:nvPr/>
        </p:nvSpPr>
        <p:spPr>
          <a:xfrm>
            <a:off x="2550231" y="7328309"/>
            <a:ext cx="4362360" cy="899169"/>
          </a:xfrm>
          <a:prstGeom prst="roundRect">
            <a:avLst>
              <a:gd name="adj" fmla="val 49503"/>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AD503A5-5FB6-B38D-E933-1D74FACECFA1}"/>
              </a:ext>
            </a:extLst>
          </p:cNvPr>
          <p:cNvSpPr txBox="1"/>
          <p:nvPr/>
        </p:nvSpPr>
        <p:spPr>
          <a:xfrm>
            <a:off x="3087106" y="7512854"/>
            <a:ext cx="3600291" cy="584775"/>
          </a:xfrm>
          <a:prstGeom prst="rect">
            <a:avLst/>
          </a:prstGeom>
          <a:noFill/>
        </p:spPr>
        <p:txBody>
          <a:bodyPr wrap="square" rtlCol="0">
            <a:spAutoFit/>
          </a:bodyPr>
          <a:lstStyle/>
          <a:p>
            <a:r>
              <a:rPr lang="ja-JP" altLang="en-US" sz="1600" dirty="0">
                <a:solidFill>
                  <a:schemeClr val="bg1"/>
                </a:solidFill>
                <a:latin typeface="Yu Gothic UI Semibold" panose="020B0700000000000000" pitchFamily="50" charset="-128"/>
                <a:ea typeface="Yu Gothic UI Semibold" panose="020B0700000000000000" pitchFamily="50" charset="-128"/>
              </a:rPr>
              <a:t>専門家があなたのところにうかがって相談に乗り、課題解決のために一緒に考えます。</a:t>
            </a:r>
            <a:endParaRPr kumimoji="1" lang="ja-JP" altLang="en-US" sz="1600" dirty="0">
              <a:solidFill>
                <a:schemeClr val="bg1"/>
              </a:solidFill>
              <a:latin typeface="Yu Gothic UI Semibold" panose="020B0700000000000000" pitchFamily="50" charset="-128"/>
              <a:ea typeface="Yu Gothic UI Semibold" panose="020B0700000000000000" pitchFamily="50" charset="-128"/>
            </a:endParaRPr>
          </a:p>
        </p:txBody>
      </p:sp>
      <p:pic>
        <p:nvPicPr>
          <p:cNvPr id="40" name="グラフィックス 39" descr="電球">
            <a:extLst>
              <a:ext uri="{FF2B5EF4-FFF2-40B4-BE49-F238E27FC236}">
                <a16:creationId xmlns:a16="http://schemas.microsoft.com/office/drawing/2014/main" id="{2C9774D4-D277-2B86-C269-786603EE7C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32232">
            <a:off x="3027032" y="6058449"/>
            <a:ext cx="827200" cy="827200"/>
          </a:xfrm>
          <a:prstGeom prst="rect">
            <a:avLst/>
          </a:prstGeom>
        </p:spPr>
      </p:pic>
      <p:pic>
        <p:nvPicPr>
          <p:cNvPr id="41" name="グラフィックス 40" descr="矢印: 緩い曲線">
            <a:extLst>
              <a:ext uri="{FF2B5EF4-FFF2-40B4-BE49-F238E27FC236}">
                <a16:creationId xmlns:a16="http://schemas.microsoft.com/office/drawing/2014/main" id="{7949609C-C414-18D6-EA74-FF70BE35745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824122" flipV="1">
            <a:off x="1546403" y="6747457"/>
            <a:ext cx="1152562" cy="1124414"/>
          </a:xfrm>
          <a:prstGeom prst="rect">
            <a:avLst/>
          </a:prstGeom>
        </p:spPr>
      </p:pic>
      <p:sp>
        <p:nvSpPr>
          <p:cNvPr id="42" name="テキスト ボックス 41">
            <a:extLst>
              <a:ext uri="{FF2B5EF4-FFF2-40B4-BE49-F238E27FC236}">
                <a16:creationId xmlns:a16="http://schemas.microsoft.com/office/drawing/2014/main" id="{2DAB511E-6F68-DB82-1923-DC4C78D29E74}"/>
              </a:ext>
            </a:extLst>
          </p:cNvPr>
          <p:cNvSpPr txBox="1"/>
          <p:nvPr/>
        </p:nvSpPr>
        <p:spPr>
          <a:xfrm>
            <a:off x="475889" y="6146106"/>
            <a:ext cx="2510624" cy="584775"/>
          </a:xfrm>
          <a:prstGeom prst="rect">
            <a:avLst/>
          </a:prstGeom>
          <a:noFill/>
        </p:spPr>
        <p:txBody>
          <a:bodyPr wrap="none" rtlCol="0">
            <a:spAutoFit/>
          </a:bodyPr>
          <a:lstStyle/>
          <a:p>
            <a:r>
              <a:rPr kumimoji="1" lang="ja-JP" altLang="en-US" sz="1600" dirty="0">
                <a:solidFill>
                  <a:srgbClr val="926640"/>
                </a:solidFill>
                <a:latin typeface="Yu Gothic UI Semibold" panose="020B0700000000000000" pitchFamily="50" charset="-128"/>
                <a:ea typeface="Yu Gothic UI Semibold" panose="020B0700000000000000" pitchFamily="50" charset="-128"/>
              </a:rPr>
              <a:t>男女共同参画・共生社会の</a:t>
            </a:r>
            <a:endParaRPr kumimoji="1" lang="en-US" altLang="ja-JP" sz="1600" dirty="0">
              <a:solidFill>
                <a:srgbClr val="926640"/>
              </a:solidFill>
              <a:latin typeface="Yu Gothic UI Semibold" panose="020B0700000000000000" pitchFamily="50" charset="-128"/>
              <a:ea typeface="Yu Gothic UI Semibold" panose="020B0700000000000000" pitchFamily="50" charset="-128"/>
            </a:endParaRPr>
          </a:p>
          <a:p>
            <a:r>
              <a:rPr kumimoji="1" lang="ja-JP" altLang="en-US" sz="1600" dirty="0">
                <a:solidFill>
                  <a:srgbClr val="926640"/>
                </a:solidFill>
                <a:latin typeface="Yu Gothic UI Semibold" panose="020B0700000000000000" pitchFamily="50" charset="-128"/>
                <a:ea typeface="Yu Gothic UI Semibold" panose="020B0700000000000000" pitchFamily="50" charset="-128"/>
              </a:rPr>
              <a:t>推進につながる！</a:t>
            </a:r>
          </a:p>
        </p:txBody>
      </p:sp>
      <p:sp>
        <p:nvSpPr>
          <p:cNvPr id="3" name="テキスト ボックス 2">
            <a:extLst>
              <a:ext uri="{FF2B5EF4-FFF2-40B4-BE49-F238E27FC236}">
                <a16:creationId xmlns:a16="http://schemas.microsoft.com/office/drawing/2014/main" id="{B81F86D6-3D4D-71EB-ED7F-B3568804CB16}"/>
              </a:ext>
            </a:extLst>
          </p:cNvPr>
          <p:cNvSpPr txBox="1"/>
          <p:nvPr/>
        </p:nvSpPr>
        <p:spPr>
          <a:xfrm rot="21168422">
            <a:off x="1815569" y="5082444"/>
            <a:ext cx="1517743" cy="369332"/>
          </a:xfrm>
          <a:prstGeom prst="rect">
            <a:avLst/>
          </a:prstGeom>
          <a:noFill/>
        </p:spPr>
        <p:txBody>
          <a:bodyPr wrap="square" rtlCol="0">
            <a:spAutoFit/>
          </a:bodyPr>
          <a:lstStyle/>
          <a:p>
            <a:r>
              <a:rPr kumimoji="1" lang="ja-JP" altLang="en-US" dirty="0">
                <a:solidFill>
                  <a:schemeClr val="accent6">
                    <a:lumMod val="75000"/>
                  </a:schemeClr>
                </a:solidFill>
                <a:latin typeface="Yu Gothic UI Semibold" panose="020B0700000000000000" pitchFamily="50" charset="-128"/>
                <a:ea typeface="Yu Gothic UI Semibold" panose="020B0700000000000000" pitchFamily="50" charset="-128"/>
              </a:rPr>
              <a:t>地域防災</a:t>
            </a:r>
          </a:p>
        </p:txBody>
      </p:sp>
      <p:sp>
        <p:nvSpPr>
          <p:cNvPr id="6" name="テキスト ボックス 5">
            <a:extLst>
              <a:ext uri="{FF2B5EF4-FFF2-40B4-BE49-F238E27FC236}">
                <a16:creationId xmlns:a16="http://schemas.microsoft.com/office/drawing/2014/main" id="{378D9968-D4AA-ED0B-7274-4DA78E99B81F}"/>
              </a:ext>
            </a:extLst>
          </p:cNvPr>
          <p:cNvSpPr txBox="1"/>
          <p:nvPr/>
        </p:nvSpPr>
        <p:spPr>
          <a:xfrm rot="21285473">
            <a:off x="3882123" y="4254369"/>
            <a:ext cx="2774531" cy="369332"/>
          </a:xfrm>
          <a:prstGeom prst="rect">
            <a:avLst/>
          </a:prstGeom>
          <a:noFill/>
        </p:spPr>
        <p:txBody>
          <a:bodyPr wrap="square" rtlCol="0">
            <a:spAutoFit/>
          </a:bodyPr>
          <a:lstStyle/>
          <a:p>
            <a:r>
              <a:rPr lang="ja-JP" altLang="en-US" dirty="0">
                <a:solidFill>
                  <a:schemeClr val="accent6">
                    <a:lumMod val="75000"/>
                  </a:schemeClr>
                </a:solidFill>
                <a:latin typeface="Yu Gothic UI Semibold" panose="020B0700000000000000" pitchFamily="50" charset="-128"/>
                <a:ea typeface="Yu Gothic UI Semibold" panose="020B0700000000000000" pitchFamily="50" charset="-128"/>
              </a:rPr>
              <a:t>女性のエンパワーメント</a:t>
            </a:r>
            <a:endParaRPr kumimoji="1" lang="ja-JP" altLang="en-US" dirty="0">
              <a:solidFill>
                <a:schemeClr val="accent6">
                  <a:lumMod val="75000"/>
                </a:schemeClr>
              </a:solidFill>
              <a:latin typeface="Yu Gothic UI Semibold" panose="020B0700000000000000" pitchFamily="50" charset="-128"/>
              <a:ea typeface="Yu Gothic UI Semibold" panose="020B0700000000000000" pitchFamily="50" charset="-128"/>
            </a:endParaRPr>
          </a:p>
        </p:txBody>
      </p:sp>
      <p:sp>
        <p:nvSpPr>
          <p:cNvPr id="10" name="テキスト ボックス 9">
            <a:extLst>
              <a:ext uri="{FF2B5EF4-FFF2-40B4-BE49-F238E27FC236}">
                <a16:creationId xmlns:a16="http://schemas.microsoft.com/office/drawing/2014/main" id="{8B251FA4-FCFD-C6FC-2EA1-5DA9DB0F4547}"/>
              </a:ext>
            </a:extLst>
          </p:cNvPr>
          <p:cNvSpPr txBox="1"/>
          <p:nvPr/>
        </p:nvSpPr>
        <p:spPr>
          <a:xfrm rot="395363">
            <a:off x="2492503" y="4887731"/>
            <a:ext cx="1973322" cy="338554"/>
          </a:xfrm>
          <a:prstGeom prst="rect">
            <a:avLst/>
          </a:prstGeom>
          <a:noFill/>
        </p:spPr>
        <p:txBody>
          <a:bodyPr wrap="square" rtlCol="0">
            <a:spAutoFit/>
          </a:bodyPr>
          <a:lstStyle/>
          <a:p>
            <a:r>
              <a:rPr kumimoji="1" lang="ja-JP" altLang="en-US" sz="1600" dirty="0">
                <a:solidFill>
                  <a:schemeClr val="accent6">
                    <a:lumMod val="75000"/>
                  </a:schemeClr>
                </a:solidFill>
                <a:latin typeface="Yu Gothic UI Semibold" panose="020B0700000000000000" pitchFamily="50" charset="-128"/>
                <a:ea typeface="Yu Gothic UI Semibold" panose="020B0700000000000000" pitchFamily="50" charset="-128"/>
              </a:rPr>
              <a:t>アンコンシャスバイアス</a:t>
            </a:r>
          </a:p>
        </p:txBody>
      </p:sp>
      <p:sp>
        <p:nvSpPr>
          <p:cNvPr id="12" name="テキスト ボックス 11">
            <a:extLst>
              <a:ext uri="{FF2B5EF4-FFF2-40B4-BE49-F238E27FC236}">
                <a16:creationId xmlns:a16="http://schemas.microsoft.com/office/drawing/2014/main" id="{DC067404-4808-9ADD-80E2-538D552E4024}"/>
              </a:ext>
            </a:extLst>
          </p:cNvPr>
          <p:cNvSpPr txBox="1"/>
          <p:nvPr/>
        </p:nvSpPr>
        <p:spPr>
          <a:xfrm rot="152399">
            <a:off x="1142085" y="7407123"/>
            <a:ext cx="1115691" cy="369332"/>
          </a:xfrm>
          <a:prstGeom prst="rect">
            <a:avLst/>
          </a:prstGeom>
          <a:noFill/>
        </p:spPr>
        <p:txBody>
          <a:bodyPr wrap="square" rtlCol="0">
            <a:spAutoFit/>
          </a:bodyPr>
          <a:lstStyle/>
          <a:p>
            <a:r>
              <a:rPr kumimoji="1" lang="ja-JP" altLang="en-US" dirty="0">
                <a:solidFill>
                  <a:srgbClr val="926640"/>
                </a:solidFill>
                <a:latin typeface="Yu Gothic UI Semibold" panose="020B0700000000000000" pitchFamily="50" charset="-128"/>
                <a:ea typeface="Yu Gothic UI Semibold" panose="020B0700000000000000" pitchFamily="50" charset="-128"/>
              </a:rPr>
              <a:t>アドバイス</a:t>
            </a:r>
          </a:p>
        </p:txBody>
      </p:sp>
      <p:sp>
        <p:nvSpPr>
          <p:cNvPr id="13" name="テキスト ボックス 12">
            <a:extLst>
              <a:ext uri="{FF2B5EF4-FFF2-40B4-BE49-F238E27FC236}">
                <a16:creationId xmlns:a16="http://schemas.microsoft.com/office/drawing/2014/main" id="{1BF757DD-4CC3-C0A5-550F-3C851D927A60}"/>
              </a:ext>
            </a:extLst>
          </p:cNvPr>
          <p:cNvSpPr txBox="1"/>
          <p:nvPr/>
        </p:nvSpPr>
        <p:spPr>
          <a:xfrm rot="20989603">
            <a:off x="2161694" y="6930890"/>
            <a:ext cx="1640364" cy="369332"/>
          </a:xfrm>
          <a:prstGeom prst="rect">
            <a:avLst/>
          </a:prstGeom>
          <a:noFill/>
        </p:spPr>
        <p:txBody>
          <a:bodyPr wrap="square" rtlCol="0">
            <a:spAutoFit/>
          </a:bodyPr>
          <a:lstStyle/>
          <a:p>
            <a:r>
              <a:rPr kumimoji="1" lang="ja-JP" altLang="en-US" dirty="0">
                <a:solidFill>
                  <a:srgbClr val="926640"/>
                </a:solidFill>
                <a:latin typeface="Yu Gothic UI Semibold" panose="020B0700000000000000" pitchFamily="50" charset="-128"/>
                <a:ea typeface="Yu Gothic UI Semibold" panose="020B0700000000000000" pitchFamily="50" charset="-128"/>
              </a:rPr>
              <a:t>解決へのヒント</a:t>
            </a:r>
          </a:p>
        </p:txBody>
      </p:sp>
      <p:cxnSp>
        <p:nvCxnSpPr>
          <p:cNvPr id="18" name="直線コネクタ 17">
            <a:extLst>
              <a:ext uri="{FF2B5EF4-FFF2-40B4-BE49-F238E27FC236}">
                <a16:creationId xmlns:a16="http://schemas.microsoft.com/office/drawing/2014/main" id="{6F4A3227-434B-2766-B7EA-283D477D278D}"/>
              </a:ext>
            </a:extLst>
          </p:cNvPr>
          <p:cNvCxnSpPr>
            <a:cxnSpLocks/>
          </p:cNvCxnSpPr>
          <p:nvPr/>
        </p:nvCxnSpPr>
        <p:spPr>
          <a:xfrm>
            <a:off x="3148563" y="5917007"/>
            <a:ext cx="122203" cy="182386"/>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787E369-7584-13A0-7E40-FC6EEBA40DE5}"/>
              </a:ext>
            </a:extLst>
          </p:cNvPr>
          <p:cNvCxnSpPr>
            <a:cxnSpLocks/>
          </p:cNvCxnSpPr>
          <p:nvPr/>
        </p:nvCxnSpPr>
        <p:spPr>
          <a:xfrm>
            <a:off x="3411669" y="5823210"/>
            <a:ext cx="30216" cy="21455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19FF9A6-437D-D577-38E6-73D0B8CAE7B6}"/>
              </a:ext>
            </a:extLst>
          </p:cNvPr>
          <p:cNvCxnSpPr>
            <a:cxnSpLocks/>
          </p:cNvCxnSpPr>
          <p:nvPr/>
        </p:nvCxnSpPr>
        <p:spPr>
          <a:xfrm flipH="1">
            <a:off x="3726958" y="6042762"/>
            <a:ext cx="178748" cy="13177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4AE03AE-6D95-1E22-3961-665F5452EFCD}"/>
              </a:ext>
            </a:extLst>
          </p:cNvPr>
          <p:cNvCxnSpPr>
            <a:cxnSpLocks/>
          </p:cNvCxnSpPr>
          <p:nvPr/>
        </p:nvCxnSpPr>
        <p:spPr>
          <a:xfrm flipH="1">
            <a:off x="3581448" y="5881747"/>
            <a:ext cx="107053" cy="17369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A155010E-6272-2650-C002-09A3140A0C0B}"/>
              </a:ext>
            </a:extLst>
          </p:cNvPr>
          <p:cNvSpPr txBox="1"/>
          <p:nvPr/>
        </p:nvSpPr>
        <p:spPr>
          <a:xfrm>
            <a:off x="592383" y="8497058"/>
            <a:ext cx="6707711" cy="2000548"/>
          </a:xfrm>
          <a:prstGeom prst="rect">
            <a:avLst/>
          </a:prstGeom>
          <a:noFill/>
        </p:spPr>
        <p:txBody>
          <a:bodyPr wrap="square" rtlCol="0">
            <a:spAutoFit/>
          </a:bodyPr>
          <a:lstStyle/>
          <a:p>
            <a:r>
              <a:rPr kumimoji="1" lang="en-US" altLang="ja-JP" sz="1400" dirty="0">
                <a:solidFill>
                  <a:srgbClr val="926640"/>
                </a:solidFill>
                <a:latin typeface="Yu Gothic UI Semibold" panose="020B0700000000000000" pitchFamily="50" charset="-128"/>
                <a:ea typeface="Yu Gothic UI Semibold" panose="020B0700000000000000" pitchFamily="50" charset="-128"/>
              </a:rPr>
              <a:t>Q</a:t>
            </a:r>
            <a:r>
              <a:rPr kumimoji="1" lang="ja-JP" altLang="en-US" sz="1400" dirty="0">
                <a:solidFill>
                  <a:srgbClr val="926640"/>
                </a:solidFill>
                <a:latin typeface="Yu Gothic UI Semibold" panose="020B0700000000000000" pitchFamily="50" charset="-128"/>
                <a:ea typeface="Yu Gothic UI Semibold" panose="020B0700000000000000" pitchFamily="50" charset="-128"/>
              </a:rPr>
              <a:t>：費用の負担はありますか？</a:t>
            </a:r>
            <a:endParaRPr kumimoji="1" lang="en-US" altLang="ja-JP" sz="1400" dirty="0">
              <a:solidFill>
                <a:srgbClr val="926640"/>
              </a:solidFill>
              <a:latin typeface="Yu Gothic UI Semibold" panose="020B0700000000000000" pitchFamily="50" charset="-128"/>
              <a:ea typeface="Yu Gothic UI Semibold" panose="020B0700000000000000" pitchFamily="50" charset="-128"/>
            </a:endParaRPr>
          </a:p>
          <a:p>
            <a:r>
              <a:rPr lang="en-US" altLang="ja-JP" sz="1400" dirty="0">
                <a:solidFill>
                  <a:srgbClr val="926640"/>
                </a:solidFill>
                <a:latin typeface="Yu Gothic UI Semibold" panose="020B0700000000000000" pitchFamily="50" charset="-128"/>
                <a:ea typeface="Yu Gothic UI Semibold" panose="020B0700000000000000" pitchFamily="50" charset="-128"/>
              </a:rPr>
              <a:t>A</a:t>
            </a:r>
            <a:r>
              <a:rPr lang="ja-JP" altLang="en-US" sz="1400" dirty="0">
                <a:solidFill>
                  <a:srgbClr val="926640"/>
                </a:solidFill>
                <a:latin typeface="Yu Gothic UI Semibold" panose="020B0700000000000000" pitchFamily="50" charset="-128"/>
                <a:ea typeface="Yu Gothic UI Semibold" panose="020B0700000000000000" pitchFamily="50" charset="-128"/>
              </a:rPr>
              <a:t>：講師の謝金や旅費の負担はありません。</a:t>
            </a:r>
            <a:endParaRPr lang="en-US" altLang="ja-JP" sz="1400" dirty="0">
              <a:solidFill>
                <a:srgbClr val="926640"/>
              </a:solidFill>
              <a:latin typeface="Yu Gothic UI Semibold" panose="020B0700000000000000" pitchFamily="50" charset="-128"/>
              <a:ea typeface="Yu Gothic UI Semibold" panose="020B0700000000000000" pitchFamily="50" charset="-128"/>
            </a:endParaRPr>
          </a:p>
          <a:p>
            <a:endParaRPr kumimoji="1" lang="en-US" altLang="ja-JP" sz="600" dirty="0">
              <a:solidFill>
                <a:srgbClr val="926640"/>
              </a:solidFill>
              <a:latin typeface="Yu Gothic UI Semibold" panose="020B0700000000000000" pitchFamily="50" charset="-128"/>
              <a:ea typeface="Yu Gothic UI Semibold" panose="020B0700000000000000" pitchFamily="50" charset="-128"/>
            </a:endParaRPr>
          </a:p>
          <a:p>
            <a:r>
              <a:rPr lang="en-US" altLang="ja-JP" sz="1400" dirty="0">
                <a:solidFill>
                  <a:srgbClr val="926640"/>
                </a:solidFill>
                <a:latin typeface="Yu Gothic UI Semibold" panose="020B0700000000000000" pitchFamily="50" charset="-128"/>
                <a:ea typeface="Yu Gothic UI Semibold" panose="020B0700000000000000" pitchFamily="50" charset="-128"/>
              </a:rPr>
              <a:t>Q</a:t>
            </a:r>
            <a:r>
              <a:rPr lang="ja-JP" altLang="en-US" sz="1400" dirty="0">
                <a:solidFill>
                  <a:srgbClr val="926640"/>
                </a:solidFill>
                <a:latin typeface="Yu Gothic UI Semibold" panose="020B0700000000000000" pitchFamily="50" charset="-128"/>
                <a:ea typeface="Yu Gothic UI Semibold" panose="020B0700000000000000" pitchFamily="50" charset="-128"/>
              </a:rPr>
              <a:t>：どんな相談でもいいんですか？</a:t>
            </a:r>
            <a:endParaRPr lang="en-US" altLang="ja-JP" sz="1400" dirty="0">
              <a:solidFill>
                <a:srgbClr val="926640"/>
              </a:solidFill>
              <a:latin typeface="Yu Gothic UI Semibold" panose="020B0700000000000000" pitchFamily="50" charset="-128"/>
              <a:ea typeface="Yu Gothic UI Semibold" panose="020B0700000000000000" pitchFamily="50" charset="-128"/>
            </a:endParaRPr>
          </a:p>
          <a:p>
            <a:r>
              <a:rPr kumimoji="1" lang="en-US" altLang="ja-JP" sz="1400" dirty="0">
                <a:solidFill>
                  <a:srgbClr val="926640"/>
                </a:solidFill>
                <a:latin typeface="Yu Gothic UI Semibold" panose="020B0700000000000000" pitchFamily="50" charset="-128"/>
                <a:ea typeface="Yu Gothic UI Semibold" panose="020B0700000000000000" pitchFamily="50" charset="-128"/>
              </a:rPr>
              <a:t>A</a:t>
            </a:r>
            <a:r>
              <a:rPr kumimoji="1" lang="ja-JP" altLang="en-US" sz="1400" dirty="0">
                <a:solidFill>
                  <a:srgbClr val="926640"/>
                </a:solidFill>
                <a:latin typeface="Yu Gothic UI Semibold" panose="020B0700000000000000" pitchFamily="50" charset="-128"/>
                <a:ea typeface="Yu Gothic UI Semibold" panose="020B0700000000000000" pitchFamily="50" charset="-128"/>
              </a:rPr>
              <a:t>：男女共同参画に関して幅広く助言できる人材</a:t>
            </a:r>
            <a:r>
              <a:rPr lang="ja-JP" altLang="en-US" sz="1400" dirty="0">
                <a:solidFill>
                  <a:srgbClr val="926640"/>
                </a:solidFill>
                <a:latin typeface="Yu Gothic UI Semibold" panose="020B0700000000000000" pitchFamily="50" charset="-128"/>
                <a:ea typeface="Yu Gothic UI Semibold" panose="020B0700000000000000" pitchFamily="50" charset="-128"/>
              </a:rPr>
              <a:t>がご対応します。</a:t>
            </a:r>
            <a:r>
              <a:rPr kumimoji="1" lang="ja-JP" altLang="en-US" sz="1400" dirty="0">
                <a:solidFill>
                  <a:srgbClr val="926640"/>
                </a:solidFill>
                <a:latin typeface="Yu Gothic UI Semibold" panose="020B0700000000000000" pitchFamily="50" charset="-128"/>
                <a:ea typeface="Yu Gothic UI Semibold" panose="020B0700000000000000" pitchFamily="50" charset="-128"/>
              </a:rPr>
              <a:t>裏面をご確認ください。</a:t>
            </a:r>
            <a:endParaRPr kumimoji="1" lang="en-US" altLang="ja-JP" sz="1400" dirty="0">
              <a:solidFill>
                <a:srgbClr val="926640"/>
              </a:solidFill>
              <a:latin typeface="Yu Gothic UI Semibold" panose="020B0700000000000000" pitchFamily="50" charset="-128"/>
              <a:ea typeface="Yu Gothic UI Semibold" panose="020B0700000000000000" pitchFamily="50" charset="-128"/>
            </a:endParaRPr>
          </a:p>
          <a:p>
            <a:endParaRPr lang="en-US" altLang="ja-JP" sz="600" dirty="0">
              <a:solidFill>
                <a:srgbClr val="926640"/>
              </a:solidFill>
              <a:latin typeface="Yu Gothic UI Semibold" panose="020B0700000000000000" pitchFamily="50" charset="-128"/>
              <a:ea typeface="Yu Gothic UI Semibold" panose="020B0700000000000000" pitchFamily="50" charset="-128"/>
            </a:endParaRPr>
          </a:p>
          <a:p>
            <a:r>
              <a:rPr kumimoji="1" lang="en-US" altLang="ja-JP" sz="1400" dirty="0">
                <a:solidFill>
                  <a:srgbClr val="926640"/>
                </a:solidFill>
                <a:latin typeface="Yu Gothic UI Semibold" panose="020B0700000000000000" pitchFamily="50" charset="-128"/>
                <a:ea typeface="Yu Gothic UI Semibold" panose="020B0700000000000000" pitchFamily="50" charset="-128"/>
              </a:rPr>
              <a:t>Q</a:t>
            </a:r>
            <a:r>
              <a:rPr kumimoji="1" lang="ja-JP" altLang="en-US" sz="1400" dirty="0">
                <a:solidFill>
                  <a:srgbClr val="926640"/>
                </a:solidFill>
                <a:latin typeface="Yu Gothic UI Semibold" panose="020B0700000000000000" pitchFamily="50" charset="-128"/>
                <a:ea typeface="Yu Gothic UI Semibold" panose="020B0700000000000000" pitchFamily="50" charset="-128"/>
              </a:rPr>
              <a:t>：活用事例をおしえてください。</a:t>
            </a:r>
            <a:endParaRPr kumimoji="1" lang="en-US" altLang="ja-JP" sz="1400" dirty="0">
              <a:solidFill>
                <a:srgbClr val="926640"/>
              </a:solidFill>
              <a:latin typeface="Yu Gothic UI Semibold" panose="020B0700000000000000" pitchFamily="50" charset="-128"/>
              <a:ea typeface="Yu Gothic UI Semibold" panose="020B0700000000000000" pitchFamily="50" charset="-128"/>
            </a:endParaRPr>
          </a:p>
          <a:p>
            <a:r>
              <a:rPr lang="en-US" altLang="ja-JP" sz="1400" dirty="0">
                <a:solidFill>
                  <a:srgbClr val="926640"/>
                </a:solidFill>
                <a:latin typeface="Yu Gothic UI Semibold" panose="020B0700000000000000" pitchFamily="50" charset="-128"/>
                <a:ea typeface="Yu Gothic UI Semibold" panose="020B0700000000000000" pitchFamily="50" charset="-128"/>
              </a:rPr>
              <a:t>A</a:t>
            </a:r>
            <a:r>
              <a:rPr lang="ja-JP" altLang="en-US" sz="1400" dirty="0">
                <a:solidFill>
                  <a:srgbClr val="926640"/>
                </a:solidFill>
                <a:latin typeface="Yu Gothic UI Semibold" panose="020B0700000000000000" pitchFamily="50" charset="-128"/>
                <a:ea typeface="Yu Gothic UI Semibold" panose="020B0700000000000000" pitchFamily="50" charset="-128"/>
              </a:rPr>
              <a:t>：女性の権利について学びたい！　地域防災の取組みについて学びたい！　　</a:t>
            </a:r>
            <a:endParaRPr lang="en-US" altLang="ja-JP" sz="1400" dirty="0">
              <a:solidFill>
                <a:srgbClr val="926640"/>
              </a:solidFill>
              <a:latin typeface="Yu Gothic UI Semibold" panose="020B0700000000000000" pitchFamily="50" charset="-128"/>
              <a:ea typeface="Yu Gothic UI Semibold" panose="020B0700000000000000" pitchFamily="50" charset="-128"/>
            </a:endParaRPr>
          </a:p>
          <a:p>
            <a:r>
              <a:rPr lang="ja-JP" altLang="en-US" sz="1400" dirty="0">
                <a:solidFill>
                  <a:srgbClr val="926640"/>
                </a:solidFill>
                <a:latin typeface="Yu Gothic UI Semibold" panose="020B0700000000000000" pitchFamily="50" charset="-128"/>
                <a:ea typeface="Yu Gothic UI Semibold" panose="020B0700000000000000" pitchFamily="50" charset="-128"/>
              </a:rPr>
              <a:t>　  男女共同参画の取組み、</a:t>
            </a:r>
            <a:r>
              <a:rPr kumimoji="1" lang="ja-JP" altLang="en-US" sz="1400" dirty="0">
                <a:solidFill>
                  <a:srgbClr val="926640"/>
                </a:solidFill>
                <a:latin typeface="Yu Gothic UI Semibold" panose="020B0700000000000000" pitchFamily="50" charset="-128"/>
                <a:ea typeface="Yu Gothic UI Semibold" panose="020B0700000000000000" pitchFamily="50" charset="-128"/>
              </a:rPr>
              <a:t>まちの活性化のためにできることのヒントは？　</a:t>
            </a:r>
            <a:endParaRPr kumimoji="1" lang="en-US" altLang="ja-JP" sz="1400" dirty="0">
              <a:solidFill>
                <a:srgbClr val="926640"/>
              </a:solidFill>
              <a:latin typeface="Yu Gothic UI Semibold" panose="020B0700000000000000" pitchFamily="50" charset="-128"/>
              <a:ea typeface="Yu Gothic UI Semibold" panose="020B0700000000000000" pitchFamily="50" charset="-128"/>
            </a:endParaRPr>
          </a:p>
          <a:p>
            <a:r>
              <a:rPr kumimoji="1" lang="ja-JP" altLang="en-US" sz="1400" dirty="0">
                <a:solidFill>
                  <a:srgbClr val="926640"/>
                </a:solidFill>
                <a:latin typeface="Yu Gothic UI Semibold" panose="020B0700000000000000" pitchFamily="50" charset="-128"/>
                <a:ea typeface="Yu Gothic UI Semibold" panose="020B0700000000000000" pitchFamily="50" charset="-128"/>
              </a:rPr>
              <a:t>　  自分たちの取り組みへの助言がほしい！　ハラスメントについて学びたい！　などです。</a:t>
            </a:r>
            <a:endParaRPr kumimoji="1" lang="en-US" altLang="ja-JP" sz="1400" dirty="0">
              <a:solidFill>
                <a:srgbClr val="926640"/>
              </a:solidFill>
              <a:latin typeface="Yu Gothic UI Semibold" panose="020B0700000000000000" pitchFamily="50" charset="-128"/>
              <a:ea typeface="Yu Gothic UI Semibold" panose="020B0700000000000000" pitchFamily="50" charset="-128"/>
            </a:endParaRPr>
          </a:p>
        </p:txBody>
      </p:sp>
      <p:pic>
        <p:nvPicPr>
          <p:cNvPr id="73" name="グラフィックス 72" descr="役員室">
            <a:extLst>
              <a:ext uri="{FF2B5EF4-FFF2-40B4-BE49-F238E27FC236}">
                <a16:creationId xmlns:a16="http://schemas.microsoft.com/office/drawing/2014/main" id="{BF3D802F-3D5E-A23A-1880-92F8753C2D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9406" y="7445114"/>
            <a:ext cx="1150067" cy="1150067"/>
          </a:xfrm>
          <a:prstGeom prst="rect">
            <a:avLst/>
          </a:prstGeom>
        </p:spPr>
      </p:pic>
      <p:sp>
        <p:nvSpPr>
          <p:cNvPr id="4" name="テキスト ボックス 3">
            <a:extLst>
              <a:ext uri="{FF2B5EF4-FFF2-40B4-BE49-F238E27FC236}">
                <a16:creationId xmlns:a16="http://schemas.microsoft.com/office/drawing/2014/main" id="{31FE0202-29D7-6A55-5DD7-A5B583183537}"/>
              </a:ext>
            </a:extLst>
          </p:cNvPr>
          <p:cNvSpPr txBox="1"/>
          <p:nvPr/>
        </p:nvSpPr>
        <p:spPr>
          <a:xfrm rot="21041193">
            <a:off x="3216854" y="3588040"/>
            <a:ext cx="1973322" cy="338554"/>
          </a:xfrm>
          <a:prstGeom prst="rect">
            <a:avLst/>
          </a:prstGeom>
          <a:noFill/>
        </p:spPr>
        <p:txBody>
          <a:bodyPr wrap="square" rtlCol="0">
            <a:spAutoFit/>
          </a:bodyPr>
          <a:lstStyle/>
          <a:p>
            <a:r>
              <a:rPr lang="ja-JP" altLang="en-US" sz="1600" dirty="0">
                <a:solidFill>
                  <a:schemeClr val="accent6">
                    <a:lumMod val="75000"/>
                  </a:schemeClr>
                </a:solidFill>
                <a:latin typeface="Yu Gothic UI Semibold" panose="020B0700000000000000" pitchFamily="50" charset="-128"/>
                <a:ea typeface="Yu Gothic UI Semibold" panose="020B0700000000000000" pitchFamily="50" charset="-128"/>
              </a:rPr>
              <a:t>地域、家庭</a:t>
            </a:r>
            <a:r>
              <a:rPr lang="en-US" altLang="ja-JP" sz="1600" dirty="0">
                <a:solidFill>
                  <a:schemeClr val="accent6">
                    <a:lumMod val="75000"/>
                  </a:schemeClr>
                </a:solidFill>
                <a:latin typeface="Yu Gothic UI Semibold" panose="020B0700000000000000" pitchFamily="50" charset="-128"/>
                <a:ea typeface="Yu Gothic UI Semibold" panose="020B0700000000000000" pitchFamily="50" charset="-128"/>
              </a:rPr>
              <a:t>…</a:t>
            </a:r>
            <a:endParaRPr kumimoji="1" lang="ja-JP" altLang="en-US" sz="1600" dirty="0">
              <a:solidFill>
                <a:schemeClr val="accent6">
                  <a:lumMod val="75000"/>
                </a:schemeClr>
              </a:solidFill>
              <a:latin typeface="Yu Gothic UI Semibold" panose="020B0700000000000000" pitchFamily="50" charset="-128"/>
              <a:ea typeface="Yu Gothic UI Semibold" panose="020B0700000000000000" pitchFamily="50" charset="-128"/>
            </a:endParaRPr>
          </a:p>
        </p:txBody>
      </p:sp>
      <p:sp>
        <p:nvSpPr>
          <p:cNvPr id="5" name="テキスト ボックス 4">
            <a:extLst>
              <a:ext uri="{FF2B5EF4-FFF2-40B4-BE49-F238E27FC236}">
                <a16:creationId xmlns:a16="http://schemas.microsoft.com/office/drawing/2014/main" id="{61EF6A75-9929-89D1-4827-64C7BB1BFDC8}"/>
              </a:ext>
            </a:extLst>
          </p:cNvPr>
          <p:cNvSpPr txBox="1"/>
          <p:nvPr/>
        </p:nvSpPr>
        <p:spPr>
          <a:xfrm rot="1059911">
            <a:off x="4022604" y="3982875"/>
            <a:ext cx="763572" cy="369332"/>
          </a:xfrm>
          <a:prstGeom prst="rect">
            <a:avLst/>
          </a:prstGeom>
          <a:noFill/>
        </p:spPr>
        <p:txBody>
          <a:bodyPr wrap="square" rtlCol="0">
            <a:spAutoFit/>
          </a:bodyPr>
          <a:lstStyle/>
          <a:p>
            <a:r>
              <a:rPr lang="ja-JP" altLang="en-US" dirty="0">
                <a:solidFill>
                  <a:schemeClr val="accent6">
                    <a:lumMod val="75000"/>
                  </a:schemeClr>
                </a:solidFill>
                <a:latin typeface="Yu Gothic UI Semibold" panose="020B0700000000000000" pitchFamily="50" charset="-128"/>
                <a:ea typeface="Yu Gothic UI Semibold" panose="020B0700000000000000" pitchFamily="50" charset="-128"/>
              </a:rPr>
              <a:t>健康</a:t>
            </a:r>
            <a:endParaRPr kumimoji="1" lang="ja-JP" altLang="en-US" dirty="0">
              <a:solidFill>
                <a:schemeClr val="accent6">
                  <a:lumMod val="75000"/>
                </a:schemeClr>
              </a:solidFill>
              <a:latin typeface="Yu Gothic UI Semibold" panose="020B0700000000000000" pitchFamily="50" charset="-128"/>
              <a:ea typeface="Yu Gothic UI Semibold" panose="020B0700000000000000" pitchFamily="50" charset="-128"/>
            </a:endParaRPr>
          </a:p>
        </p:txBody>
      </p:sp>
      <p:sp>
        <p:nvSpPr>
          <p:cNvPr id="7" name="テキスト ボックス 6">
            <a:extLst>
              <a:ext uri="{FF2B5EF4-FFF2-40B4-BE49-F238E27FC236}">
                <a16:creationId xmlns:a16="http://schemas.microsoft.com/office/drawing/2014/main" id="{27C786C3-875E-C2C7-F8CE-C12C841A71B9}"/>
              </a:ext>
            </a:extLst>
          </p:cNvPr>
          <p:cNvSpPr txBox="1"/>
          <p:nvPr/>
        </p:nvSpPr>
        <p:spPr>
          <a:xfrm rot="262106">
            <a:off x="4932178" y="3925070"/>
            <a:ext cx="2382741" cy="523220"/>
          </a:xfrm>
          <a:prstGeom prst="rect">
            <a:avLst/>
          </a:prstGeom>
          <a:noFill/>
        </p:spPr>
        <p:txBody>
          <a:bodyPr wrap="square" rtlCol="0">
            <a:spAutoFit/>
          </a:bodyPr>
          <a:lstStyle/>
          <a:p>
            <a:r>
              <a:rPr kumimoji="1" lang="ja-JP" altLang="en-US" sz="1400" dirty="0">
                <a:solidFill>
                  <a:schemeClr val="accent6">
                    <a:lumMod val="75000"/>
                  </a:schemeClr>
                </a:solidFill>
                <a:latin typeface="Yu Gothic UI Semibold" panose="020B0700000000000000" pitchFamily="50" charset="-128"/>
                <a:ea typeface="Yu Gothic UI Semibold" panose="020B0700000000000000" pitchFamily="50" charset="-128"/>
              </a:rPr>
              <a:t>取り組みが行き詰まった。</a:t>
            </a:r>
            <a:endParaRPr kumimoji="1" lang="en-US" altLang="ja-JP" sz="1400" dirty="0">
              <a:solidFill>
                <a:schemeClr val="accent6">
                  <a:lumMod val="75000"/>
                </a:schemeClr>
              </a:solidFill>
              <a:latin typeface="Yu Gothic UI Semibold" panose="020B0700000000000000" pitchFamily="50" charset="-128"/>
              <a:ea typeface="Yu Gothic UI Semibold" panose="020B0700000000000000" pitchFamily="50" charset="-128"/>
            </a:endParaRPr>
          </a:p>
          <a:p>
            <a:r>
              <a:rPr kumimoji="1" lang="ja-JP" altLang="en-US" sz="1400" dirty="0">
                <a:solidFill>
                  <a:schemeClr val="accent6">
                    <a:lumMod val="75000"/>
                  </a:schemeClr>
                </a:solidFill>
                <a:latin typeface="Yu Gothic UI Semibold" panose="020B0700000000000000" pitchFamily="50" charset="-128"/>
                <a:ea typeface="Yu Gothic UI Semibold" panose="020B0700000000000000" pitchFamily="50" charset="-128"/>
              </a:rPr>
              <a:t>　　　　　　　どうしよう</a:t>
            </a:r>
            <a:r>
              <a:rPr kumimoji="1" lang="en-US" altLang="ja-JP" sz="1400" dirty="0">
                <a:solidFill>
                  <a:schemeClr val="accent6">
                    <a:lumMod val="75000"/>
                  </a:schemeClr>
                </a:solidFill>
                <a:latin typeface="Yu Gothic UI Semibold" panose="020B0700000000000000" pitchFamily="50" charset="-128"/>
                <a:ea typeface="Yu Gothic UI Semibold" panose="020B0700000000000000" pitchFamily="50" charset="-128"/>
              </a:rPr>
              <a:t>!?</a:t>
            </a:r>
            <a:endParaRPr kumimoji="1" lang="ja-JP" altLang="en-US" sz="1400" dirty="0">
              <a:solidFill>
                <a:schemeClr val="accent6">
                  <a:lumMod val="75000"/>
                </a:schemeClr>
              </a:solidFill>
              <a:latin typeface="Yu Gothic UI Semibold" panose="020B0700000000000000" pitchFamily="50" charset="-128"/>
              <a:ea typeface="Yu Gothic UI Semibold" panose="020B0700000000000000" pitchFamily="50" charset="-128"/>
            </a:endParaRPr>
          </a:p>
        </p:txBody>
      </p:sp>
      <p:sp>
        <p:nvSpPr>
          <p:cNvPr id="8" name="二等辺三角形 7">
            <a:extLst>
              <a:ext uri="{FF2B5EF4-FFF2-40B4-BE49-F238E27FC236}">
                <a16:creationId xmlns:a16="http://schemas.microsoft.com/office/drawing/2014/main" id="{D005A0B6-CF5E-E917-40B5-4A901C4BC37D}"/>
              </a:ext>
            </a:extLst>
          </p:cNvPr>
          <p:cNvSpPr/>
          <p:nvPr/>
        </p:nvSpPr>
        <p:spPr>
          <a:xfrm rot="20614486">
            <a:off x="6524654" y="1447286"/>
            <a:ext cx="873013" cy="657901"/>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15" name="テキスト ボックス 14">
            <a:extLst>
              <a:ext uri="{FF2B5EF4-FFF2-40B4-BE49-F238E27FC236}">
                <a16:creationId xmlns:a16="http://schemas.microsoft.com/office/drawing/2014/main" id="{3EFC42BA-A3A2-A7FC-DFBA-34B076AC4AF3}"/>
              </a:ext>
            </a:extLst>
          </p:cNvPr>
          <p:cNvSpPr txBox="1"/>
          <p:nvPr/>
        </p:nvSpPr>
        <p:spPr>
          <a:xfrm>
            <a:off x="6449452" y="1679053"/>
            <a:ext cx="1214438" cy="338554"/>
          </a:xfrm>
          <a:prstGeom prst="rect">
            <a:avLst/>
          </a:prstGeom>
          <a:noFill/>
        </p:spPr>
        <p:txBody>
          <a:bodyPr wrap="square" rtlCol="0">
            <a:spAutoFit/>
          </a:bodyPr>
          <a:lstStyle/>
          <a:p>
            <a:r>
              <a:rPr kumimoji="1" lang="ja-JP" altLang="en-US" sz="16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令和８年度</a:t>
            </a:r>
          </a:p>
        </p:txBody>
      </p:sp>
    </p:spTree>
    <p:extLst>
      <p:ext uri="{BB962C8B-B14F-4D97-AF65-F5344CB8AC3E}">
        <p14:creationId xmlns:p14="http://schemas.microsoft.com/office/powerpoint/2010/main" val="172350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山形 13">
            <a:extLst>
              <a:ext uri="{FF2B5EF4-FFF2-40B4-BE49-F238E27FC236}">
                <a16:creationId xmlns:a16="http://schemas.microsoft.com/office/drawing/2014/main" id="{604AD17C-2A35-4EF5-9828-86D7C4F79453}"/>
              </a:ext>
            </a:extLst>
          </p:cNvPr>
          <p:cNvSpPr/>
          <p:nvPr/>
        </p:nvSpPr>
        <p:spPr>
          <a:xfrm rot="16200000">
            <a:off x="1749321" y="9968987"/>
            <a:ext cx="619243" cy="716918"/>
          </a:xfrm>
          <a:prstGeom prst="chevron">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 name="山形 13">
            <a:extLst>
              <a:ext uri="{FF2B5EF4-FFF2-40B4-BE49-F238E27FC236}">
                <a16:creationId xmlns:a16="http://schemas.microsoft.com/office/drawing/2014/main" id="{1B42830E-744C-580F-411C-7AE977BFB28C}"/>
              </a:ext>
            </a:extLst>
          </p:cNvPr>
          <p:cNvSpPr/>
          <p:nvPr/>
        </p:nvSpPr>
        <p:spPr>
          <a:xfrm rot="5400000">
            <a:off x="1721886" y="8214445"/>
            <a:ext cx="619243" cy="716918"/>
          </a:xfrm>
          <a:prstGeom prst="chevron">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山形 62"/>
          <p:cNvSpPr/>
          <p:nvPr/>
        </p:nvSpPr>
        <p:spPr>
          <a:xfrm rot="10800000">
            <a:off x="7005422" y="293280"/>
            <a:ext cx="495152" cy="544335"/>
          </a:xfrm>
          <a:prstGeom prst="chevron">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62A76CF2-AA3C-8298-9256-10813B21EAD7}"/>
              </a:ext>
            </a:extLst>
          </p:cNvPr>
          <p:cNvSpPr/>
          <p:nvPr/>
        </p:nvSpPr>
        <p:spPr>
          <a:xfrm>
            <a:off x="-140471" y="403003"/>
            <a:ext cx="7995602" cy="275522"/>
          </a:xfrm>
          <a:prstGeom prst="rect">
            <a:avLst/>
          </a:prstGeom>
          <a:solidFill>
            <a:srgbClr val="FF99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AF1F187F-8B5E-40CB-5A57-21D953BE4634}"/>
              </a:ext>
            </a:extLst>
          </p:cNvPr>
          <p:cNvSpPr txBox="1"/>
          <p:nvPr/>
        </p:nvSpPr>
        <p:spPr>
          <a:xfrm>
            <a:off x="1157013" y="54745"/>
            <a:ext cx="38304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多様な専門人材！</a:t>
            </a:r>
          </a:p>
        </p:txBody>
      </p:sp>
      <p:sp>
        <p:nvSpPr>
          <p:cNvPr id="26" name="四角形: 角を丸くする 25">
            <a:extLst>
              <a:ext uri="{FF2B5EF4-FFF2-40B4-BE49-F238E27FC236}">
                <a16:creationId xmlns:a16="http://schemas.microsoft.com/office/drawing/2014/main" id="{2ED20C6C-E9B3-5F5F-69B9-6B11AC5455EA}"/>
              </a:ext>
            </a:extLst>
          </p:cNvPr>
          <p:cNvSpPr/>
          <p:nvPr/>
        </p:nvSpPr>
        <p:spPr>
          <a:xfrm>
            <a:off x="1061912" y="873706"/>
            <a:ext cx="1661375" cy="288000"/>
          </a:xfrm>
          <a:prstGeom prst="roundRect">
            <a:avLst>
              <a:gd name="adj" fmla="val 50000"/>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926640"/>
              </a:solidFill>
              <a:effectLst/>
              <a:uLnTx/>
              <a:uFillTx/>
              <a:latin typeface="Calibri" panose="020F0502020204030204"/>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1DA74F75-1C4E-D229-EE9D-3F01509E0711}"/>
              </a:ext>
            </a:extLst>
          </p:cNvPr>
          <p:cNvSpPr txBox="1"/>
          <p:nvPr/>
        </p:nvSpPr>
        <p:spPr>
          <a:xfrm>
            <a:off x="1207164" y="867337"/>
            <a:ext cx="15104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ジェンダー平等</a:t>
            </a:r>
          </a:p>
        </p:txBody>
      </p:sp>
      <p:sp>
        <p:nvSpPr>
          <p:cNvPr id="29" name="テキスト ボックス 28">
            <a:extLst>
              <a:ext uri="{FF2B5EF4-FFF2-40B4-BE49-F238E27FC236}">
                <a16:creationId xmlns:a16="http://schemas.microsoft.com/office/drawing/2014/main" id="{2CCC434B-5F43-203B-4EBC-3EC8DE97FF06}"/>
              </a:ext>
            </a:extLst>
          </p:cNvPr>
          <p:cNvSpPr txBox="1"/>
          <p:nvPr/>
        </p:nvSpPr>
        <p:spPr>
          <a:xfrm>
            <a:off x="6054436" y="409360"/>
            <a:ext cx="11985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（五十音順）</a:t>
            </a:r>
          </a:p>
        </p:txBody>
      </p:sp>
      <p:sp>
        <p:nvSpPr>
          <p:cNvPr id="30" name="四角形: 角を丸くする 29">
            <a:extLst>
              <a:ext uri="{FF2B5EF4-FFF2-40B4-BE49-F238E27FC236}">
                <a16:creationId xmlns:a16="http://schemas.microsoft.com/office/drawing/2014/main" id="{C9FB067E-A817-8418-F914-C2A7FF0A10DC}"/>
              </a:ext>
            </a:extLst>
          </p:cNvPr>
          <p:cNvSpPr/>
          <p:nvPr/>
        </p:nvSpPr>
        <p:spPr>
          <a:xfrm>
            <a:off x="1069924" y="3280395"/>
            <a:ext cx="1655739" cy="294625"/>
          </a:xfrm>
          <a:prstGeom prst="roundRect">
            <a:avLst>
              <a:gd name="adj" fmla="val 50000"/>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28AFEF9E-5713-66B2-5295-B2CE9868A949}"/>
              </a:ext>
            </a:extLst>
          </p:cNvPr>
          <p:cNvSpPr txBox="1"/>
          <p:nvPr/>
        </p:nvSpPr>
        <p:spPr>
          <a:xfrm>
            <a:off x="1380850" y="3255833"/>
            <a:ext cx="13448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地域防災</a:t>
            </a:r>
          </a:p>
        </p:txBody>
      </p:sp>
      <p:sp>
        <p:nvSpPr>
          <p:cNvPr id="37" name="四角形: 角を丸くする 36">
            <a:extLst>
              <a:ext uri="{FF2B5EF4-FFF2-40B4-BE49-F238E27FC236}">
                <a16:creationId xmlns:a16="http://schemas.microsoft.com/office/drawing/2014/main" id="{BBEC313B-20EB-CF9A-4641-A2886BA681D3}"/>
              </a:ext>
            </a:extLst>
          </p:cNvPr>
          <p:cNvSpPr/>
          <p:nvPr/>
        </p:nvSpPr>
        <p:spPr>
          <a:xfrm>
            <a:off x="4914073" y="5856698"/>
            <a:ext cx="1661375" cy="288000"/>
          </a:xfrm>
          <a:prstGeom prst="roundRect">
            <a:avLst>
              <a:gd name="adj" fmla="val 50000"/>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テキスト ボックス 37">
            <a:extLst>
              <a:ext uri="{FF2B5EF4-FFF2-40B4-BE49-F238E27FC236}">
                <a16:creationId xmlns:a16="http://schemas.microsoft.com/office/drawing/2014/main" id="{90FDF56E-E9E2-D4DD-8C6A-F991726D0CB3}"/>
              </a:ext>
            </a:extLst>
          </p:cNvPr>
          <p:cNvSpPr txBox="1"/>
          <p:nvPr/>
        </p:nvSpPr>
        <p:spPr>
          <a:xfrm>
            <a:off x="5035029" y="5825441"/>
            <a:ext cx="1596745" cy="2067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DV</a:t>
            </a:r>
            <a:r>
              <a:rPr kumimoji="1" lang="ja-JP" altLang="en-US" sz="1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・性の健康</a:t>
            </a:r>
          </a:p>
        </p:txBody>
      </p:sp>
      <p:pic>
        <p:nvPicPr>
          <p:cNvPr id="64" name="図 63">
            <a:extLst>
              <a:ext uri="{FF2B5EF4-FFF2-40B4-BE49-F238E27FC236}">
                <a16:creationId xmlns:a16="http://schemas.microsoft.com/office/drawing/2014/main" id="{8AAD4A28-4340-8AB9-2DE9-FD040E7F6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21" y="1745293"/>
            <a:ext cx="868765" cy="1158353"/>
          </a:xfrm>
          <a:prstGeom prst="rect">
            <a:avLst/>
          </a:prstGeom>
        </p:spPr>
      </p:pic>
      <p:sp>
        <p:nvSpPr>
          <p:cNvPr id="28" name="テキスト ボックス 27">
            <a:extLst>
              <a:ext uri="{FF2B5EF4-FFF2-40B4-BE49-F238E27FC236}">
                <a16:creationId xmlns:a16="http://schemas.microsoft.com/office/drawing/2014/main" id="{C69C1336-1BBE-784F-6BF3-64675E7213F7}"/>
              </a:ext>
            </a:extLst>
          </p:cNvPr>
          <p:cNvSpPr txBox="1"/>
          <p:nvPr/>
        </p:nvSpPr>
        <p:spPr>
          <a:xfrm>
            <a:off x="107999" y="1192465"/>
            <a:ext cx="20160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池田 政子</a:t>
            </a:r>
            <a:r>
              <a:rPr kumimoji="1" lang="ja-JP" altLang="en-US" sz="20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さん</a:t>
            </a:r>
          </a:p>
        </p:txBody>
      </p:sp>
      <p:sp>
        <p:nvSpPr>
          <p:cNvPr id="65" name="テキスト ボックス 64">
            <a:extLst>
              <a:ext uri="{FF2B5EF4-FFF2-40B4-BE49-F238E27FC236}">
                <a16:creationId xmlns:a16="http://schemas.microsoft.com/office/drawing/2014/main" id="{AA48C767-34B3-C775-71CC-A216A7180BFE}"/>
              </a:ext>
            </a:extLst>
          </p:cNvPr>
          <p:cNvSpPr txBox="1"/>
          <p:nvPr/>
        </p:nvSpPr>
        <p:spPr>
          <a:xfrm>
            <a:off x="1464919" y="1209530"/>
            <a:ext cx="225243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山梨県立大学 名誉教授</a:t>
            </a:r>
            <a:endParaRPr kumimoji="1" lang="en-US" altLang="ja-JP"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やまなし地域女性史「聞き書き」</a:t>
            </a:r>
            <a:endParaRPr kumimoji="1" lang="en-US" altLang="ja-JP"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プロジェクト代表</a:t>
            </a:r>
          </a:p>
        </p:txBody>
      </p:sp>
      <p:sp>
        <p:nvSpPr>
          <p:cNvPr id="66" name="テキスト ボックス 65">
            <a:extLst>
              <a:ext uri="{FF2B5EF4-FFF2-40B4-BE49-F238E27FC236}">
                <a16:creationId xmlns:a16="http://schemas.microsoft.com/office/drawing/2014/main" id="{2DC2C6E4-4FF4-0D6F-1BB7-27493316DCA1}"/>
              </a:ext>
            </a:extLst>
          </p:cNvPr>
          <p:cNvSpPr txBox="1"/>
          <p:nvPr/>
        </p:nvSpPr>
        <p:spPr>
          <a:xfrm>
            <a:off x="1051121" y="1719088"/>
            <a:ext cx="2666231"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専門は心理学・ジェンダー研究</a:t>
            </a: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東京教育大学（現・筑波大学）大学院博士課程単位取得退学。</a:t>
            </a:r>
            <a:r>
              <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1976</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年山梨県立女子短期大学着任、県立大学人間形成学科教授、地域研究交流センター長。</a:t>
            </a:r>
            <a:endPar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大学が県教委、県立男女共同参画推進センターと連携した｢男女共同参画アドバイザー養成講座｣を</a:t>
            </a:r>
            <a:r>
              <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7</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年間企画・運営</a:t>
            </a: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共著『</a:t>
            </a:r>
            <a:r>
              <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0</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歳からのジェンダー・フリー』『未来につなげる男女共同参画』『ジェンダーの発達心理学』など</a:t>
            </a: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県男女共同参画審議会委員、県子ども・子育て会議委員、県社会福祉審議会委員など歴任。</a:t>
            </a:r>
          </a:p>
        </p:txBody>
      </p:sp>
      <p:sp>
        <p:nvSpPr>
          <p:cNvPr id="32" name="テキスト ボックス 31">
            <a:extLst>
              <a:ext uri="{FF2B5EF4-FFF2-40B4-BE49-F238E27FC236}">
                <a16:creationId xmlns:a16="http://schemas.microsoft.com/office/drawing/2014/main" id="{86BD95B8-BDC7-2CA2-EA5A-042CE74A2D9A}"/>
              </a:ext>
            </a:extLst>
          </p:cNvPr>
          <p:cNvSpPr txBox="1"/>
          <p:nvPr/>
        </p:nvSpPr>
        <p:spPr>
          <a:xfrm>
            <a:off x="107999" y="3671769"/>
            <a:ext cx="20160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鈴木 猛康 さん</a:t>
            </a:r>
          </a:p>
        </p:txBody>
      </p:sp>
      <p:sp>
        <p:nvSpPr>
          <p:cNvPr id="67" name="テキスト ボックス 66">
            <a:extLst>
              <a:ext uri="{FF2B5EF4-FFF2-40B4-BE49-F238E27FC236}">
                <a16:creationId xmlns:a16="http://schemas.microsoft.com/office/drawing/2014/main" id="{4A0844CA-9513-ABEF-D25C-AD64DD978223}"/>
              </a:ext>
            </a:extLst>
          </p:cNvPr>
          <p:cNvSpPr txBox="1"/>
          <p:nvPr/>
        </p:nvSpPr>
        <p:spPr>
          <a:xfrm>
            <a:off x="1539699" y="3664290"/>
            <a:ext cx="225243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山梨大学 名誉教授</a:t>
            </a:r>
            <a:endParaRPr kumimoji="1" lang="en-US" altLang="ja-JP"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地域防災・マネジメント研究センター</a:t>
            </a:r>
            <a:endParaRPr kumimoji="1" lang="en-US" altLang="ja-JP"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客員教授</a:t>
            </a:r>
            <a:endParaRPr kumimoji="1" lang="ja-JP" altLang="en-US"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sp>
        <p:nvSpPr>
          <p:cNvPr id="39" name="テキスト ボックス 38">
            <a:extLst>
              <a:ext uri="{FF2B5EF4-FFF2-40B4-BE49-F238E27FC236}">
                <a16:creationId xmlns:a16="http://schemas.microsoft.com/office/drawing/2014/main" id="{8807C6F3-659D-EB51-F6CA-FED031E1E35E}"/>
              </a:ext>
            </a:extLst>
          </p:cNvPr>
          <p:cNvSpPr txBox="1"/>
          <p:nvPr/>
        </p:nvSpPr>
        <p:spPr>
          <a:xfrm>
            <a:off x="3857330" y="6239100"/>
            <a:ext cx="20160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伏見 正江 さん</a:t>
            </a:r>
          </a:p>
        </p:txBody>
      </p:sp>
      <p:sp>
        <p:nvSpPr>
          <p:cNvPr id="75" name="テキスト ボックス 74">
            <a:extLst>
              <a:ext uri="{FF2B5EF4-FFF2-40B4-BE49-F238E27FC236}">
                <a16:creationId xmlns:a16="http://schemas.microsoft.com/office/drawing/2014/main" id="{C4008E86-C52E-06C7-C04F-580EC314DEE9}"/>
              </a:ext>
            </a:extLst>
          </p:cNvPr>
          <p:cNvSpPr txBox="1"/>
          <p:nvPr/>
        </p:nvSpPr>
        <p:spPr>
          <a:xfrm>
            <a:off x="4865359" y="6716297"/>
            <a:ext cx="314579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b="0" i="0" u="none" strike="noStrike" kern="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ＭＳ 明朝" panose="02020609040205080304" pitchFamily="17" charset="-128"/>
              </a:rPr>
              <a:t>山梨県立大学名誉教授　助産師　</a:t>
            </a:r>
            <a:endParaRPr kumimoji="1" lang="en-US" altLang="ja-JP" sz="1100" b="0" i="0" u="none" strike="noStrike" kern="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b="0" i="0" u="none" strike="noStrike" kern="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ＭＳ 明朝" panose="02020609040205080304" pitchFamily="17" charset="-128"/>
              </a:rPr>
              <a:t>リプロヘルスコーディネーター</a:t>
            </a:r>
            <a:endParaRPr kumimoji="1" lang="en-US" altLang="ja-JP" sz="1100" b="0" i="0" u="none" strike="noStrike" kern="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b="0" i="0" u="none" strike="noStrike" kern="0" cap="none" spc="1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ＭＳ 明朝" panose="02020609040205080304" pitchFamily="17" charset="-128"/>
              </a:rPr>
              <a:t>やまなし女性ヘルスエンパワメントネット代表</a:t>
            </a:r>
            <a:endParaRPr kumimoji="1" lang="ja-JP" altLang="en-US"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82" name="図 81">
            <a:extLst>
              <a:ext uri="{FF2B5EF4-FFF2-40B4-BE49-F238E27FC236}">
                <a16:creationId xmlns:a16="http://schemas.microsoft.com/office/drawing/2014/main" id="{92C16297-EBB6-57DE-97FC-44DDEC2AE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612" y="6716297"/>
            <a:ext cx="920943" cy="1224474"/>
          </a:xfrm>
          <a:prstGeom prst="rect">
            <a:avLst/>
          </a:prstGeom>
        </p:spPr>
      </p:pic>
      <p:sp>
        <p:nvSpPr>
          <p:cNvPr id="83" name="テキスト ボックス 82">
            <a:extLst>
              <a:ext uri="{FF2B5EF4-FFF2-40B4-BE49-F238E27FC236}">
                <a16:creationId xmlns:a16="http://schemas.microsoft.com/office/drawing/2014/main" id="{E86AD12F-4E41-D448-774E-CC5E13079B77}"/>
              </a:ext>
            </a:extLst>
          </p:cNvPr>
          <p:cNvSpPr txBox="1"/>
          <p:nvPr/>
        </p:nvSpPr>
        <p:spPr>
          <a:xfrm>
            <a:off x="3814539" y="7996707"/>
            <a:ext cx="3629498" cy="1061829"/>
          </a:xfrm>
          <a:prstGeom prst="rect">
            <a:avLst/>
          </a:prstGeom>
          <a:noFill/>
        </p:spPr>
        <p:txBody>
          <a:bodyPr wrap="square" lIns="36000" rIns="36000" rtlCol="0">
            <a:spAutoFit/>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ja-JP" sz="900" b="0" i="0" u="none" strike="noStrike" kern="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専門の分野：</a:t>
            </a:r>
            <a:r>
              <a:rPr kumimoji="1" lang="ja-JP" altLang="ja-JP" sz="900" b="0" i="0" u="none" strike="noStrike" kern="100" cap="none" spc="0" normalizeH="0" baseline="0" noProof="0" dirty="0">
                <a:ln>
                  <a:noFill/>
                </a:ln>
                <a:solidFill>
                  <a:srgbClr val="333333"/>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リプロダクティブ・ヘルス</a:t>
            </a:r>
            <a:r>
              <a:rPr kumimoji="1" lang="en-US" altLang="ja-JP" sz="900" b="0" i="0" u="none" strike="noStrike" kern="100" cap="none" spc="0" normalizeH="0" baseline="0" noProof="0" dirty="0">
                <a:ln>
                  <a:noFill/>
                </a:ln>
                <a:solidFill>
                  <a:srgbClr val="333333"/>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 /</a:t>
            </a:r>
            <a:r>
              <a:rPr kumimoji="1" lang="ja-JP" altLang="ja-JP" sz="900" b="0" i="0" u="none" strike="noStrike" kern="100" cap="none" spc="0" normalizeH="0" baseline="0" noProof="0" dirty="0">
                <a:ln>
                  <a:noFill/>
                </a:ln>
                <a:solidFill>
                  <a:srgbClr val="333333"/>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ライツ（性と生殖に関する健康と権利）。</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大学では全国に先駆け科目『性のヘルスプロモーション』開講。ヘルスプロモーションクラブ顧問として学生と共に地域で「自分のからだの主人公になろう！」講座を展開しソフトパワーを醸成。第４回世界女性会議（北京）参加。ニューヨーク「国連特別総会・女性</a:t>
            </a:r>
            <a:r>
              <a:rPr kumimoji="1" lang="en-US"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2000</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年会議」</a:t>
            </a:r>
            <a:r>
              <a:rPr kumimoji="1" lang="en-US"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NGO</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ワークショップでは「包括的性教育の実践効果」を発表。国際協力（カンボジア・東ティモール等）性の健康教育支援。</a:t>
            </a:r>
            <a:endPar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E2B7287D-B4AD-90D2-4D99-4744D4D5FA06}"/>
              </a:ext>
            </a:extLst>
          </p:cNvPr>
          <p:cNvSpPr txBox="1"/>
          <p:nvPr/>
        </p:nvSpPr>
        <p:spPr>
          <a:xfrm>
            <a:off x="1178665" y="4190352"/>
            <a:ext cx="2551198" cy="161582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東京大学工学博士、東京大学生産技術研究所リサーチフェロー、技術士（総合技術管理部門、建設部門）。日本工学アカデミー会員、地区防災計画学会幹事、一般社団法人日本・環境保全協会代表理事、特定非営利活動法人防災推進機構理事長。</a:t>
            </a:r>
            <a:r>
              <a:rPr kumimoji="1" lang="zh-TW"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山梨県強靭化計画有識者会議座長</a:t>
            </a: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、山梨県立上野原高校防災アドバイザーなどを歴任。</a:t>
            </a:r>
            <a:endParaRPr kumimoji="1" lang="en-US" altLang="ja-JP"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主な著書は、</a:t>
            </a:r>
            <a:r>
              <a:rPr kumimoji="1" lang="en-US" altLang="ja-JP"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増災と減災</a:t>
            </a:r>
            <a:r>
              <a:rPr kumimoji="1" lang="en-US" altLang="ja-JP"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行き過ぎた再生可能エネルギー開発による災害への警告</a:t>
            </a:r>
            <a:r>
              <a:rPr kumimoji="1" lang="en-US" altLang="ja-JP"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地域防災の実践</a:t>
            </a:r>
            <a:r>
              <a:rPr kumimoji="1" lang="en-US" altLang="ja-JP"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自然災害から国民や外国人旅行者を守るための実学</a:t>
            </a:r>
            <a:r>
              <a:rPr kumimoji="1" lang="en-US" altLang="ja-JP"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国土･環境破壊の危機</a:t>
            </a:r>
            <a:r>
              <a:rPr kumimoji="1" lang="en-US" altLang="ja-JP"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rPr>
              <a:t>（理工図書）</a:t>
            </a:r>
          </a:p>
        </p:txBody>
      </p:sp>
      <p:sp>
        <p:nvSpPr>
          <p:cNvPr id="45" name="四角形: 角を丸くする 29">
            <a:extLst>
              <a:ext uri="{FF2B5EF4-FFF2-40B4-BE49-F238E27FC236}">
                <a16:creationId xmlns:a16="http://schemas.microsoft.com/office/drawing/2014/main" id="{C9FB067E-A817-8418-F914-C2A7FF0A10DC}"/>
              </a:ext>
            </a:extLst>
          </p:cNvPr>
          <p:cNvSpPr/>
          <p:nvPr/>
        </p:nvSpPr>
        <p:spPr>
          <a:xfrm>
            <a:off x="883293" y="5890716"/>
            <a:ext cx="2160000" cy="288000"/>
          </a:xfrm>
          <a:prstGeom prst="roundRect">
            <a:avLst>
              <a:gd name="adj" fmla="val 50000"/>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テキスト ボックス 45">
            <a:extLst>
              <a:ext uri="{FF2B5EF4-FFF2-40B4-BE49-F238E27FC236}">
                <a16:creationId xmlns:a16="http://schemas.microsoft.com/office/drawing/2014/main" id="{28AFEF9E-5713-66B2-5295-B2CE9868A949}"/>
              </a:ext>
            </a:extLst>
          </p:cNvPr>
          <p:cNvSpPr txBox="1"/>
          <p:nvPr/>
        </p:nvSpPr>
        <p:spPr>
          <a:xfrm>
            <a:off x="827805" y="5873238"/>
            <a:ext cx="2313787" cy="2067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女性のエンパワーメント</a:t>
            </a:r>
          </a:p>
        </p:txBody>
      </p:sp>
      <p:sp>
        <p:nvSpPr>
          <p:cNvPr id="48" name="四角形: 角を丸くする 32">
            <a:extLst>
              <a:ext uri="{FF2B5EF4-FFF2-40B4-BE49-F238E27FC236}">
                <a16:creationId xmlns:a16="http://schemas.microsoft.com/office/drawing/2014/main" id="{8001C574-BE69-8B36-3473-6AC9179690FC}"/>
              </a:ext>
            </a:extLst>
          </p:cNvPr>
          <p:cNvSpPr/>
          <p:nvPr/>
        </p:nvSpPr>
        <p:spPr>
          <a:xfrm>
            <a:off x="4784565" y="894666"/>
            <a:ext cx="1661375" cy="288000"/>
          </a:xfrm>
          <a:prstGeom prst="roundRect">
            <a:avLst>
              <a:gd name="adj" fmla="val 50000"/>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テキスト ボックス 48">
            <a:extLst>
              <a:ext uri="{FF2B5EF4-FFF2-40B4-BE49-F238E27FC236}">
                <a16:creationId xmlns:a16="http://schemas.microsoft.com/office/drawing/2014/main" id="{38313AC8-2D35-DFE5-F00F-798ABE74F536}"/>
              </a:ext>
            </a:extLst>
          </p:cNvPr>
          <p:cNvSpPr txBox="1"/>
          <p:nvPr/>
        </p:nvSpPr>
        <p:spPr>
          <a:xfrm>
            <a:off x="5079507" y="867214"/>
            <a:ext cx="20336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ハラスメント</a:t>
            </a:r>
          </a:p>
        </p:txBody>
      </p:sp>
      <p:sp>
        <p:nvSpPr>
          <p:cNvPr id="47" name="テキスト ボックス 46">
            <a:extLst>
              <a:ext uri="{FF2B5EF4-FFF2-40B4-BE49-F238E27FC236}">
                <a16:creationId xmlns:a16="http://schemas.microsoft.com/office/drawing/2014/main" id="{86BD95B8-BDC7-2CA2-EA5A-042CE74A2D9A}"/>
              </a:ext>
            </a:extLst>
          </p:cNvPr>
          <p:cNvSpPr txBox="1"/>
          <p:nvPr/>
        </p:nvSpPr>
        <p:spPr>
          <a:xfrm>
            <a:off x="107999" y="6217508"/>
            <a:ext cx="20160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広岡 守穂 さん</a:t>
            </a:r>
          </a:p>
        </p:txBody>
      </p:sp>
      <p:sp>
        <p:nvSpPr>
          <p:cNvPr id="54" name="テキスト ボックス 53">
            <a:extLst>
              <a:ext uri="{FF2B5EF4-FFF2-40B4-BE49-F238E27FC236}">
                <a16:creationId xmlns:a16="http://schemas.microsoft.com/office/drawing/2014/main" id="{4A0844CA-9513-ABEF-D25C-AD64DD978223}"/>
              </a:ext>
            </a:extLst>
          </p:cNvPr>
          <p:cNvSpPr txBox="1"/>
          <p:nvPr/>
        </p:nvSpPr>
        <p:spPr>
          <a:xfrm>
            <a:off x="1542607" y="6279235"/>
            <a:ext cx="16667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中央大学 名誉教授</a:t>
            </a:r>
            <a:endParaRPr kumimoji="1" lang="ja-JP" altLang="en-US"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sp>
        <p:nvSpPr>
          <p:cNvPr id="50" name="テキスト ボックス 49">
            <a:extLst>
              <a:ext uri="{FF2B5EF4-FFF2-40B4-BE49-F238E27FC236}">
                <a16:creationId xmlns:a16="http://schemas.microsoft.com/office/drawing/2014/main" id="{B521ED7D-94F8-650B-822F-FE5C6D755B08}"/>
              </a:ext>
            </a:extLst>
          </p:cNvPr>
          <p:cNvSpPr txBox="1"/>
          <p:nvPr/>
        </p:nvSpPr>
        <p:spPr>
          <a:xfrm>
            <a:off x="3827424" y="1287470"/>
            <a:ext cx="16786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石川 恵 さん</a:t>
            </a:r>
          </a:p>
        </p:txBody>
      </p:sp>
      <p:sp>
        <p:nvSpPr>
          <p:cNvPr id="55" name="テキスト ボックス 54">
            <a:extLst>
              <a:ext uri="{FF2B5EF4-FFF2-40B4-BE49-F238E27FC236}">
                <a16:creationId xmlns:a16="http://schemas.microsoft.com/office/drawing/2014/main" id="{DAA77301-A062-67BC-0129-FB83E6590131}"/>
              </a:ext>
            </a:extLst>
          </p:cNvPr>
          <p:cNvSpPr txBox="1"/>
          <p:nvPr/>
        </p:nvSpPr>
        <p:spPr>
          <a:xfrm>
            <a:off x="5074272" y="1349391"/>
            <a:ext cx="16786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弁護士</a:t>
            </a:r>
            <a:endParaRPr kumimoji="1" lang="ja-JP" altLang="en-US"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sp>
        <p:nvSpPr>
          <p:cNvPr id="57" name="テキスト ボックス 56">
            <a:extLst>
              <a:ext uri="{FF2B5EF4-FFF2-40B4-BE49-F238E27FC236}">
                <a16:creationId xmlns:a16="http://schemas.microsoft.com/office/drawing/2014/main" id="{C02A38EB-987C-BAB4-D45A-C54818B45755}"/>
              </a:ext>
            </a:extLst>
          </p:cNvPr>
          <p:cNvSpPr txBox="1"/>
          <p:nvPr/>
        </p:nvSpPr>
        <p:spPr>
          <a:xfrm>
            <a:off x="4930563" y="1689114"/>
            <a:ext cx="2534952" cy="1200329"/>
          </a:xfrm>
          <a:prstGeom prst="rect">
            <a:avLst/>
          </a:prstGeom>
          <a:noFill/>
        </p:spPr>
        <p:txBody>
          <a:bodyPr wrap="square" rtlCol="0">
            <a:spAutoFit/>
          </a:bodyPr>
          <a:lstStyle/>
          <a:p>
            <a:pPr lvl="0">
              <a:defRPr/>
            </a:pPr>
            <a:r>
              <a:rPr lang="ja-JP" altLang="en-US" sz="900" kern="100" dirty="0">
                <a:solidFill>
                  <a:prstClr val="black"/>
                </a:solidFill>
                <a:latin typeface="Yu Gothic UI Semilight" panose="020B0400000000000000" pitchFamily="50" charset="-128"/>
                <a:ea typeface="Yu Gothic UI Semilight" panose="020B0400000000000000" pitchFamily="50" charset="-128"/>
                <a:cs typeface="Times New Roman" panose="02020603050405020304" pitchFamily="18" charset="0"/>
              </a:rPr>
              <a:t>山梨県弁護士会所属。現在、公益社団法人被害者支援センターやまなし副理事長。</a:t>
            </a:r>
          </a:p>
          <a:p>
            <a:pPr lvl="0">
              <a:defRPr/>
            </a:pPr>
            <a:r>
              <a:rPr lang="ja-JP" altLang="en-US" sz="900" kern="100" dirty="0">
                <a:solidFill>
                  <a:prstClr val="black"/>
                </a:solidFill>
                <a:latin typeface="Yu Gothic UI Semilight" panose="020B0400000000000000" pitchFamily="50" charset="-128"/>
                <a:ea typeface="Yu Gothic UI Semilight" panose="020B0400000000000000" pitchFamily="50" charset="-128"/>
                <a:cs typeface="Times New Roman" panose="02020603050405020304" pitchFamily="18" charset="0"/>
              </a:rPr>
              <a:t>一般民事事件の外、犯罪被害者支援、家事事件（夫婦や子ども、相続に関する事件など）、企業法務（労務管理や債権回収等）に重点を置いて活動しています。適切な労務管理はハラスメント等社内トラブル防止のため不可欠です。お気軽にご相談ください。</a:t>
            </a:r>
            <a:endParaRPr kumimoji="1" lang="ja-JP" altLang="ja-JP"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E2B7287D-B4AD-90D2-4D99-4744D4D5FA06}"/>
              </a:ext>
            </a:extLst>
          </p:cNvPr>
          <p:cNvSpPr txBox="1"/>
          <p:nvPr/>
        </p:nvSpPr>
        <p:spPr>
          <a:xfrm>
            <a:off x="1296194" y="6580838"/>
            <a:ext cx="2284784"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おもな専攻は日本政治思想史だが、現代日本の社会現象に幅広い関心を持ち、男女共同参画、ＮＰＯ、子育てなどさまざまな分野で発言している。ＮＰＯ支援と女性の人材育成に長くかかわってきており、地域のＮＰＯ事情や自治体の男女共同参画政策にくわしい。ＮＰＯ推進ネット理事長、佐賀県立女性センター・アバンセ館長など歴任。１９９０年</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男だって子育て</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でベストメン賞受賞。詩や作詞も手がけている。おもな著書は、</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「豊かさ」のパラドックス</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（講談社現代新書</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､1986</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年）</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ジェンダーと自己実現</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（有信堂</a:t>
            </a:r>
            <a:r>
              <a:rPr kumimoji="1" lang="en-US" altLang="ja-JP"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､2015</a:t>
            </a:r>
            <a:r>
              <a:rPr kumimoji="1" lang="ja-JP" altLang="en-US" sz="900" b="0" i="0" u="none" strike="noStrike" kern="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Hiragino Sans W3"/>
              </a:rPr>
              <a:t>年）</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54378D96-0F54-A103-ACF8-0C0D08886DE0}"/>
              </a:ext>
            </a:extLst>
          </p:cNvPr>
          <p:cNvSpPr/>
          <p:nvPr/>
        </p:nvSpPr>
        <p:spPr>
          <a:xfrm>
            <a:off x="476251" y="8703384"/>
            <a:ext cx="3112974" cy="1526562"/>
          </a:xfrm>
          <a:prstGeom prst="roundRect">
            <a:avLst>
              <a:gd name="adj" fmla="val 12580"/>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8995FD7B-C4C7-8351-9512-28F965378FB8}"/>
              </a:ext>
            </a:extLst>
          </p:cNvPr>
          <p:cNvSpPr txBox="1"/>
          <p:nvPr/>
        </p:nvSpPr>
        <p:spPr>
          <a:xfrm>
            <a:off x="612660" y="8967063"/>
            <a:ext cx="37829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rPr>
              <a:t>山梨県立男女共同参画推進センター</a:t>
            </a:r>
            <a:endParaRPr kumimoji="1" lang="en-US" altLang="ja-JP" sz="14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rPr>
              <a:t>　　　　　                　古屋万恵</a:t>
            </a:r>
          </a:p>
        </p:txBody>
      </p:sp>
      <p:sp>
        <p:nvSpPr>
          <p:cNvPr id="4" name="テキスト ボックス 3">
            <a:extLst>
              <a:ext uri="{FF2B5EF4-FFF2-40B4-BE49-F238E27FC236}">
                <a16:creationId xmlns:a16="http://schemas.microsoft.com/office/drawing/2014/main" id="{1F918200-F8A8-03E5-70A0-DD6D1773E380}"/>
              </a:ext>
            </a:extLst>
          </p:cNvPr>
          <p:cNvSpPr txBox="1"/>
          <p:nvPr/>
        </p:nvSpPr>
        <p:spPr>
          <a:xfrm>
            <a:off x="1296194" y="8703384"/>
            <a:ext cx="13876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rPr>
              <a:t>＜お問い合わせ＞</a:t>
            </a:r>
            <a:endParaRPr kumimoji="1" lang="en-US" altLang="ja-JP" sz="12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endParaRPr>
          </a:p>
        </p:txBody>
      </p:sp>
      <p:grpSp>
        <p:nvGrpSpPr>
          <p:cNvPr id="17" name="グループ化 16"/>
          <p:cNvGrpSpPr/>
          <p:nvPr/>
        </p:nvGrpSpPr>
        <p:grpSpPr>
          <a:xfrm>
            <a:off x="666701" y="9408714"/>
            <a:ext cx="1774968" cy="338554"/>
            <a:chOff x="8628733" y="8124420"/>
            <a:chExt cx="1774968" cy="338554"/>
          </a:xfrm>
        </p:grpSpPr>
        <p:pic>
          <p:nvPicPr>
            <p:cNvPr id="8" name="グラフィックス 7" descr="電話">
              <a:extLst>
                <a:ext uri="{FF2B5EF4-FFF2-40B4-BE49-F238E27FC236}">
                  <a16:creationId xmlns:a16="http://schemas.microsoft.com/office/drawing/2014/main" id="{4DCF3F01-092B-8656-6A5E-1747BAA9F7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8733" y="8133285"/>
              <a:ext cx="298496" cy="298496"/>
            </a:xfrm>
            <a:prstGeom prst="rect">
              <a:avLst/>
            </a:prstGeom>
          </p:spPr>
        </p:pic>
        <p:sp>
          <p:nvSpPr>
            <p:cNvPr id="10" name="テキスト ボックス 9">
              <a:extLst>
                <a:ext uri="{FF2B5EF4-FFF2-40B4-BE49-F238E27FC236}">
                  <a16:creationId xmlns:a16="http://schemas.microsoft.com/office/drawing/2014/main" id="{33D01DC5-E949-6D57-A589-FF503963ACEC}"/>
                </a:ext>
              </a:extLst>
            </p:cNvPr>
            <p:cNvSpPr txBox="1"/>
            <p:nvPr/>
          </p:nvSpPr>
          <p:spPr>
            <a:xfrm>
              <a:off x="8898751" y="8124420"/>
              <a:ext cx="150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rPr>
                <a:t>055-226-0826</a:t>
              </a:r>
              <a:endParaRPr kumimoji="1" lang="ja-JP" altLang="en-US" sz="16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endParaRPr>
            </a:p>
          </p:txBody>
        </p:sp>
      </p:grpSp>
      <p:pic>
        <p:nvPicPr>
          <p:cNvPr id="11" name="図 10"/>
          <p:cNvPicPr>
            <a:picLocks noChangeAspect="1"/>
          </p:cNvPicPr>
          <p:nvPr/>
        </p:nvPicPr>
        <p:blipFill>
          <a:blip r:embed="rId6"/>
          <a:stretch>
            <a:fillRect/>
          </a:stretch>
        </p:blipFill>
        <p:spPr>
          <a:xfrm>
            <a:off x="237032" y="6698918"/>
            <a:ext cx="987678" cy="1521024"/>
          </a:xfrm>
          <a:prstGeom prst="rect">
            <a:avLst/>
          </a:prstGeom>
        </p:spPr>
      </p:pic>
      <p:sp>
        <p:nvSpPr>
          <p:cNvPr id="18" name="四角形: 角を丸くする 25">
            <a:extLst>
              <a:ext uri="{FF2B5EF4-FFF2-40B4-BE49-F238E27FC236}">
                <a16:creationId xmlns:a16="http://schemas.microsoft.com/office/drawing/2014/main" id="{A580DECF-7674-93F7-FBF1-B46C5BABDC03}"/>
              </a:ext>
            </a:extLst>
          </p:cNvPr>
          <p:cNvSpPr/>
          <p:nvPr/>
        </p:nvSpPr>
        <p:spPr>
          <a:xfrm>
            <a:off x="4110824" y="3271780"/>
            <a:ext cx="3069755" cy="288000"/>
          </a:xfrm>
          <a:prstGeom prst="roundRect">
            <a:avLst>
              <a:gd name="adj" fmla="val 50000"/>
            </a:avLst>
          </a:prstGeom>
          <a:solidFill>
            <a:srgbClr val="FF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926640"/>
              </a:solidFill>
              <a:effectLst/>
              <a:uLnTx/>
              <a:uFillTx/>
              <a:latin typeface="Calibri" panose="020F0502020204030204"/>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CFF2BA1A-D557-3349-DFD4-022F8E6D8CB8}"/>
              </a:ext>
            </a:extLst>
          </p:cNvPr>
          <p:cNvSpPr txBox="1"/>
          <p:nvPr/>
        </p:nvSpPr>
        <p:spPr>
          <a:xfrm>
            <a:off x="4217901" y="3235920"/>
            <a:ext cx="31565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26640"/>
                </a:solidFill>
                <a:effectLst/>
                <a:uLnTx/>
                <a:uFillTx/>
                <a:latin typeface="Yu Gothic UI Semibold" panose="020B0700000000000000" pitchFamily="50" charset="-128"/>
                <a:ea typeface="Yu Gothic UI Semibold" panose="020B0700000000000000" pitchFamily="50" charset="-128"/>
                <a:cs typeface="+mn-cs"/>
              </a:rPr>
              <a:t>地域福祉の視点による地域連携</a:t>
            </a:r>
          </a:p>
        </p:txBody>
      </p:sp>
      <p:sp>
        <p:nvSpPr>
          <p:cNvPr id="21" name="テキスト ボックス 20">
            <a:extLst>
              <a:ext uri="{FF2B5EF4-FFF2-40B4-BE49-F238E27FC236}">
                <a16:creationId xmlns:a16="http://schemas.microsoft.com/office/drawing/2014/main" id="{242EAF80-4EDE-E590-C60A-4AE1803583A8}"/>
              </a:ext>
            </a:extLst>
          </p:cNvPr>
          <p:cNvSpPr txBox="1"/>
          <p:nvPr/>
        </p:nvSpPr>
        <p:spPr>
          <a:xfrm>
            <a:off x="3835447" y="3683839"/>
            <a:ext cx="20160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高木 寛之 さん</a:t>
            </a:r>
          </a:p>
        </p:txBody>
      </p:sp>
      <p:sp>
        <p:nvSpPr>
          <p:cNvPr id="22" name="テキスト ボックス 21">
            <a:extLst>
              <a:ext uri="{FF2B5EF4-FFF2-40B4-BE49-F238E27FC236}">
                <a16:creationId xmlns:a16="http://schemas.microsoft.com/office/drawing/2014/main" id="{25903DED-D51C-56CE-D58D-5C645067543F}"/>
              </a:ext>
            </a:extLst>
          </p:cNvPr>
          <p:cNvSpPr txBox="1"/>
          <p:nvPr/>
        </p:nvSpPr>
        <p:spPr>
          <a:xfrm>
            <a:off x="5323699" y="3740794"/>
            <a:ext cx="192929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山梨県立大学 教授</a:t>
            </a:r>
            <a:endParaRPr kumimoji="1" lang="ja-JP" altLang="en-US" sz="11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sp>
        <p:nvSpPr>
          <p:cNvPr id="23" name="テキスト ボックス 22">
            <a:extLst>
              <a:ext uri="{FF2B5EF4-FFF2-40B4-BE49-F238E27FC236}">
                <a16:creationId xmlns:a16="http://schemas.microsoft.com/office/drawing/2014/main" id="{4CB754A8-684C-497D-8D76-16DF213AB060}"/>
              </a:ext>
            </a:extLst>
          </p:cNvPr>
          <p:cNvSpPr txBox="1"/>
          <p:nvPr/>
        </p:nvSpPr>
        <p:spPr>
          <a:xfrm>
            <a:off x="5095829" y="4156146"/>
            <a:ext cx="2649740"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専門領域／地域福祉、福祉教育、ボランティア</a:t>
            </a:r>
            <a:endPar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提供できる地域貢献メニュー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・福祉教育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・ボランティア活動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・地域住民とのまちづくり実践　ほか</a:t>
            </a:r>
            <a:endPar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600" kern="100" dirty="0">
              <a:solidFill>
                <a:prstClr val="black"/>
              </a:solidFill>
              <a:latin typeface="Yu Gothic UI Semilight" panose="020B0400000000000000" pitchFamily="50" charset="-128"/>
              <a:ea typeface="Yu Gothic UI Semilight"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地域福祉、社会福祉実践との接点でご関心が</a:t>
            </a:r>
            <a:endPar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ある方はご相談ください</a:t>
            </a:r>
            <a:endPar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endParaRPr>
          </a:p>
        </p:txBody>
      </p:sp>
      <p:sp>
        <p:nvSpPr>
          <p:cNvPr id="60" name="テキスト ボックス 59">
            <a:extLst>
              <a:ext uri="{FF2B5EF4-FFF2-40B4-BE49-F238E27FC236}">
                <a16:creationId xmlns:a16="http://schemas.microsoft.com/office/drawing/2014/main" id="{AB8A9FEE-1ED3-C020-BD5A-130446D60DF5}"/>
              </a:ext>
            </a:extLst>
          </p:cNvPr>
          <p:cNvSpPr txBox="1"/>
          <p:nvPr/>
        </p:nvSpPr>
        <p:spPr>
          <a:xfrm>
            <a:off x="3800596" y="9074250"/>
            <a:ext cx="3664919" cy="784830"/>
          </a:xfrm>
          <a:prstGeom prst="rect">
            <a:avLst/>
          </a:prstGeom>
          <a:noFill/>
        </p:spPr>
        <p:txBody>
          <a:bodyPr wrap="square" lIns="36000" rIns="36000" rtlCol="0">
            <a:spAutoFit/>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kumimoji="1" lang="en-US" altLang="ja-JP" sz="900" b="1"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 </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豪立マッコーリー大学修士課程修了</a:t>
            </a:r>
            <a:r>
              <a:rPr kumimoji="1" lang="ja-JP" altLang="en-US"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甲府市男女共同参画審議委員</a:t>
            </a:r>
            <a:r>
              <a:rPr kumimoji="1" lang="ja-JP" altLang="en-US"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山梨県男女共同参画推進センター運営協議会委員</a:t>
            </a:r>
            <a:r>
              <a:rPr kumimoji="1" lang="ja-JP" altLang="en-US"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山梨県母子保健評価委員、</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山梨県女性相談所専門委員</a:t>
            </a:r>
            <a:r>
              <a:rPr kumimoji="1" lang="ja-JP" altLang="en-US"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、山梨県困難な問題を抱える女性への支援計画検討会座長</a:t>
            </a:r>
            <a:r>
              <a:rPr kumimoji="1" lang="ja-JP" altLang="ja-JP" sz="900" b="0" i="0" u="none" strike="noStrike" kern="0" cap="none" spc="1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など歴任</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a:t>
            </a:r>
            <a:endParaRPr kumimoji="1" lang="en-US"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ja-JP" sz="900" b="0" i="0" u="none" strike="noStrike" kern="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ＭＳ 明朝" panose="02020609040205080304" pitchFamily="17" charset="-128"/>
              </a:rPr>
              <a:t>著書に『助産婦地球儀』。</a:t>
            </a:r>
            <a:r>
              <a:rPr kumimoji="1" lang="ja-JP" altLang="ja-JP" sz="900" b="0" i="0" u="none" strike="noStrike" kern="1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Times New Roman" panose="02020603050405020304" pitchFamily="18" charset="0"/>
              </a:rPr>
              <a:t>編著『未来につなげる男女共同参画』など多数。</a:t>
            </a:r>
          </a:p>
        </p:txBody>
      </p:sp>
      <p:sp>
        <p:nvSpPr>
          <p:cNvPr id="5" name="テキスト ボックス 4">
            <a:extLst>
              <a:ext uri="{FF2B5EF4-FFF2-40B4-BE49-F238E27FC236}">
                <a16:creationId xmlns:a16="http://schemas.microsoft.com/office/drawing/2014/main" id="{86BC2DCD-21C0-0708-1BCD-20CDE5CD7B08}"/>
              </a:ext>
            </a:extLst>
          </p:cNvPr>
          <p:cNvSpPr txBox="1"/>
          <p:nvPr/>
        </p:nvSpPr>
        <p:spPr>
          <a:xfrm>
            <a:off x="620504" y="9643402"/>
            <a:ext cx="37829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rgbClr val="FFF49F"/>
                </a:solidFill>
                <a:latin typeface="Yu Gothic UI Semibold" panose="020B0700000000000000" pitchFamily="50" charset="-128"/>
                <a:ea typeface="Yu Gothic UI Semibold" panose="020B0700000000000000" pitchFamily="50" charset="-128"/>
              </a:rPr>
              <a:t>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rgbClr val="FFF49F"/>
                </a:solidFill>
                <a:latin typeface="Yu Gothic UI Semibold" panose="020B0700000000000000" pitchFamily="50" charset="-128"/>
                <a:ea typeface="Yu Gothic UI Semibold" panose="020B0700000000000000" pitchFamily="50" charset="-128"/>
              </a:rPr>
              <a:t>furuya-rkb@pref.yamanashi.lg.jp</a:t>
            </a:r>
            <a:endParaRPr kumimoji="1" lang="ja-JP" altLang="en-US" sz="1400" b="0" i="0" u="none" strike="noStrike" kern="1200" cap="none" spc="0" normalizeH="0" baseline="0" noProof="0" dirty="0">
              <a:ln>
                <a:noFill/>
              </a:ln>
              <a:solidFill>
                <a:srgbClr val="FFF49F"/>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13" name="図 12">
            <a:extLst>
              <a:ext uri="{FF2B5EF4-FFF2-40B4-BE49-F238E27FC236}">
                <a16:creationId xmlns:a16="http://schemas.microsoft.com/office/drawing/2014/main" id="{120A9806-0B6A-7A7A-D01E-4E795E7E799B}"/>
              </a:ext>
            </a:extLst>
          </p:cNvPr>
          <p:cNvPicPr>
            <a:picLocks noChangeAspect="1"/>
          </p:cNvPicPr>
          <p:nvPr/>
        </p:nvPicPr>
        <p:blipFill>
          <a:blip r:embed="rId7"/>
          <a:stretch>
            <a:fillRect/>
          </a:stretch>
        </p:blipFill>
        <p:spPr>
          <a:xfrm>
            <a:off x="110840" y="4228634"/>
            <a:ext cx="1111721" cy="1264582"/>
          </a:xfrm>
          <a:prstGeom prst="rect">
            <a:avLst/>
          </a:prstGeom>
        </p:spPr>
      </p:pic>
      <p:pic>
        <p:nvPicPr>
          <p:cNvPr id="19" name="図 18">
            <a:extLst>
              <a:ext uri="{FF2B5EF4-FFF2-40B4-BE49-F238E27FC236}">
                <a16:creationId xmlns:a16="http://schemas.microsoft.com/office/drawing/2014/main" id="{DCE307CF-772D-8030-D33E-DAE0C8288470}"/>
              </a:ext>
            </a:extLst>
          </p:cNvPr>
          <p:cNvPicPr>
            <a:picLocks noChangeAspect="1"/>
          </p:cNvPicPr>
          <p:nvPr/>
        </p:nvPicPr>
        <p:blipFill>
          <a:blip r:embed="rId8"/>
          <a:stretch>
            <a:fillRect/>
          </a:stretch>
        </p:blipFill>
        <p:spPr>
          <a:xfrm>
            <a:off x="3987480" y="1734843"/>
            <a:ext cx="902822" cy="1179278"/>
          </a:xfrm>
          <a:prstGeom prst="rect">
            <a:avLst/>
          </a:prstGeom>
          <a:ln w="3175">
            <a:solidFill>
              <a:schemeClr val="bg1">
                <a:lumMod val="65000"/>
              </a:schemeClr>
            </a:solidFill>
          </a:ln>
        </p:spPr>
      </p:pic>
      <p:pic>
        <p:nvPicPr>
          <p:cNvPr id="12" name="図 11" descr="スーツを着た男性&#10;&#10;AI 生成コンテンツは誤りを含む可能性があります。">
            <a:extLst>
              <a:ext uri="{FF2B5EF4-FFF2-40B4-BE49-F238E27FC236}">
                <a16:creationId xmlns:a16="http://schemas.microsoft.com/office/drawing/2014/main" id="{924481C5-F4BB-7E36-D341-7F3BA20B8DC3}"/>
              </a:ext>
            </a:extLst>
          </p:cNvPr>
          <p:cNvPicPr>
            <a:picLocks noChangeAspect="1"/>
          </p:cNvPicPr>
          <p:nvPr/>
        </p:nvPicPr>
        <p:blipFill>
          <a:blip r:embed="rId9"/>
          <a:stretch>
            <a:fillRect/>
          </a:stretch>
        </p:blipFill>
        <p:spPr>
          <a:xfrm>
            <a:off x="3922256" y="4181627"/>
            <a:ext cx="1164215" cy="1329822"/>
          </a:xfrm>
          <a:prstGeom prst="rect">
            <a:avLst/>
          </a:prstGeom>
        </p:spPr>
      </p:pic>
    </p:spTree>
    <p:extLst>
      <p:ext uri="{BB962C8B-B14F-4D97-AF65-F5344CB8AC3E}">
        <p14:creationId xmlns:p14="http://schemas.microsoft.com/office/powerpoint/2010/main" val="42895091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docProps/app.xml><?xml version="1.0" encoding="utf-8"?>
<Properties xmlns="http://schemas.openxmlformats.org/officeDocument/2006/extended-properties" xmlns:vt="http://schemas.openxmlformats.org/officeDocument/2006/docPropsVTypes">
  <Template>{26BB763B-DFC6-4EAF-9ACC-04AD1B08FA8E}tf96678299_win32</Template>
  <TotalTime>1217</TotalTime>
  <Words>1113</Words>
  <Application>Microsoft Office PowerPoint</Application>
  <PresentationFormat>ユーザー設定</PresentationFormat>
  <Paragraphs>84</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HGP創英角ﾎﾟｯﾌﾟ体</vt:lpstr>
      <vt:lpstr>HG丸ｺﾞｼｯｸM-PRO</vt:lpstr>
      <vt:lpstr>Yu Gothic UI Semibold</vt:lpstr>
      <vt:lpstr>Yu Gothic UI Semilight</vt:lpstr>
      <vt:lpstr>メイリオ</vt:lpstr>
      <vt:lpstr>Arial</vt:lpstr>
      <vt:lpstr>Calibri</vt:lpstr>
      <vt:lpstr>Calibri Light</vt:lpstr>
      <vt:lpstr>Century</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kyokai04</dc:creator>
  <cp:lastModifiedBy>山梨県</cp:lastModifiedBy>
  <cp:revision>57</cp:revision>
  <cp:lastPrinted>2026-04-01T05:19:23Z</cp:lastPrinted>
  <dcterms:created xsi:type="dcterms:W3CDTF">2022-10-02T07:31:42Z</dcterms:created>
  <dcterms:modified xsi:type="dcterms:W3CDTF">2026-04-01T05:19:48Z</dcterms:modified>
</cp:coreProperties>
</file>