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7" r:id="rId2"/>
    <p:sldId id="258" r:id="rId3"/>
    <p:sldId id="273" r:id="rId4"/>
    <p:sldId id="272" r:id="rId5"/>
    <p:sldId id="274" r:id="rId6"/>
    <p:sldId id="278" r:id="rId7"/>
    <p:sldId id="271" r:id="rId8"/>
    <p:sldId id="276" r:id="rId9"/>
    <p:sldId id="275" r:id="rId10"/>
    <p:sldId id="277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3EAF33-5E0C-4B50-9776-D9A4D424B996}">
  <a:tblStyle styleId="{263EAF33-5E0C-4B50-9776-D9A4D424B99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ja-JP" alt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035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pic>
        <p:nvPicPr>
          <p:cNvPr id="22" name="Google Shape;2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8600" y="6311900"/>
            <a:ext cx="1117600" cy="39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848600" y="6311900"/>
            <a:ext cx="1117600" cy="3937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400"/>
              <a:buFont typeface="Calibri"/>
              <a:buNone/>
            </a:pPr>
            <a:r>
              <a:rPr lang="ja-JP" altLang="en-US" dirty="0"/>
              <a:t>助産師チャットボット</a:t>
            </a:r>
            <a:endParaRPr dirty="0"/>
          </a:p>
        </p:txBody>
      </p:sp>
      <p:sp>
        <p:nvSpPr>
          <p:cNvPr id="99" name="Google Shape;99;p14"/>
          <p:cNvSpPr txBox="1"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ja-JP" altLang="en-US" sz="2400" dirty="0"/>
              <a:t>スポンサー：</a:t>
            </a:r>
            <a:r>
              <a:rPr lang="en-US" altLang="ja-JP" sz="2400" dirty="0"/>
              <a:t>Youtuber</a:t>
            </a:r>
            <a:r>
              <a:rPr lang="ja-JP" altLang="en-US" sz="2400" dirty="0"/>
              <a:t>助産師</a:t>
            </a:r>
            <a:r>
              <a:rPr lang="en-US" altLang="ja-JP" sz="2400" dirty="0"/>
              <a:t>HISAKO</a:t>
            </a:r>
            <a:r>
              <a:rPr lang="ja-JP" altLang="en-US" sz="2400" dirty="0"/>
              <a:t>さん</a:t>
            </a:r>
            <a:endParaRPr lang="en-US" altLang="ja-JP"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lang="en-US" altLang="ja-JP"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lang="en-US" altLang="ja-JP" sz="24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ja-JP" altLang="en-US" sz="2200" dirty="0"/>
              <a:t>バラ組（第</a:t>
            </a:r>
            <a:r>
              <a:rPr lang="en-US" altLang="ja-JP" sz="2200" dirty="0"/>
              <a:t>4</a:t>
            </a:r>
            <a:r>
              <a:rPr lang="ja-JP" altLang="en-US" sz="2200" dirty="0"/>
              <a:t>グループ</a:t>
            </a:r>
            <a:r>
              <a:rPr lang="ja-JP" altLang="en-US" sz="2200" dirty="0" smtClean="0"/>
              <a:t>）</a:t>
            </a:r>
            <a:endParaRPr lang="en-US" altLang="ja-JP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BF53CC-78DF-5B82-5DAF-54A23CD83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参考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1A07CC4-5836-653C-B021-29B508A533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データセット</a:t>
            </a:r>
            <a:endParaRPr kumimoji="1" lang="en-US" altLang="ja-JP" dirty="0"/>
          </a:p>
          <a:p>
            <a:r>
              <a:rPr kumimoji="1" lang="ja-JP" altLang="en-US" dirty="0"/>
              <a:t>質疑応答動画から取得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7AF760C-A40B-91B8-D322-9A63B84F4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078641"/>
            <a:ext cx="8686800" cy="197890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F650E40-6687-77A8-DA2E-6E8523584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876" y="896703"/>
            <a:ext cx="3912124" cy="283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5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4400"/>
              <a:buFont typeface="Calibri"/>
              <a:buNone/>
            </a:pPr>
            <a:r>
              <a:rPr lang="ja-JP" altLang="en-US" dirty="0"/>
              <a:t>突然ですが</a:t>
            </a:r>
            <a:endParaRPr dirty="0"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ja-JP" altLang="en-US" dirty="0">
                <a:solidFill>
                  <a:srgbClr val="000000"/>
                </a:solidFill>
                <a:latin typeface="Arial" panose="020B0604020202020204" pitchFamily="34" charset="0"/>
              </a:rPr>
              <a:t>・先月第一子が産まれました！！</a:t>
            </a:r>
            <a:endParaRPr lang="en-US" altLang="ja-JP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altLang="ja-JP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図 3" descr="病室のベッドで寝ている男性&#10;&#10;自動的に生成された説明">
            <a:extLst>
              <a:ext uri="{FF2B5EF4-FFF2-40B4-BE49-F238E27FC236}">
                <a16:creationId xmlns:a16="http://schemas.microsoft.com/office/drawing/2014/main" id="{BD0179FF-E5D0-AC0D-38E0-A59635D01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95" y="2405718"/>
            <a:ext cx="2790334" cy="37204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876675-1A2C-248A-5C4A-DB77964AF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新米ぱぱになってみて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0D6BB85-F6FE-E863-2AB8-1718EF780F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kumimoji="1" lang="ja-JP" altLang="en-US" dirty="0"/>
              <a:t>赤ちゃんについて知らない事が多すぎる！</a:t>
            </a:r>
            <a:endParaRPr kumimoji="1" lang="en-US" altLang="ja-JP" dirty="0"/>
          </a:p>
          <a:p>
            <a:r>
              <a:rPr kumimoji="1" lang="ja-JP" altLang="en-US" dirty="0"/>
              <a:t>妻は保育士だが、保育士でも知らない事いっぱい！！</a:t>
            </a:r>
            <a:endParaRPr kumimoji="1" lang="en-US" altLang="ja-JP" dirty="0"/>
          </a:p>
          <a:p>
            <a:r>
              <a:rPr kumimoji="1" lang="ja-JP" altLang="en-US" dirty="0"/>
              <a:t>相談したいときは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かかりつけ医（助産院や小児科）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地域の助産師さん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無料の相談窓口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親族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Youtuber</a:t>
            </a:r>
          </a:p>
          <a:p>
            <a:pPr marL="571500" lvl="1" indent="0">
              <a:buNone/>
            </a:pP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吹き出し: 四角形 3">
            <a:extLst>
              <a:ext uri="{FF2B5EF4-FFF2-40B4-BE49-F238E27FC236}">
                <a16:creationId xmlns:a16="http://schemas.microsoft.com/office/drawing/2014/main" id="{33863EF3-5E59-B244-2E0D-38E7F9D84B37}"/>
              </a:ext>
            </a:extLst>
          </p:cNvPr>
          <p:cNvSpPr/>
          <p:nvPr/>
        </p:nvSpPr>
        <p:spPr>
          <a:xfrm>
            <a:off x="4128940" y="2759697"/>
            <a:ext cx="2286000" cy="803635"/>
          </a:xfrm>
          <a:prstGeom prst="wedgeRectCallout">
            <a:avLst>
              <a:gd name="adj1" fmla="val -47637"/>
              <a:gd name="adj2" fmla="val 6836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>
                <a:solidFill>
                  <a:srgbClr val="FF0000"/>
                </a:solidFill>
              </a:rPr>
              <a:t>産まれて</a:t>
            </a:r>
            <a:r>
              <a:rPr kumimoji="1" lang="en-US" altLang="ja-JP" sz="1800" dirty="0">
                <a:solidFill>
                  <a:srgbClr val="FF0000"/>
                </a:solidFill>
              </a:rPr>
              <a:t>1</a:t>
            </a:r>
            <a:r>
              <a:rPr kumimoji="1" lang="ja-JP" altLang="en-US" sz="1800" dirty="0">
                <a:solidFill>
                  <a:srgbClr val="FF0000"/>
                </a:solidFill>
              </a:rPr>
              <a:t>か月程度しか診てくれない</a:t>
            </a:r>
          </a:p>
        </p:txBody>
      </p:sp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0BE6C19F-A91D-8583-B286-40DFD8356F75}"/>
              </a:ext>
            </a:extLst>
          </p:cNvPr>
          <p:cNvSpPr/>
          <p:nvPr/>
        </p:nvSpPr>
        <p:spPr>
          <a:xfrm>
            <a:off x="6543773" y="2759696"/>
            <a:ext cx="2286000" cy="803635"/>
          </a:xfrm>
          <a:prstGeom prst="wedgeRectCallout">
            <a:avLst>
              <a:gd name="adj1" fmla="val -61245"/>
              <a:gd name="adj2" fmla="val 754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>
                <a:solidFill>
                  <a:srgbClr val="FF0000"/>
                </a:solidFill>
              </a:rPr>
              <a:t>気軽に相談しづらい</a:t>
            </a:r>
          </a:p>
        </p:txBody>
      </p:sp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D1289B54-14F4-4F50-7A53-BAA2CABF33A6}"/>
              </a:ext>
            </a:extLst>
          </p:cNvPr>
          <p:cNvSpPr/>
          <p:nvPr/>
        </p:nvSpPr>
        <p:spPr>
          <a:xfrm>
            <a:off x="6543773" y="2759695"/>
            <a:ext cx="2286000" cy="803635"/>
          </a:xfrm>
          <a:prstGeom prst="wedgeRectCallout">
            <a:avLst>
              <a:gd name="adj1" fmla="val -57946"/>
              <a:gd name="adj2" fmla="val 12232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>
                <a:solidFill>
                  <a:srgbClr val="FF0000"/>
                </a:solidFill>
              </a:rPr>
              <a:t>気軽に相談しづらい</a:t>
            </a:r>
          </a:p>
        </p:txBody>
      </p:sp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id="{A1058D6A-78D2-11AB-BD1D-66A727C8BF02}"/>
              </a:ext>
            </a:extLst>
          </p:cNvPr>
          <p:cNvSpPr/>
          <p:nvPr/>
        </p:nvSpPr>
        <p:spPr>
          <a:xfrm>
            <a:off x="6548487" y="2763146"/>
            <a:ext cx="2286000" cy="803635"/>
          </a:xfrm>
          <a:prstGeom prst="wedgeRectCallout">
            <a:avLst>
              <a:gd name="adj1" fmla="val -57121"/>
              <a:gd name="adj2" fmla="val 19035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>
                <a:solidFill>
                  <a:srgbClr val="FF0000"/>
                </a:solidFill>
              </a:rPr>
              <a:t>気軽に相談しづらい</a:t>
            </a:r>
          </a:p>
        </p:txBody>
      </p:sp>
      <p:sp>
        <p:nvSpPr>
          <p:cNvPr id="8" name="吹き出し: 四角形 7">
            <a:extLst>
              <a:ext uri="{FF2B5EF4-FFF2-40B4-BE49-F238E27FC236}">
                <a16:creationId xmlns:a16="http://schemas.microsoft.com/office/drawing/2014/main" id="{C732FB0E-C8A2-9EC3-E787-C66D4DB625FE}"/>
              </a:ext>
            </a:extLst>
          </p:cNvPr>
          <p:cNvSpPr/>
          <p:nvPr/>
        </p:nvSpPr>
        <p:spPr>
          <a:xfrm>
            <a:off x="6400800" y="4667446"/>
            <a:ext cx="2286000" cy="803635"/>
          </a:xfrm>
          <a:prstGeom prst="wedgeRectCallout">
            <a:avLst>
              <a:gd name="adj1" fmla="val -168873"/>
              <a:gd name="adj2" fmla="val 1557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>
                <a:solidFill>
                  <a:srgbClr val="FF0000"/>
                </a:solidFill>
              </a:rPr>
              <a:t>気軽だが情報不確か</a:t>
            </a:r>
          </a:p>
        </p:txBody>
      </p:sp>
      <p:sp>
        <p:nvSpPr>
          <p:cNvPr id="9" name="吹き出し: 四角形 8">
            <a:extLst>
              <a:ext uri="{FF2B5EF4-FFF2-40B4-BE49-F238E27FC236}">
                <a16:creationId xmlns:a16="http://schemas.microsoft.com/office/drawing/2014/main" id="{B096DD8B-EB78-61FA-DBFD-E2D823032766}"/>
              </a:ext>
            </a:extLst>
          </p:cNvPr>
          <p:cNvSpPr/>
          <p:nvPr/>
        </p:nvSpPr>
        <p:spPr>
          <a:xfrm>
            <a:off x="5965596" y="5653643"/>
            <a:ext cx="2721204" cy="803635"/>
          </a:xfrm>
          <a:prstGeom prst="wedgeRectCallout">
            <a:avLst>
              <a:gd name="adj1" fmla="val -155678"/>
              <a:gd name="adj2" fmla="val -5949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800" dirty="0">
                <a:solidFill>
                  <a:srgbClr val="FF0000"/>
                </a:solidFill>
              </a:rPr>
              <a:t>youtuber</a:t>
            </a:r>
            <a:r>
              <a:rPr kumimoji="1" lang="ja-JP" altLang="en-US" sz="1800" dirty="0">
                <a:solidFill>
                  <a:srgbClr val="FF0000"/>
                </a:solidFill>
              </a:rPr>
              <a:t>側は忙しくて返信のぞむ場合は有料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F1BF4EF-F55A-5F2E-6F78-5A4E65EC197F}"/>
              </a:ext>
            </a:extLst>
          </p:cNvPr>
          <p:cNvSpPr/>
          <p:nvPr/>
        </p:nvSpPr>
        <p:spPr>
          <a:xfrm>
            <a:off x="904973" y="5441539"/>
            <a:ext cx="2161878" cy="5539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9016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80D2F1-D2DD-0499-EF49-556335E24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もっと気軽に相談したい！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82410CA-33F3-CBF9-8C22-A759048232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b="0" i="0" dirty="0">
                <a:solidFill>
                  <a:srgbClr val="1D1C1D"/>
                </a:solidFill>
                <a:effectLst/>
                <a:latin typeface="NotoSansJP"/>
              </a:rPr>
              <a:t>「だれでも、いつでも、なんでも」相談できる助産師チャットボット</a:t>
            </a:r>
            <a:endParaRPr lang="en-US" altLang="ja-JP" b="0" i="0" dirty="0">
              <a:solidFill>
                <a:srgbClr val="1D1C1D"/>
              </a:solidFill>
              <a:effectLst/>
              <a:latin typeface="NotoSansJP"/>
            </a:endParaRPr>
          </a:p>
          <a:p>
            <a:pPr lvl="1"/>
            <a:r>
              <a:rPr lang="ja-JP" altLang="en-US" sz="2000" dirty="0">
                <a:solidFill>
                  <a:srgbClr val="1D1C1D"/>
                </a:solidFill>
                <a:latin typeface="NotoSansJP"/>
              </a:rPr>
              <a:t>だれでも：ママ（妊婦）、パパ、家族（祖父母や兄弟）</a:t>
            </a:r>
            <a:endParaRPr lang="en-US" altLang="ja-JP" sz="2000" dirty="0">
              <a:solidFill>
                <a:srgbClr val="1D1C1D"/>
              </a:solidFill>
              <a:latin typeface="NotoSansJP"/>
            </a:endParaRPr>
          </a:p>
          <a:p>
            <a:pPr lvl="1"/>
            <a:r>
              <a:rPr lang="ja-JP" altLang="en-US" sz="2000" b="0" i="0" dirty="0">
                <a:solidFill>
                  <a:srgbClr val="1D1C1D"/>
                </a:solidFill>
                <a:effectLst/>
                <a:latin typeface="NotoSansJP"/>
              </a:rPr>
              <a:t>いつでも：</a:t>
            </a:r>
            <a:r>
              <a:rPr lang="en-US" altLang="ja-JP" sz="2000" b="0" i="0" dirty="0">
                <a:solidFill>
                  <a:srgbClr val="1D1C1D"/>
                </a:solidFill>
                <a:effectLst/>
                <a:latin typeface="NotoSansJP"/>
              </a:rPr>
              <a:t>24</a:t>
            </a:r>
            <a:r>
              <a:rPr lang="ja-JP" altLang="en-US" sz="2000" b="0" i="0" dirty="0">
                <a:solidFill>
                  <a:srgbClr val="1D1C1D"/>
                </a:solidFill>
                <a:effectLst/>
                <a:latin typeface="NotoSansJP"/>
              </a:rPr>
              <a:t>時間返信</a:t>
            </a:r>
            <a:endParaRPr lang="en-US" altLang="ja-JP" sz="2000" b="0" i="0" dirty="0">
              <a:solidFill>
                <a:srgbClr val="1D1C1D"/>
              </a:solidFill>
              <a:effectLst/>
              <a:latin typeface="NotoSansJP"/>
            </a:endParaRPr>
          </a:p>
          <a:p>
            <a:pPr lvl="1"/>
            <a:r>
              <a:rPr lang="ja-JP" altLang="en-US" sz="2000" dirty="0">
                <a:solidFill>
                  <a:srgbClr val="1D1C1D"/>
                </a:solidFill>
                <a:latin typeface="NotoSansJP"/>
              </a:rPr>
              <a:t>なんでも：母乳、アレルギー、泣声、つわり、メンタルケア</a:t>
            </a:r>
            <a:endParaRPr lang="en-US" altLang="ja-JP" sz="2000" b="0" i="0" dirty="0">
              <a:solidFill>
                <a:srgbClr val="1D1C1D"/>
              </a:solidFill>
              <a:effectLst/>
              <a:latin typeface="NotoSansJP"/>
            </a:endParaRPr>
          </a:p>
          <a:p>
            <a:pPr marL="114300" indent="0">
              <a:buNone/>
            </a:pPr>
            <a:endParaRPr lang="ja-JP" altLang="en-US" b="0" i="0" dirty="0">
              <a:solidFill>
                <a:srgbClr val="1D1C1D"/>
              </a:solidFill>
              <a:effectLst/>
              <a:latin typeface="NotoSansJP"/>
            </a:endParaRPr>
          </a:p>
        </p:txBody>
      </p:sp>
      <p:pic>
        <p:nvPicPr>
          <p:cNvPr id="2050" name="Picture 2" descr="子育てロボットイラスト／無料イラストなら「イラストAC」">
            <a:extLst>
              <a:ext uri="{FF2B5EF4-FFF2-40B4-BE49-F238E27FC236}">
                <a16:creationId xmlns:a16="http://schemas.microsoft.com/office/drawing/2014/main" id="{93799670-A637-8A53-2917-0A12B0652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65" y="3849368"/>
            <a:ext cx="3283965" cy="245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062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034730-E93A-BBF6-EC8D-BB43F397A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チャットボット案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E1115F9-371D-127F-9C4F-5EF57B2FD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kumimoji="1" lang="ja-JP" altLang="en-US" sz="2800" dirty="0"/>
              <a:t>案</a:t>
            </a:r>
            <a:r>
              <a:rPr kumimoji="1" lang="en-US" altLang="ja-JP" sz="2800" dirty="0"/>
              <a:t>1.Youtuber</a:t>
            </a:r>
            <a:r>
              <a:rPr kumimoji="1" lang="ja-JP" altLang="en-US" sz="2800" dirty="0"/>
              <a:t>からの案件受注型</a:t>
            </a:r>
            <a:endParaRPr kumimoji="1" lang="en-US" altLang="ja-JP" sz="2800" dirty="0"/>
          </a:p>
          <a:p>
            <a:pPr lvl="1"/>
            <a:r>
              <a:rPr kumimoji="1" lang="ja-JP" altLang="en-US" sz="2400" dirty="0"/>
              <a:t>人気の助産師系</a:t>
            </a:r>
            <a:r>
              <a:rPr kumimoji="1" lang="en-US" altLang="ja-JP" sz="2400" dirty="0"/>
              <a:t>Youtuber</a:t>
            </a:r>
            <a:r>
              <a:rPr kumimoji="1" lang="ja-JP" altLang="en-US" sz="2400" dirty="0"/>
              <a:t>（助産師</a:t>
            </a:r>
            <a:r>
              <a:rPr kumimoji="1" lang="en-US" altLang="ja-JP" sz="2400" dirty="0"/>
              <a:t>HISAKO</a:t>
            </a:r>
            <a:r>
              <a:rPr kumimoji="1" lang="ja-JP" altLang="en-US" sz="2400" dirty="0"/>
              <a:t>）</a:t>
            </a:r>
            <a:endParaRPr kumimoji="1" lang="en-US" altLang="ja-JP" sz="2400" dirty="0"/>
          </a:p>
          <a:p>
            <a:pPr lvl="1"/>
            <a:r>
              <a:rPr kumimoji="1" lang="ja-JP" altLang="en-US" sz="2400" dirty="0"/>
              <a:t>公式ラインアカウントにチャットボット機能を追加する</a:t>
            </a:r>
            <a:endParaRPr kumimoji="1" lang="en-US" altLang="ja-JP" sz="2400" dirty="0"/>
          </a:p>
          <a:p>
            <a:pPr marL="114300" indent="0">
              <a:buNone/>
            </a:pPr>
            <a:r>
              <a:rPr kumimoji="1" lang="ja-JP" altLang="en-US" sz="2800" dirty="0">
                <a:solidFill>
                  <a:schemeClr val="bg1">
                    <a:lumMod val="75000"/>
                  </a:schemeClr>
                </a:solidFill>
              </a:rPr>
              <a:t>案</a:t>
            </a:r>
            <a:r>
              <a:rPr kumimoji="1" lang="en-US" altLang="ja-JP" sz="2800" dirty="0">
                <a:solidFill>
                  <a:schemeClr val="bg1">
                    <a:lumMod val="75000"/>
                  </a:schemeClr>
                </a:solidFill>
              </a:rPr>
              <a:t>2.</a:t>
            </a:r>
            <a:r>
              <a:rPr kumimoji="1" lang="ja-JP" altLang="en-US" sz="2800" dirty="0">
                <a:solidFill>
                  <a:schemeClr val="bg1">
                    <a:lumMod val="75000"/>
                  </a:schemeClr>
                </a:solidFill>
              </a:rPr>
              <a:t>アプリ開発でアフィリエイトやサブスク</a:t>
            </a:r>
          </a:p>
        </p:txBody>
      </p:sp>
      <p:graphicFrame>
        <p:nvGraphicFramePr>
          <p:cNvPr id="11" name="オブジェクト 10">
            <a:extLst>
              <a:ext uri="{FF2B5EF4-FFF2-40B4-BE49-F238E27FC236}">
                <a16:creationId xmlns:a16="http://schemas.microsoft.com/office/drawing/2014/main" id="{3CE7B06D-16FD-AC78-AC85-1CA871BF67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753224"/>
              </p:ext>
            </p:extLst>
          </p:nvPr>
        </p:nvGraphicFramePr>
        <p:xfrm>
          <a:off x="1230312" y="3863181"/>
          <a:ext cx="6683375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3" imgW="6682775" imgH="2514694" progId="Excel.Sheet.12">
                  <p:embed/>
                </p:oleObj>
              </mc:Choice>
              <mc:Fallback>
                <p:oleObj name="Worksheet" r:id="rId3" imgW="6682775" imgH="251469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0312" y="3863181"/>
                        <a:ext cx="6683375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A17CC29-4205-0502-2C67-05849E8A29AA}"/>
              </a:ext>
            </a:extLst>
          </p:cNvPr>
          <p:cNvSpPr/>
          <p:nvPr/>
        </p:nvSpPr>
        <p:spPr>
          <a:xfrm>
            <a:off x="641023" y="1600200"/>
            <a:ext cx="7927942" cy="1828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AB21DDF-0BB3-29E5-A745-E47594797D9A}"/>
              </a:ext>
            </a:extLst>
          </p:cNvPr>
          <p:cNvSpPr/>
          <p:nvPr/>
        </p:nvSpPr>
        <p:spPr>
          <a:xfrm>
            <a:off x="641023" y="3805049"/>
            <a:ext cx="7927942" cy="1228864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7724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9F7ACA-A37D-B99D-3E1C-C59CA4187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対象</a:t>
            </a:r>
            <a:r>
              <a:rPr kumimoji="1" lang="en-US" altLang="ja-JP" dirty="0"/>
              <a:t>Youtuber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6B3B040-0A67-77D1-02D0-DE5DB6D89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kumimoji="1" lang="ja-JP" altLang="en-US" dirty="0"/>
              <a:t>助産師</a:t>
            </a:r>
            <a:r>
              <a:rPr kumimoji="1" lang="en-US" altLang="ja-JP" dirty="0"/>
              <a:t>Hisako</a:t>
            </a:r>
            <a:r>
              <a:rPr kumimoji="1" lang="ja-JP" altLang="en-US" dirty="0"/>
              <a:t>さん（登録者</a:t>
            </a:r>
            <a:r>
              <a:rPr kumimoji="1" lang="en-US" altLang="ja-JP" dirty="0"/>
              <a:t>45</a:t>
            </a:r>
            <a:r>
              <a:rPr kumimoji="1" lang="ja-JP" altLang="en-US" dirty="0"/>
              <a:t>万人）</a:t>
            </a:r>
            <a:endParaRPr kumimoji="1" lang="en-US" altLang="ja-JP" dirty="0"/>
          </a:p>
          <a:p>
            <a:r>
              <a:rPr kumimoji="1" lang="ja-JP" altLang="en-US" dirty="0"/>
              <a:t>助産師、看護師、</a:t>
            </a:r>
            <a:r>
              <a:rPr kumimoji="1" lang="en-US" altLang="ja-JP" dirty="0"/>
              <a:t>12</a:t>
            </a:r>
            <a:r>
              <a:rPr kumimoji="1" lang="ja-JP" altLang="en-US" dirty="0"/>
              <a:t>人の出産経験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9AB18BD-BA58-F46C-38F0-DC0ED09DF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95" y="2278380"/>
            <a:ext cx="7274937" cy="410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59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1F3A7A-0278-5856-8C10-5D562D88C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案の優位性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59F9D9D-0DEE-4167-50ED-9DD5684ED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ja-JP" alt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サービスの顧客は誰なのか？</a:t>
            </a:r>
            <a:endParaRPr lang="en-US" altLang="ja-JP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SzPts val="3200"/>
              <a:buNone/>
            </a:pPr>
            <a:r>
              <a:rPr lang="ja-JP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→オーナー：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</a:rPr>
              <a:t>Youtuber</a:t>
            </a:r>
            <a:r>
              <a:rPr lang="ja-JP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　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</a:rPr>
              <a:t>Hisako</a:t>
            </a:r>
            <a:endParaRPr lang="en-US" altLang="ja-JP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SzPts val="3200"/>
              <a:buNone/>
            </a:pPr>
            <a:r>
              <a:rPr lang="ja-JP" alt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→利用者：乳幼児、妊婦のいる家庭</a:t>
            </a:r>
            <a:endParaRPr lang="en-US" altLang="ja-JP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SzPts val="3200"/>
              <a:buNone/>
            </a:pPr>
            <a:endParaRPr lang="ja-JP" alt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ja-JP" alt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あなたの解決策なしに、現在、顧客はどのようにして問題を解決していますか？</a:t>
            </a:r>
            <a:endParaRPr lang="en-US" altLang="ja-JP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SzPts val="3200"/>
              <a:buNone/>
            </a:pPr>
            <a:r>
              <a:rPr lang="ja-JP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→オーナー：質問過多、有料の相談所を設けたり、動画で質問に回答</a:t>
            </a:r>
            <a:endParaRPr lang="en-US" altLang="ja-JP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SzPts val="3200"/>
              <a:buNone/>
            </a:pPr>
            <a:r>
              <a:rPr lang="ja-JP" alt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→利用者：有料で</a:t>
            </a:r>
            <a:r>
              <a:rPr lang="en-US" altLang="ja-JP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Youtuber</a:t>
            </a:r>
            <a:r>
              <a:rPr lang="ja-JP" alt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に相談</a:t>
            </a:r>
            <a:r>
              <a:rPr lang="en-US" altLang="ja-JP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</a:t>
            </a:r>
            <a:r>
              <a:rPr lang="ja-JP" alt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コメント（帰ってくるかわからない）</a:t>
            </a:r>
            <a:endParaRPr lang="en-US" altLang="ja-JP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SzPts val="3200"/>
              <a:buNone/>
            </a:pPr>
            <a:endParaRPr lang="ja-JP" alt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ja-JP" alt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ユーザーが抱える問題に対するあなたの解決策はなんですか？？</a:t>
            </a:r>
            <a:endParaRPr lang="en-US" altLang="ja-JP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SzPts val="3200"/>
              <a:buNone/>
            </a:pPr>
            <a:r>
              <a:rPr lang="ja-JP" alt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→オーナー視点：自動で質問内容に関連する動画のリンクを返す</a:t>
            </a:r>
            <a:endParaRPr lang="en-US" altLang="ja-JP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SzPts val="3200"/>
              <a:buNone/>
            </a:pPr>
            <a:r>
              <a:rPr lang="ja-JP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　利用者視点：相談内容に関する動画が見れる</a:t>
            </a:r>
            <a:endParaRPr lang="en-US" altLang="ja-JP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SzPts val="3200"/>
              <a:buNone/>
            </a:pPr>
            <a:endParaRPr lang="ja-JP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3521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F852A7-E264-C757-2628-228087576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デモ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C63FEF7-A318-9843-4D2B-BFFD188EE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助産師</a:t>
            </a:r>
            <a:r>
              <a:rPr kumimoji="1" lang="en-US" altLang="ja-JP" dirty="0"/>
              <a:t>HISAKO</a:t>
            </a:r>
            <a:r>
              <a:rPr kumimoji="1" lang="ja-JP" altLang="en-US" dirty="0"/>
              <a:t>さん公式ラインアカウント</a:t>
            </a:r>
            <a:endParaRPr kumimoji="1" lang="en-US" altLang="ja-JP" dirty="0"/>
          </a:p>
          <a:p>
            <a:r>
              <a:rPr kumimoji="1" lang="ja-JP" altLang="en-US" dirty="0"/>
              <a:t>現在は返信対応なし</a:t>
            </a:r>
          </a:p>
        </p:txBody>
      </p:sp>
      <p:pic>
        <p:nvPicPr>
          <p:cNvPr id="5" name="図 4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2A14D144-5E32-1173-97B0-EB4F76C043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742"/>
          <a:stretch/>
        </p:blipFill>
        <p:spPr>
          <a:xfrm>
            <a:off x="763571" y="2787977"/>
            <a:ext cx="4284549" cy="314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38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076CB0-F8FA-D780-02C8-3193D5028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マネタイズ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5A978FC-AA31-6411-D153-90965BC925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Youtuber</a:t>
            </a:r>
            <a:r>
              <a:rPr kumimoji="1" lang="ja-JP" altLang="en-US" dirty="0"/>
              <a:t> </a:t>
            </a:r>
            <a:r>
              <a:rPr kumimoji="1" lang="en-US" altLang="ja-JP" dirty="0"/>
              <a:t>Hisako</a:t>
            </a:r>
            <a:r>
              <a:rPr kumimoji="1" lang="ja-JP" altLang="en-US" dirty="0"/>
              <a:t>さんがこのシステムを欲しがるか次第</a:t>
            </a:r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>
                <a:solidFill>
                  <a:schemeClr val="accent1"/>
                </a:solidFill>
              </a:rPr>
              <a:t>基盤はできているため、相談が多く来そうな保育士系、看護師（医師）系</a:t>
            </a:r>
            <a:r>
              <a:rPr kumimoji="1" lang="en-US" altLang="ja-JP" dirty="0">
                <a:solidFill>
                  <a:schemeClr val="accent1"/>
                </a:solidFill>
              </a:rPr>
              <a:t>Youtuber</a:t>
            </a:r>
            <a:r>
              <a:rPr kumimoji="1" lang="ja-JP" altLang="en-US" dirty="0">
                <a:solidFill>
                  <a:schemeClr val="accent1"/>
                </a:solidFill>
              </a:rPr>
              <a:t>に横展開可能</a:t>
            </a:r>
            <a:endParaRPr kumimoji="1" lang="en-US" altLang="ja-JP" dirty="0">
              <a:solidFill>
                <a:schemeClr val="accent1"/>
              </a:solidFill>
            </a:endParaRPr>
          </a:p>
        </p:txBody>
      </p:sp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CDC6520E-40AB-6B19-A7CD-9A42751C4B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3678"/>
              </p:ext>
            </p:extLst>
          </p:nvPr>
        </p:nvGraphicFramePr>
        <p:xfrm>
          <a:off x="846138" y="2852738"/>
          <a:ext cx="7453312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3" imgW="7452573" imgH="1150447" progId="Excel.Sheet.12">
                  <p:embed/>
                </p:oleObj>
              </mc:Choice>
              <mc:Fallback>
                <p:oleObj name="Worksheet" r:id="rId3" imgW="7452573" imgH="115044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6138" y="2852738"/>
                        <a:ext cx="7453312" cy="1150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0294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391</Words>
  <Application>Microsoft Office PowerPoint</Application>
  <PresentationFormat>画面に合わせる (4:3)</PresentationFormat>
  <Paragraphs>62</Paragraphs>
  <Slides>10</Slides>
  <Notes>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ＭＳ Ｐゴシック</vt:lpstr>
      <vt:lpstr>NotoSansJP</vt:lpstr>
      <vt:lpstr>Arial</vt:lpstr>
      <vt:lpstr>Calibri</vt:lpstr>
      <vt:lpstr>Office Theme</vt:lpstr>
      <vt:lpstr>Worksheet</vt:lpstr>
      <vt:lpstr>助産師チャットボット</vt:lpstr>
      <vt:lpstr>突然ですが</vt:lpstr>
      <vt:lpstr>新米ぱぱになってみて</vt:lpstr>
      <vt:lpstr>もっと気軽に相談したい！</vt:lpstr>
      <vt:lpstr>チャットボット案</vt:lpstr>
      <vt:lpstr>対象Youtuber</vt:lpstr>
      <vt:lpstr>案の優位性</vt:lpstr>
      <vt:lpstr>デモ</vt:lpstr>
      <vt:lpstr>マネタイズ</vt:lpstr>
      <vt:lpstr>参考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助産師チャットボット</dc:title>
  <cp:lastModifiedBy>山梨県</cp:lastModifiedBy>
  <cp:revision>2</cp:revision>
  <dcterms:modified xsi:type="dcterms:W3CDTF">2022-09-30T05:24:50Z</dcterms:modified>
</cp:coreProperties>
</file>