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71" r:id="rId3"/>
    <p:sldId id="272" r:id="rId4"/>
    <p:sldId id="273" r:id="rId5"/>
    <p:sldId id="274" r:id="rId6"/>
    <p:sldId id="282" r:id="rId7"/>
    <p:sldId id="275" r:id="rId8"/>
    <p:sldId id="279" r:id="rId9"/>
    <p:sldId id="283" r:id="rId10"/>
    <p:sldId id="264" r:id="rId11"/>
    <p:sldId id="258" r:id="rId12"/>
    <p:sldId id="263" r:id="rId13"/>
    <p:sldId id="280" r:id="rId14"/>
    <p:sldId id="268" r:id="rId15"/>
    <p:sldId id="284" r:id="rId16"/>
    <p:sldId id="286" r:id="rId17"/>
    <p:sldId id="287" r:id="rId18"/>
    <p:sldId id="285" r:id="rId19"/>
    <p:sldId id="276" r:id="rId20"/>
    <p:sldId id="277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04" autoAdjust="0"/>
  </p:normalViewPr>
  <p:slideViewPr>
    <p:cSldViewPr snapToGrid="0">
      <p:cViewPr varScale="1">
        <p:scale>
          <a:sx n="105" d="100"/>
          <a:sy n="105" d="100"/>
        </p:scale>
        <p:origin x="750" y="108"/>
      </p:cViewPr>
      <p:guideLst/>
    </p:cSldViewPr>
  </p:slideViewPr>
  <p:outlineViewPr>
    <p:cViewPr>
      <p:scale>
        <a:sx n="33" d="100"/>
        <a:sy n="33" d="100"/>
      </p:scale>
      <p:origin x="0" y="-40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D6DC6-48BC-4F4A-919B-7DF942EA3D39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0EA89-AE0A-49BF-BB39-DD25BD39B1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579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0EA89-AE0A-49BF-BB39-DD25BD39B1D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35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EC771-846A-BCBC-EFD7-D7E0487AD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9E6507A-7744-B187-A845-EB324330F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D0D328-B17E-B85B-C357-0F54E149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0FAE2E-3416-3FA6-BA72-DC7761C6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01A702-11FE-3EC4-2FB2-7162C967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67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D57D0C-C988-49F5-AF59-422D2B372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2D9932-5866-9D55-D03A-E91AC8552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2D2F85-E5A4-8844-81F7-7E0461D0F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8D6A5F-683A-8CA1-5CC2-A3E89A57D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BD9BB-B69F-0920-0E20-D8855066A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17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EF3559B-7F78-4045-9014-FCE2A5DCD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CF9149-7A8A-BD64-6A82-270C0D852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9B30B8-73D9-5EEB-D0AF-A41C15E7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EA3C85-6033-89CE-4257-B8D683DC8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B33473-358B-7D4B-E9CE-0566AFC0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74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7417A5-7522-4F98-8B69-B94606297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E260A8-5261-10A4-2366-BA2E54320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122436-871B-D7B8-57CC-5813C263B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263E02-9B60-AA46-686B-BF1EB67CF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FED541-C64A-5086-0D03-4E953609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64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0B6E80-3199-2DB7-B82D-E70CBF1EA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F071A1-90B6-4F72-5B5F-4883EAD73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991D3-B33F-E58D-CCCD-56FE41E4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EA9C7-1F46-9944-4B90-16B8775B2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979532-A937-CE87-46D2-E67B8372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08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DDB00-ECC4-36FF-AB1B-552108EEF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F596B3-FACC-DA3A-BEC3-F87912457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5CB68D-F24F-7BF8-F147-A797A991D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FB97DE-1227-3B7F-AA2B-6EE8F2B47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5B37C-BFFC-42E0-A938-4E77D8348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CB247A-03AD-1B59-5171-32DA3EFEA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46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B681B3-F29E-2A0B-A4E9-2AA9C30D0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CEF982-F54A-01CA-B8C3-A1E49CF88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D24537-0875-64FA-8543-EC1E07026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783152E-4D35-755B-8A8A-7D9280E72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2DA55B-FE64-FD2A-E3C7-3ACB952DE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791161-67D6-04A6-AE7E-7026450A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81EB73B-4DA1-078B-FA34-13A2BC28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8CBD935-31A2-A3A7-349D-569C5050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42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4002B8-9DD8-EFD7-9578-EABBD990B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B7419B-D459-B509-708D-DC945CBEB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19373F-D693-86B8-73A6-91216BDF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27D633-4A36-822C-E06C-D7CE09B4E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1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586628-9650-8C3F-8AF2-C8691894A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B86A63-4022-8CD8-7CC8-6F3CB6756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40261F-0445-1E0F-3D0F-B7DBF0F3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7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D1A102-5AEB-23E5-C1DA-D85A38A64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3C7C1-90E6-1BC8-315C-3418247F8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F8C648-6832-CA7D-2B8C-07899AC69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37C7B3-0822-9A4B-31D1-515270DAD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166560-1985-1595-F82C-6FA76D225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579149-20E3-6B71-F71E-88C1D7D7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48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CB5E63-5322-AB11-C088-B8CD6769B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44FA27-42E2-617A-9768-50DC612C30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03CA60-D650-AEA7-3065-F4D8238D8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5C16F8-41DA-62F3-F90C-F355E3FE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689942-BE6A-68A6-5A72-68DFFFAF1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8AC01A-E1FA-1ABD-BF94-C32480566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99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A24EB9-0AE0-87B6-B56A-D144F5CB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9FDBB9-51AC-CC7F-0FA0-D6F8244FA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314F1C-AF57-FDEF-922D-894A01A76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7452E-83A7-4405-B0C0-1FE670DCF936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9694C2-88E8-8A3F-776C-755475BE92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521E1B-320F-1D9B-5984-CC65E00CF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2D7F0-691B-4086-AFF0-375E39F34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78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nicovideo.jp/" TargetMode="External"/><Relationship Id="rId2" Type="http://schemas.openxmlformats.org/officeDocument/2006/relationships/hyperlink" Target="https://nkmr.io/mood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6.jpeg"/><Relationship Id="rId5" Type="http://schemas.openxmlformats.org/officeDocument/2006/relationships/image" Target="../media/image11.jpeg"/><Relationship Id="rId10" Type="http://schemas.openxmlformats.org/officeDocument/2006/relationships/image" Target="../media/image16.svg"/><Relationship Id="rId4" Type="http://schemas.openxmlformats.org/officeDocument/2006/relationships/image" Target="../media/image10.jpe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harmonica on a music sheet">
            <a:extLst>
              <a:ext uri="{FF2B5EF4-FFF2-40B4-BE49-F238E27FC236}">
                <a16:creationId xmlns:a16="http://schemas.microsoft.com/office/drawing/2014/main" id="{B7D6E59C-9AA2-91D3-02E1-F2A6C30866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3F2AF0C-DB75-972F-18FC-0F92CD759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kumimoji="1" lang="en-US" altLang="ja-JP" sz="5200" dirty="0">
                <a:solidFill>
                  <a:srgbClr val="FFFFFF"/>
                </a:solidFill>
              </a:rPr>
              <a:t>Music Feeling</a:t>
            </a:r>
          </a:p>
        </p:txBody>
      </p:sp>
    </p:spTree>
    <p:extLst>
      <p:ext uri="{BB962C8B-B14F-4D97-AF65-F5344CB8AC3E}">
        <p14:creationId xmlns:p14="http://schemas.microsoft.com/office/powerpoint/2010/main" val="3563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E5089D-34A2-A3A9-2E4B-2AFC02D56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025" y="2736333"/>
            <a:ext cx="2619788" cy="1063625"/>
          </a:xfrm>
        </p:spPr>
        <p:txBody>
          <a:bodyPr/>
          <a:lstStyle/>
          <a:p>
            <a:r>
              <a:rPr kumimoji="1" lang="ja-JP" altLang="en-US" dirty="0"/>
              <a:t>画面仕様</a:t>
            </a:r>
          </a:p>
        </p:txBody>
      </p:sp>
    </p:spTree>
    <p:extLst>
      <p:ext uri="{BB962C8B-B14F-4D97-AF65-F5344CB8AC3E}">
        <p14:creationId xmlns:p14="http://schemas.microsoft.com/office/powerpoint/2010/main" val="277110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7DE7B8-5474-1124-C717-D9CCF2D11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アプリコンセプト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F0460D-A237-C1B2-FFB6-96A5B4C2F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b="0" i="0" dirty="0">
                <a:solidFill>
                  <a:srgbClr val="000000"/>
                </a:solidFill>
                <a:effectLst/>
                <a:latin typeface="proxima-nova"/>
              </a:rPr>
              <a:t>どんな時でも音楽で心を動かす！</a:t>
            </a:r>
            <a:endParaRPr lang="en-US" altLang="ja-JP" b="0" i="0" dirty="0">
              <a:solidFill>
                <a:srgbClr val="000000"/>
              </a:solidFill>
              <a:effectLst/>
              <a:latin typeface="proxima-nova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b="0" i="0" dirty="0">
                <a:solidFill>
                  <a:srgbClr val="000000"/>
                </a:solidFill>
                <a:effectLst/>
                <a:latin typeface="proxima-nova"/>
              </a:rPr>
              <a:t>気分や体調に応じて楽曲提供！</a:t>
            </a:r>
            <a:endParaRPr lang="en-US" altLang="ja-JP" b="0" i="0" dirty="0">
              <a:solidFill>
                <a:srgbClr val="000000"/>
              </a:solidFill>
              <a:effectLst/>
              <a:latin typeface="proxima-nova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b="0" i="0" dirty="0">
                <a:solidFill>
                  <a:srgbClr val="000000"/>
                </a:solidFill>
                <a:effectLst/>
                <a:latin typeface="proxima-nova"/>
              </a:rPr>
              <a:t>貴方だけのプレイリストを！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074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橋 アイコンイラスト／無料イラストなら「イラストAC」">
            <a:extLst>
              <a:ext uri="{FF2B5EF4-FFF2-40B4-BE49-F238E27FC236}">
                <a16:creationId xmlns:a16="http://schemas.microsoft.com/office/drawing/2014/main" id="{76E75892-8134-DA82-1602-C6A8E498D8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64" b="20890"/>
          <a:stretch/>
        </p:blipFill>
        <p:spPr bwMode="auto">
          <a:xfrm>
            <a:off x="2673966" y="3696427"/>
            <a:ext cx="6607320" cy="251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25925072-5A09-B120-5F70-FFB1F03F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ターゲットと収益化</a:t>
            </a:r>
          </a:p>
        </p:txBody>
      </p:sp>
      <p:pic>
        <p:nvPicPr>
          <p:cNvPr id="6" name="Google Shape;156;p19">
            <a:extLst>
              <a:ext uri="{FF2B5EF4-FFF2-40B4-BE49-F238E27FC236}">
                <a16:creationId xmlns:a16="http://schemas.microsoft.com/office/drawing/2014/main" id="{6614781A-6B5F-DD0A-B719-3D5C8B03296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52257" y="1926616"/>
            <a:ext cx="800100" cy="92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55;p19">
            <a:extLst>
              <a:ext uri="{FF2B5EF4-FFF2-40B4-BE49-F238E27FC236}">
                <a16:creationId xmlns:a16="http://schemas.microsoft.com/office/drawing/2014/main" id="{469C326D-7721-6AAC-6DF2-D2E9F971C7A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03858" y="4026742"/>
            <a:ext cx="800100" cy="92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4;p19">
            <a:extLst>
              <a:ext uri="{FF2B5EF4-FFF2-40B4-BE49-F238E27FC236}">
                <a16:creationId xmlns:a16="http://schemas.microsoft.com/office/drawing/2014/main" id="{AF549EA0-6A8A-6459-3A50-C1333DF58A8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281286" y="4027966"/>
            <a:ext cx="800100" cy="92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D7209E9-5D0C-AEB2-F9AE-25EA9556CEF7}"/>
              </a:ext>
            </a:extLst>
          </p:cNvPr>
          <p:cNvSpPr txBox="1"/>
          <p:nvPr/>
        </p:nvSpPr>
        <p:spPr>
          <a:xfrm>
            <a:off x="9242754" y="497032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利用者</a:t>
            </a:r>
            <a:endParaRPr lang="ja-JP" altLang="en-US" dirty="0"/>
          </a:p>
        </p:txBody>
      </p:sp>
      <p:sp>
        <p:nvSpPr>
          <p:cNvPr id="10" name="思考の吹き出し: 雲形 9">
            <a:extLst>
              <a:ext uri="{FF2B5EF4-FFF2-40B4-BE49-F238E27FC236}">
                <a16:creationId xmlns:a16="http://schemas.microsoft.com/office/drawing/2014/main" id="{DFC28878-8C75-D80C-ED9B-617EBEBE167B}"/>
              </a:ext>
            </a:extLst>
          </p:cNvPr>
          <p:cNvSpPr/>
          <p:nvPr/>
        </p:nvSpPr>
        <p:spPr>
          <a:xfrm>
            <a:off x="9819450" y="3100866"/>
            <a:ext cx="1602506" cy="9271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聞き飽きた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60DDDD8-8174-F174-43D6-49A0A21E7365}"/>
              </a:ext>
            </a:extLst>
          </p:cNvPr>
          <p:cNvSpPr txBox="1"/>
          <p:nvPr/>
        </p:nvSpPr>
        <p:spPr>
          <a:xfrm>
            <a:off x="1134494" y="505636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音楽提供者</a:t>
            </a:r>
          </a:p>
        </p:txBody>
      </p:sp>
      <p:sp>
        <p:nvSpPr>
          <p:cNvPr id="12" name="思考の吹き出し: 雲形 11">
            <a:extLst>
              <a:ext uri="{FF2B5EF4-FFF2-40B4-BE49-F238E27FC236}">
                <a16:creationId xmlns:a16="http://schemas.microsoft.com/office/drawing/2014/main" id="{5222F6B9-8706-F180-0563-43CD8677717F}"/>
              </a:ext>
            </a:extLst>
          </p:cNvPr>
          <p:cNvSpPr/>
          <p:nvPr/>
        </p:nvSpPr>
        <p:spPr>
          <a:xfrm>
            <a:off x="1664556" y="3100866"/>
            <a:ext cx="1617532" cy="960074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メジャーな音楽しか売れない</a:t>
            </a:r>
          </a:p>
        </p:txBody>
      </p:sp>
      <p:sp>
        <p:nvSpPr>
          <p:cNvPr id="13" name="思考の吹き出し: 雲形 12">
            <a:extLst>
              <a:ext uri="{FF2B5EF4-FFF2-40B4-BE49-F238E27FC236}">
                <a16:creationId xmlns:a16="http://schemas.microsoft.com/office/drawing/2014/main" id="{68F2DFA6-D393-5650-0E2C-21646F84B2DE}"/>
              </a:ext>
            </a:extLst>
          </p:cNvPr>
          <p:cNvSpPr/>
          <p:nvPr/>
        </p:nvSpPr>
        <p:spPr>
          <a:xfrm>
            <a:off x="6039439" y="762701"/>
            <a:ext cx="1602506" cy="9271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解決！！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97C487B-C426-60AA-1AAC-0E566565A0B6}"/>
              </a:ext>
            </a:extLst>
          </p:cNvPr>
          <p:cNvSpPr txBox="1"/>
          <p:nvPr/>
        </p:nvSpPr>
        <p:spPr>
          <a:xfrm>
            <a:off x="4908360" y="2907750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アプリ作成・運用者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（私たち）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5632CFB5-FB11-0C7E-4EAB-DF7763222BEC}"/>
              </a:ext>
            </a:extLst>
          </p:cNvPr>
          <p:cNvCxnSpPr>
            <a:cxnSpLocks/>
          </p:cNvCxnSpPr>
          <p:nvPr/>
        </p:nvCxnSpPr>
        <p:spPr>
          <a:xfrm flipV="1">
            <a:off x="3398352" y="2832587"/>
            <a:ext cx="1453058" cy="821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8890ED3A-FE3E-87DB-028B-DFF163831F0B}"/>
              </a:ext>
            </a:extLst>
          </p:cNvPr>
          <p:cNvCxnSpPr>
            <a:cxnSpLocks/>
          </p:cNvCxnSpPr>
          <p:nvPr/>
        </p:nvCxnSpPr>
        <p:spPr>
          <a:xfrm flipH="1" flipV="1">
            <a:off x="6890522" y="2790645"/>
            <a:ext cx="2352232" cy="1236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CD9B250-D9A3-FB1C-7C48-7CFB4970CAF4}"/>
              </a:ext>
            </a:extLst>
          </p:cNvPr>
          <p:cNvSpPr txBox="1"/>
          <p:nvPr/>
        </p:nvSpPr>
        <p:spPr>
          <a:xfrm rot="1670097">
            <a:off x="7150506" y="3060421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アプリサブスク費用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7962BC-CDFC-62A2-0ED9-4AEEC69C69C3}"/>
              </a:ext>
            </a:extLst>
          </p:cNvPr>
          <p:cNvSpPr txBox="1"/>
          <p:nvPr/>
        </p:nvSpPr>
        <p:spPr>
          <a:xfrm rot="19799250">
            <a:off x="3211181" y="29214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広告宣伝費用</a:t>
            </a:r>
          </a:p>
        </p:txBody>
      </p:sp>
      <p:pic>
        <p:nvPicPr>
          <p:cNvPr id="17" name="Google Shape;154;p19">
            <a:extLst>
              <a:ext uri="{FF2B5EF4-FFF2-40B4-BE49-F238E27FC236}">
                <a16:creationId xmlns:a16="http://schemas.microsoft.com/office/drawing/2014/main" id="{AF549EA0-6A8A-6459-3A50-C1333DF58A8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19917" y="908569"/>
            <a:ext cx="800100" cy="927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8890ED3A-FE3E-87DB-028B-DFF163831F0B}"/>
              </a:ext>
            </a:extLst>
          </p:cNvPr>
          <p:cNvCxnSpPr>
            <a:cxnSpLocks/>
          </p:cNvCxnSpPr>
          <p:nvPr/>
        </p:nvCxnSpPr>
        <p:spPr>
          <a:xfrm flipH="1">
            <a:off x="6824983" y="1835669"/>
            <a:ext cx="2994467" cy="369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9782728" y="197384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広告使用</a:t>
            </a:r>
            <a:r>
              <a:rPr lang="ja-JP" altLang="en-US" dirty="0"/>
              <a:t>会社</a:t>
            </a:r>
          </a:p>
        </p:txBody>
      </p:sp>
      <p:pic>
        <p:nvPicPr>
          <p:cNvPr id="24" name="Google Shape;155;p19">
            <a:extLst>
              <a:ext uri="{FF2B5EF4-FFF2-40B4-BE49-F238E27FC236}">
                <a16:creationId xmlns:a16="http://schemas.microsoft.com/office/drawing/2014/main" id="{469C326D-7721-6AAC-6DF2-D2E9F971C7A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01684" y="1416803"/>
            <a:ext cx="800100" cy="927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890ED3A-FE3E-87DB-028B-DFF163831F0B}"/>
              </a:ext>
            </a:extLst>
          </p:cNvPr>
          <p:cNvCxnSpPr>
            <a:cxnSpLocks/>
          </p:cNvCxnSpPr>
          <p:nvPr/>
        </p:nvCxnSpPr>
        <p:spPr>
          <a:xfrm flipH="1" flipV="1">
            <a:off x="2437369" y="1969618"/>
            <a:ext cx="2864970" cy="235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406961" y="2381735"/>
            <a:ext cx="2789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mtClean="0"/>
              <a:t>某サブスク音楽サービス </a:t>
            </a:r>
            <a:endParaRPr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 rot="21162863">
            <a:off x="6839270" y="1639236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242424"/>
                </a:solidFill>
                <a:latin typeface="-apple-system"/>
              </a:rPr>
              <a:t>アフィリエイト収入</a:t>
            </a:r>
            <a:endParaRPr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 rot="222061">
            <a:off x="2890989" y="1736108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広告</a:t>
            </a:r>
            <a:r>
              <a:rPr lang="en-US" altLang="ja-JP" dirty="0"/>
              <a:t>(</a:t>
            </a:r>
            <a:r>
              <a:rPr lang="ja-JP" altLang="en-US" dirty="0"/>
              <a:t>バナーなど</a:t>
            </a:r>
            <a:r>
              <a:rPr lang="en-US" altLang="ja-JP" dirty="0"/>
              <a:t>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900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EA327A-E092-2705-E857-32B69E110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やること・やらないこと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27E2D-CAC2-58F9-59BD-5FF443A38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やること</a:t>
            </a:r>
            <a:endParaRPr kumimoji="1" lang="en-US" altLang="ja-JP" dirty="0"/>
          </a:p>
          <a:p>
            <a:pPr lvl="1"/>
            <a:r>
              <a:rPr lang="ja-JP" altLang="en-US" dirty="0"/>
              <a:t>画面デザイン作成</a:t>
            </a:r>
            <a:endParaRPr lang="en-US" altLang="ja-JP" dirty="0"/>
          </a:p>
          <a:p>
            <a:pPr lvl="1"/>
            <a:r>
              <a:rPr lang="ja-JP" altLang="en-US" dirty="0"/>
              <a:t>感情の数値情報から、利用者に合う音楽を探す</a:t>
            </a:r>
            <a:r>
              <a:rPr lang="en-US" altLang="ja-JP" dirty="0"/>
              <a:t>AI</a:t>
            </a:r>
            <a:r>
              <a:rPr lang="ja-JP" altLang="en-US" dirty="0"/>
              <a:t>モジュールの作成</a:t>
            </a:r>
            <a:endParaRPr lang="en-US" altLang="ja-JP" dirty="0"/>
          </a:p>
          <a:p>
            <a:pPr marL="457200" lvl="1" indent="0">
              <a:buNone/>
            </a:pPr>
            <a:endParaRPr kumimoji="1" lang="en-US" altLang="ja-JP" dirty="0"/>
          </a:p>
          <a:p>
            <a:r>
              <a:rPr lang="ja-JP" altLang="en-US" dirty="0"/>
              <a:t>やらないこと</a:t>
            </a:r>
            <a:endParaRPr kumimoji="1" lang="en-US" altLang="ja-JP" dirty="0"/>
          </a:p>
          <a:p>
            <a:pPr lvl="1"/>
            <a:r>
              <a:rPr lang="ja-JP" altLang="en-US" dirty="0"/>
              <a:t>膨大な音楽のデータセットを学習させること</a:t>
            </a:r>
            <a:endParaRPr lang="en-US" altLang="ja-JP" dirty="0"/>
          </a:p>
          <a:p>
            <a:pPr lvl="1"/>
            <a:r>
              <a:rPr lang="ja-JP" altLang="en-US" dirty="0"/>
              <a:t>アプリ化</a:t>
            </a:r>
            <a:endParaRPr lang="en-US" altLang="ja-JP" dirty="0"/>
          </a:p>
          <a:p>
            <a:pPr lvl="1"/>
            <a:r>
              <a:rPr lang="en-US" altLang="ja-JP" dirty="0"/>
              <a:t>SNS</a:t>
            </a:r>
            <a:r>
              <a:rPr lang="ja-JP" altLang="en-US" dirty="0"/>
              <a:t>、健康管理、天気予報などのアプリから感情を取得すること</a:t>
            </a:r>
            <a:endParaRPr lang="en-US" altLang="ja-JP" dirty="0"/>
          </a:p>
          <a:p>
            <a:pPr lvl="1"/>
            <a:r>
              <a:rPr kumimoji="1" lang="ja-JP" altLang="en-US" dirty="0"/>
              <a:t>広告、サブスクなどの収益化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8483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AEF1A9-86B7-8CE9-726D-19A8F8678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/>
              <a:t>楽曲提案</a:t>
            </a:r>
            <a:r>
              <a:rPr kumimoji="1" lang="en-US" altLang="ja-JP" sz="4400" dirty="0"/>
              <a:t>AI</a:t>
            </a:r>
            <a:endParaRPr kumimoji="1" lang="ja-JP" altLang="en-US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5CDBC1-9DC4-874D-53CB-007B6166E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4A85D6C-3A2D-9EDB-E40E-D6A35B649258}"/>
              </a:ext>
            </a:extLst>
          </p:cNvPr>
          <p:cNvSpPr txBox="1"/>
          <p:nvPr/>
        </p:nvSpPr>
        <p:spPr>
          <a:xfrm>
            <a:off x="838200" y="3187485"/>
            <a:ext cx="16033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[2.51,  2.25, 2.75]</a:t>
            </a:r>
            <a:endParaRPr kumimoji="1" lang="ja-JP" altLang="en-US" sz="1400" dirty="0"/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6768402C-244C-386B-F806-DC293564C8AD}"/>
              </a:ext>
            </a:extLst>
          </p:cNvPr>
          <p:cNvSpPr/>
          <p:nvPr/>
        </p:nvSpPr>
        <p:spPr>
          <a:xfrm>
            <a:off x="576526" y="4252144"/>
            <a:ext cx="2865748" cy="689843"/>
          </a:xfrm>
          <a:prstGeom prst="wedgeRoundRectCallout">
            <a:avLst>
              <a:gd name="adj1" fmla="val -22662"/>
              <a:gd name="adj2" fmla="val -1391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ja-JP" altLang="en-US" dirty="0"/>
              <a:t>感情を数値化した</a:t>
            </a:r>
            <a:endParaRPr lang="en-US" altLang="ja-JP" dirty="0"/>
          </a:p>
          <a:p>
            <a:pPr lvl="1"/>
            <a:r>
              <a:rPr lang="ja-JP" altLang="en-US" dirty="0"/>
              <a:t>リストデータ</a:t>
            </a:r>
            <a:endParaRPr lang="en-US" altLang="ja-JP" dirty="0"/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76284AFE-6C98-C5E6-646F-1F46A365B738}"/>
              </a:ext>
            </a:extLst>
          </p:cNvPr>
          <p:cNvSpPr/>
          <p:nvPr/>
        </p:nvSpPr>
        <p:spPr>
          <a:xfrm>
            <a:off x="8412724" y="4266492"/>
            <a:ext cx="2865748" cy="689843"/>
          </a:xfrm>
          <a:prstGeom prst="wedgeRoundRectCallout">
            <a:avLst>
              <a:gd name="adj1" fmla="val -22004"/>
              <a:gd name="adj2" fmla="val -1268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ja-JP" altLang="en-US" dirty="0"/>
              <a:t>楽曲名と</a:t>
            </a:r>
            <a:r>
              <a:rPr lang="en-US" altLang="ja-JP" dirty="0"/>
              <a:t>URL</a:t>
            </a:r>
            <a:r>
              <a:rPr lang="ja-JP" altLang="en-US" dirty="0"/>
              <a:t>の</a:t>
            </a:r>
            <a:endParaRPr lang="en-US" altLang="ja-JP" dirty="0"/>
          </a:p>
          <a:p>
            <a:pPr lvl="1"/>
            <a:r>
              <a:rPr lang="ja-JP" altLang="en-US" dirty="0"/>
              <a:t>リストデータ</a:t>
            </a:r>
            <a:endParaRPr lang="en-US" altLang="ja-JP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9C99D1C-3463-B48F-1F4B-5387EC07431C}"/>
              </a:ext>
            </a:extLst>
          </p:cNvPr>
          <p:cNvSpPr txBox="1"/>
          <p:nvPr/>
        </p:nvSpPr>
        <p:spPr>
          <a:xfrm>
            <a:off x="8321758" y="2925875"/>
            <a:ext cx="32027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[[‘</a:t>
            </a:r>
            <a:r>
              <a:rPr kumimoji="1" lang="ja-JP" altLang="en-US" sz="1400" dirty="0"/>
              <a:t>楽曲名</a:t>
            </a:r>
            <a:r>
              <a:rPr kumimoji="1" lang="en-US" altLang="ja-JP" sz="1400" dirty="0"/>
              <a:t>’,’URL</a:t>
            </a:r>
            <a:r>
              <a:rPr kumimoji="1" lang="ja-JP" altLang="en-US" sz="1400" dirty="0"/>
              <a:t>①</a:t>
            </a:r>
            <a:r>
              <a:rPr kumimoji="1" lang="en-US" altLang="ja-JP" sz="1400" dirty="0"/>
              <a:t>’],</a:t>
            </a:r>
          </a:p>
          <a:p>
            <a:r>
              <a:rPr lang="en-US" altLang="ja-JP" sz="1400" dirty="0"/>
              <a:t> [‘</a:t>
            </a:r>
            <a:r>
              <a:rPr lang="ja-JP" altLang="en-US" sz="1400" dirty="0"/>
              <a:t>楽曲名</a:t>
            </a:r>
            <a:r>
              <a:rPr lang="en-US" altLang="ja-JP" sz="1400" dirty="0"/>
              <a:t>’,’URL</a:t>
            </a:r>
            <a:r>
              <a:rPr lang="ja-JP" altLang="en-US" sz="1400" dirty="0"/>
              <a:t>②</a:t>
            </a:r>
            <a:r>
              <a:rPr lang="en-US" altLang="ja-JP" sz="1400" dirty="0"/>
              <a:t>’],</a:t>
            </a:r>
          </a:p>
          <a:p>
            <a:r>
              <a:rPr kumimoji="1" lang="en-US" altLang="ja-JP" sz="1400" dirty="0"/>
              <a:t> [‘</a:t>
            </a:r>
            <a:r>
              <a:rPr kumimoji="1" lang="ja-JP" altLang="en-US" sz="1400" dirty="0"/>
              <a:t>楽曲名</a:t>
            </a:r>
            <a:r>
              <a:rPr kumimoji="1" lang="en-US" altLang="ja-JP" sz="1400" dirty="0"/>
              <a:t>’,’URL</a:t>
            </a:r>
            <a:r>
              <a:rPr kumimoji="1" lang="ja-JP" altLang="en-US" sz="1400" dirty="0"/>
              <a:t>③</a:t>
            </a:r>
            <a:r>
              <a:rPr kumimoji="1" lang="en-US" altLang="ja-JP" sz="1400" dirty="0"/>
              <a:t>’]]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677136-3165-027B-4A76-EEEEE34FCCAB}"/>
              </a:ext>
            </a:extLst>
          </p:cNvPr>
          <p:cNvSpPr txBox="1"/>
          <p:nvPr/>
        </p:nvSpPr>
        <p:spPr>
          <a:xfrm>
            <a:off x="924889" y="243984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入力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444BC26-7738-3D44-5FBE-5D0A6AB2C9CE}"/>
              </a:ext>
            </a:extLst>
          </p:cNvPr>
          <p:cNvSpPr txBox="1"/>
          <p:nvPr/>
        </p:nvSpPr>
        <p:spPr>
          <a:xfrm>
            <a:off x="8142769" y="24582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出力</a:t>
            </a:r>
          </a:p>
        </p:txBody>
      </p:sp>
      <p:pic>
        <p:nvPicPr>
          <p:cNvPr id="20" name="グラフィックス 19" descr="ロボット 単色塗りつぶし">
            <a:extLst>
              <a:ext uri="{FF2B5EF4-FFF2-40B4-BE49-F238E27FC236}">
                <a16:creationId xmlns:a16="http://schemas.microsoft.com/office/drawing/2014/main" id="{842F26FF-8F47-5DE3-044E-994EB0360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10816" y="2273166"/>
            <a:ext cx="1828638" cy="1828638"/>
          </a:xfrm>
          <a:prstGeom prst="rect">
            <a:avLst/>
          </a:prstGeom>
        </p:spPr>
      </p:pic>
      <p:sp>
        <p:nvSpPr>
          <p:cNvPr id="21" name="矢印: 右 20">
            <a:extLst>
              <a:ext uri="{FF2B5EF4-FFF2-40B4-BE49-F238E27FC236}">
                <a16:creationId xmlns:a16="http://schemas.microsoft.com/office/drawing/2014/main" id="{2870E091-C6AC-EE4F-7A14-9A16FACDB9F3}"/>
              </a:ext>
            </a:extLst>
          </p:cNvPr>
          <p:cNvSpPr/>
          <p:nvPr/>
        </p:nvSpPr>
        <p:spPr>
          <a:xfrm>
            <a:off x="3525625" y="3016577"/>
            <a:ext cx="923517" cy="58446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68D52F51-21F9-99B9-E61B-E4916EFF1DDB}"/>
              </a:ext>
            </a:extLst>
          </p:cNvPr>
          <p:cNvSpPr/>
          <p:nvPr/>
        </p:nvSpPr>
        <p:spPr>
          <a:xfrm>
            <a:off x="6674808" y="3016577"/>
            <a:ext cx="923517" cy="58446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8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C95B10-2B05-5889-31E2-ED48D7643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学習データ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4A019A-D6C7-77CE-603E-90A63C3E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0" i="0" dirty="0">
                <a:solidFill>
                  <a:srgbClr val="333333"/>
                </a:solidFill>
                <a:effectLst/>
                <a:latin typeface="Helvetica Neue"/>
              </a:rPr>
              <a:t>楽曲動画印象データセット（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Helvetica Neue"/>
                <a:hlinkClick r:id="rId2"/>
              </a:rPr>
              <a:t>https://nkmr.io/mood/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Helvetica Neue"/>
              </a:rPr>
              <a:t>）</a:t>
            </a:r>
            <a:endParaRPr lang="en-US" altLang="ja-JP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lvl="1"/>
            <a:r>
              <a:rPr lang="ja-JP" altLang="en-US" b="0" i="0" dirty="0">
                <a:solidFill>
                  <a:srgbClr val="333333"/>
                </a:solidFill>
                <a:effectLst/>
                <a:latin typeface="Helvetica Neue"/>
              </a:rPr>
              <a:t>動画共有サービス</a:t>
            </a:r>
            <a:r>
              <a:rPr lang="ja-JP" altLang="en-US" b="0" i="0" u="none" strike="noStrike" dirty="0">
                <a:solidFill>
                  <a:srgbClr val="428BCA"/>
                </a:solidFill>
                <a:effectLst/>
                <a:latin typeface="Helvetica Neue"/>
                <a:hlinkClick r:id="rId3"/>
              </a:rPr>
              <a:t>「ニコニコ動画」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Helvetica Neue"/>
              </a:rPr>
              <a:t>に投稿された楽曲動画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に対して、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Helvetica Neue"/>
              </a:rPr>
              <a:t>評価者が評価を行い，その平均値を評価値としたデータセット</a:t>
            </a:r>
            <a:endParaRPr lang="en-US" altLang="ja-JP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lvl="1"/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pPr lvl="1"/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endParaRPr lang="ja-JP" alt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697D655-D9EB-0DEF-173B-18B3A2E10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636287"/>
              </p:ext>
            </p:extLst>
          </p:nvPr>
        </p:nvGraphicFramePr>
        <p:xfrm>
          <a:off x="7532612" y="3589255"/>
          <a:ext cx="4364015" cy="2706961"/>
        </p:xfrm>
        <a:graphic>
          <a:graphicData uri="http://schemas.openxmlformats.org/drawingml/2006/table">
            <a:tbl>
              <a:tblPr/>
              <a:tblGrid>
                <a:gridCol w="1267940">
                  <a:extLst>
                    <a:ext uri="{9D8B030D-6E8A-4147-A177-3AD203B41FA5}">
                      <a16:colId xmlns:a16="http://schemas.microsoft.com/office/drawing/2014/main" val="3828274486"/>
                    </a:ext>
                  </a:extLst>
                </a:gridCol>
                <a:gridCol w="3096075">
                  <a:extLst>
                    <a:ext uri="{9D8B030D-6E8A-4147-A177-3AD203B41FA5}">
                      <a16:colId xmlns:a16="http://schemas.microsoft.com/office/drawing/2014/main" val="1121272731"/>
                    </a:ext>
                  </a:extLst>
                </a:gridCol>
              </a:tblGrid>
              <a:tr h="163461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00" b="1">
                          <a:effectLst/>
                        </a:rPr>
                        <a:t>印象クラス</a:t>
                      </a:r>
                    </a:p>
                  </a:txBody>
                  <a:tcPr marL="27628" marR="27628" marT="27628" marB="27628" anchor="b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0A9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00" b="1">
                          <a:effectLst/>
                        </a:rPr>
                        <a:t>印象を表す形容詞・形容動詞</a:t>
                      </a:r>
                    </a:p>
                  </a:txBody>
                  <a:tcPr marL="27628" marR="27628" marT="27628" marB="27628" anchor="b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A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275474"/>
                  </a:ext>
                </a:extLst>
              </a:tr>
              <a:tr h="230331">
                <a:tc>
                  <a:txBody>
                    <a:bodyPr/>
                    <a:lstStyle/>
                    <a:p>
                      <a:pPr fontAlgn="t"/>
                      <a:r>
                        <a:rPr lang="en-US" sz="1000" b="1" dirty="0">
                          <a:effectLst/>
                        </a:rPr>
                        <a:t>C1（</a:t>
                      </a:r>
                      <a:r>
                        <a:rPr lang="ja-JP" altLang="en-US" sz="1000" b="1" dirty="0">
                          <a:effectLst/>
                        </a:rPr>
                        <a:t>堂々）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000" b="1">
                          <a:effectLst/>
                        </a:rPr>
                        <a:t>堂々とした，どっしりとした，心躍る，にぎやかな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986486"/>
                  </a:ext>
                </a:extLst>
              </a:tr>
              <a:tr h="230331"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000" b="1">
                          <a:effectLst/>
                        </a:rPr>
                        <a:t>C2</a:t>
                      </a:r>
                      <a:r>
                        <a:rPr lang="ja-JP" altLang="en-US" sz="1000" b="1">
                          <a:effectLst/>
                        </a:rPr>
                        <a:t>（元気が出る）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000" b="1">
                          <a:effectLst/>
                        </a:rPr>
                        <a:t>元気が出る，楽しい気持ちにさせる，陽気な，心地よい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07438"/>
                  </a:ext>
                </a:extLst>
              </a:tr>
              <a:tr h="230331">
                <a:tc>
                  <a:txBody>
                    <a:bodyPr/>
                    <a:lstStyle/>
                    <a:p>
                      <a:pPr fontAlgn="t"/>
                      <a:r>
                        <a:rPr lang="en-US" sz="1000" b="1">
                          <a:effectLst/>
                        </a:rPr>
                        <a:t>C3（</a:t>
                      </a:r>
                      <a:r>
                        <a:rPr lang="ja-JP" altLang="en-US" sz="1000" b="1">
                          <a:effectLst/>
                        </a:rPr>
                        <a:t>切ない）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000" b="1">
                          <a:effectLst/>
                        </a:rPr>
                        <a:t>切ない，悲痛な，ほろ苦い，気が滅入る，哀愁の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543141"/>
                  </a:ext>
                </a:extLst>
              </a:tr>
              <a:tr h="364072">
                <a:tc>
                  <a:txBody>
                    <a:bodyPr/>
                    <a:lstStyle/>
                    <a:p>
                      <a:pPr fontAlgn="t"/>
                      <a:r>
                        <a:rPr lang="en-US" sz="1000" b="1">
                          <a:effectLst/>
                        </a:rPr>
                        <a:t>C4（</a:t>
                      </a:r>
                      <a:r>
                        <a:rPr lang="ja-JP" altLang="en-US" sz="1000" b="1">
                          <a:effectLst/>
                        </a:rPr>
                        <a:t>激しい）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000" b="1" dirty="0">
                          <a:effectLst/>
                        </a:rPr>
                        <a:t>アグレッシブな，激しい，興奮させる，</a:t>
                      </a:r>
                      <a:br>
                        <a:rPr lang="ja-JP" altLang="en-US" sz="1000" b="1" dirty="0">
                          <a:effectLst/>
                        </a:rPr>
                      </a:br>
                      <a:r>
                        <a:rPr lang="ja-JP" altLang="en-US" sz="1000" b="1" dirty="0">
                          <a:effectLst/>
                        </a:rPr>
                        <a:t>熱情的な，感情あらわな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812114"/>
                  </a:ext>
                </a:extLst>
              </a:tr>
              <a:tr h="364072">
                <a:tc>
                  <a:txBody>
                    <a:bodyPr/>
                    <a:lstStyle/>
                    <a:p>
                      <a:pPr fontAlgn="t"/>
                      <a:r>
                        <a:rPr lang="en-US" sz="1000" b="1">
                          <a:effectLst/>
                        </a:rPr>
                        <a:t>C5（</a:t>
                      </a:r>
                      <a:r>
                        <a:rPr lang="ja-JP" altLang="en-US" sz="1000" b="1">
                          <a:effectLst/>
                        </a:rPr>
                        <a:t>滑稽）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000" b="1">
                          <a:effectLst/>
                        </a:rPr>
                        <a:t>滑稽な，ユーモラスな，面白げな，奇抜な，</a:t>
                      </a:r>
                      <a:br>
                        <a:rPr lang="ja-JP" altLang="en-US" sz="1000" b="1">
                          <a:effectLst/>
                        </a:rPr>
                      </a:br>
                      <a:r>
                        <a:rPr lang="ja-JP" altLang="en-US" sz="1000" b="1">
                          <a:effectLst/>
                        </a:rPr>
                        <a:t>気まぐれな，いたずらっぽい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827455"/>
                  </a:ext>
                </a:extLst>
              </a:tr>
              <a:tr h="230331">
                <a:tc>
                  <a:txBody>
                    <a:bodyPr/>
                    <a:lstStyle/>
                    <a:p>
                      <a:pPr fontAlgn="t"/>
                      <a:r>
                        <a:rPr lang="en-US" sz="1000" b="1">
                          <a:effectLst/>
                        </a:rPr>
                        <a:t>C6（</a:t>
                      </a:r>
                      <a:r>
                        <a:rPr lang="ja-JP" altLang="en-US" sz="1000" b="1">
                          <a:effectLst/>
                        </a:rPr>
                        <a:t>可愛い）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000" b="1">
                          <a:effectLst/>
                        </a:rPr>
                        <a:t>可愛らしい，愛くるしげ，愛おしい，かわいい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246738"/>
                  </a:ext>
                </a:extLst>
              </a:tr>
              <a:tr h="297201">
                <a:tc>
                  <a:txBody>
                    <a:bodyPr/>
                    <a:lstStyle/>
                    <a:p>
                      <a:pPr fontAlgn="t"/>
                      <a:r>
                        <a:rPr lang="en-US" sz="1000" b="1" dirty="0">
                          <a:effectLst/>
                        </a:rPr>
                        <a:t>Valence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000" b="1">
                          <a:effectLst/>
                        </a:rPr>
                        <a:t>明るい気持ちになる，楽しい，暗い気持ちになる，悲しい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609625"/>
                  </a:ext>
                </a:extLst>
              </a:tr>
              <a:tr h="230331">
                <a:tc>
                  <a:txBody>
                    <a:bodyPr/>
                    <a:lstStyle/>
                    <a:p>
                      <a:pPr fontAlgn="t"/>
                      <a:r>
                        <a:rPr lang="en-US" sz="1000" b="1" dirty="0">
                          <a:effectLst/>
                        </a:rPr>
                        <a:t>Arousal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000" b="1" dirty="0">
                          <a:effectLst/>
                        </a:rPr>
                        <a:t>激しい，積極的な，強気な，穏やか，消極的な，弱気な</a:t>
                      </a:r>
                    </a:p>
                  </a:txBody>
                  <a:tcPr marL="27628" marR="27628" marT="27628" marB="27628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619828"/>
                  </a:ext>
                </a:extLst>
              </a:tr>
            </a:tbl>
          </a:graphicData>
        </a:graphic>
      </p:graphicFrame>
      <p:pic>
        <p:nvPicPr>
          <p:cNvPr id="6146" name="Picture 2">
            <a:extLst>
              <a:ext uri="{FF2B5EF4-FFF2-40B4-BE49-F238E27FC236}">
                <a16:creationId xmlns:a16="http://schemas.microsoft.com/office/drawing/2014/main" id="{D5D0A7B0-591D-26CE-DB99-3424D7C8E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73" y="3269480"/>
            <a:ext cx="1979803" cy="290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ED82DB54-ED6D-AE8C-62DD-1D0080454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907928"/>
              </p:ext>
            </p:extLst>
          </p:nvPr>
        </p:nvGraphicFramePr>
        <p:xfrm>
          <a:off x="2993300" y="3981541"/>
          <a:ext cx="38211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540">
                  <a:extLst>
                    <a:ext uri="{9D8B030D-6E8A-4147-A177-3AD203B41FA5}">
                      <a16:colId xmlns:a16="http://schemas.microsoft.com/office/drawing/2014/main" val="117088619"/>
                    </a:ext>
                  </a:extLst>
                </a:gridCol>
                <a:gridCol w="332740">
                  <a:extLst>
                    <a:ext uri="{9D8B030D-6E8A-4147-A177-3AD203B41FA5}">
                      <a16:colId xmlns:a16="http://schemas.microsoft.com/office/drawing/2014/main" val="3238113104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2192303546"/>
                    </a:ext>
                  </a:extLst>
                </a:gridCol>
                <a:gridCol w="332740">
                  <a:extLst>
                    <a:ext uri="{9D8B030D-6E8A-4147-A177-3AD203B41FA5}">
                      <a16:colId xmlns:a16="http://schemas.microsoft.com/office/drawing/2014/main" val="395172278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1877490283"/>
                    </a:ext>
                  </a:extLst>
                </a:gridCol>
                <a:gridCol w="332740">
                  <a:extLst>
                    <a:ext uri="{9D8B030D-6E8A-4147-A177-3AD203B41FA5}">
                      <a16:colId xmlns:a16="http://schemas.microsoft.com/office/drawing/2014/main" val="2447176030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3549143341"/>
                    </a:ext>
                  </a:extLst>
                </a:gridCol>
                <a:gridCol w="599440">
                  <a:extLst>
                    <a:ext uri="{9D8B030D-6E8A-4147-A177-3AD203B41FA5}">
                      <a16:colId xmlns:a16="http://schemas.microsoft.com/office/drawing/2014/main" val="3516668296"/>
                    </a:ext>
                  </a:extLst>
                </a:gridCol>
                <a:gridCol w="571893">
                  <a:extLst>
                    <a:ext uri="{9D8B030D-6E8A-4147-A177-3AD203B41FA5}">
                      <a16:colId xmlns:a16="http://schemas.microsoft.com/office/drawing/2014/main" val="27818075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音楽リンク</a:t>
                      </a:r>
                      <a:endParaRPr lang="en-US" altLang="ja-JP" sz="11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effectLst/>
                        </a:rPr>
                        <a:t>Valence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100" b="1" dirty="0">
                          <a:effectLst/>
                        </a:rPr>
                        <a:t>Arousal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88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sm17228726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0932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sm17067188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0017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sm14989713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84446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D43D6-FF9D-43F5-CF37-1E207D2B1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クラスタリング（</a:t>
            </a:r>
            <a:r>
              <a:rPr kumimoji="1" lang="en-US" altLang="ja-JP" sz="4000" dirty="0"/>
              <a:t> k-means </a:t>
            </a:r>
            <a:r>
              <a:rPr kumimoji="1" lang="ja-JP" altLang="en-US" sz="4000" dirty="0"/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2C491E-F342-41D7-46EF-392E2982EA9F}"/>
              </a:ext>
            </a:extLst>
          </p:cNvPr>
          <p:cNvSpPr txBox="1"/>
          <p:nvPr/>
        </p:nvSpPr>
        <p:spPr>
          <a:xfrm>
            <a:off x="988417" y="2105245"/>
            <a:ext cx="13167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600" b="1" dirty="0"/>
              <a:t>sm6677536</a:t>
            </a:r>
            <a:endParaRPr lang="ja-JP" altLang="en-US" sz="16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4FDA68-2E54-0FEA-450B-268D5098C68D}"/>
              </a:ext>
            </a:extLst>
          </p:cNvPr>
          <p:cNvSpPr txBox="1"/>
          <p:nvPr/>
        </p:nvSpPr>
        <p:spPr>
          <a:xfrm>
            <a:off x="617921" y="3327615"/>
            <a:ext cx="14763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altLang="ja-JP" sz="16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sm17067188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6A69A-63DC-29AC-F59A-E1091E2FD98F}"/>
              </a:ext>
            </a:extLst>
          </p:cNvPr>
          <p:cNvSpPr txBox="1"/>
          <p:nvPr/>
        </p:nvSpPr>
        <p:spPr>
          <a:xfrm>
            <a:off x="2053648" y="2775115"/>
            <a:ext cx="14763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altLang="ja-JP" sz="16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sm14989713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891AA6F-AAEB-D4DC-C560-97464ADA3AFD}"/>
              </a:ext>
            </a:extLst>
          </p:cNvPr>
          <p:cNvSpPr txBox="1"/>
          <p:nvPr/>
        </p:nvSpPr>
        <p:spPr>
          <a:xfrm>
            <a:off x="2894523" y="3601936"/>
            <a:ext cx="14763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/>
              <a:t>sm9213450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EDE1DA3-B1D6-8E65-17DB-897BEF2B8F0E}"/>
              </a:ext>
            </a:extLst>
          </p:cNvPr>
          <p:cNvSpPr txBox="1"/>
          <p:nvPr/>
        </p:nvSpPr>
        <p:spPr>
          <a:xfrm>
            <a:off x="2524721" y="1935968"/>
            <a:ext cx="14763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/>
              <a:t>sm12412526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F6C6BBA-5FA7-3BD1-1787-2CD9F54CFBF9}"/>
              </a:ext>
            </a:extLst>
          </p:cNvPr>
          <p:cNvSpPr txBox="1"/>
          <p:nvPr/>
        </p:nvSpPr>
        <p:spPr>
          <a:xfrm>
            <a:off x="1352946" y="4080726"/>
            <a:ext cx="14763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/>
              <a:t>sm13660306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56FC4CF6-58AB-3230-66AB-8E69F5019B00}"/>
              </a:ext>
            </a:extLst>
          </p:cNvPr>
          <p:cNvSpPr/>
          <p:nvPr/>
        </p:nvSpPr>
        <p:spPr>
          <a:xfrm>
            <a:off x="7501276" y="1116596"/>
            <a:ext cx="2166003" cy="199707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98E947A0-FC8F-E1E8-E5CE-8B326E227E21}"/>
              </a:ext>
            </a:extLst>
          </p:cNvPr>
          <p:cNvSpPr/>
          <p:nvPr/>
        </p:nvSpPr>
        <p:spPr>
          <a:xfrm>
            <a:off x="6550204" y="3264826"/>
            <a:ext cx="2012247" cy="179503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38CF17E0-9976-0A13-5C11-609D22355BB0}"/>
              </a:ext>
            </a:extLst>
          </p:cNvPr>
          <p:cNvSpPr/>
          <p:nvPr/>
        </p:nvSpPr>
        <p:spPr>
          <a:xfrm>
            <a:off x="9297477" y="2714725"/>
            <a:ext cx="2166003" cy="204398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FFC308E-D43C-489A-1867-4BA4C93134E1}"/>
              </a:ext>
            </a:extLst>
          </p:cNvPr>
          <p:cNvSpPr txBox="1"/>
          <p:nvPr/>
        </p:nvSpPr>
        <p:spPr>
          <a:xfrm>
            <a:off x="7927542" y="1476742"/>
            <a:ext cx="16567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sm9213450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7275AAA-EB00-FD77-3A6C-B7F2939914FD}"/>
              </a:ext>
            </a:extLst>
          </p:cNvPr>
          <p:cNvSpPr txBox="1"/>
          <p:nvPr/>
        </p:nvSpPr>
        <p:spPr>
          <a:xfrm>
            <a:off x="6803120" y="4233996"/>
            <a:ext cx="16567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altLang="ja-JP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sm14989713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131E34B-54DD-8BAF-0036-40C49A9FEDCB}"/>
              </a:ext>
            </a:extLst>
          </p:cNvPr>
          <p:cNvSpPr txBox="1"/>
          <p:nvPr/>
        </p:nvSpPr>
        <p:spPr>
          <a:xfrm>
            <a:off x="9552097" y="3069099"/>
            <a:ext cx="16567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sm12412526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4F6CB31-72BF-36AA-48F4-07D5E824E059}"/>
              </a:ext>
            </a:extLst>
          </p:cNvPr>
          <p:cNvSpPr txBox="1"/>
          <p:nvPr/>
        </p:nvSpPr>
        <p:spPr>
          <a:xfrm>
            <a:off x="7719537" y="2191588"/>
            <a:ext cx="1477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b="1" dirty="0"/>
              <a:t>sm6677536</a:t>
            </a:r>
            <a:endParaRPr lang="ja-JP" altLang="en-US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5624423-97EA-F04F-83D6-FC057B54A249}"/>
              </a:ext>
            </a:extLst>
          </p:cNvPr>
          <p:cNvSpPr txBox="1"/>
          <p:nvPr/>
        </p:nvSpPr>
        <p:spPr>
          <a:xfrm>
            <a:off x="6621095" y="3666169"/>
            <a:ext cx="16567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altLang="ja-JP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sm17067188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F0A2A0B-B7A3-7064-232D-20E87E09FE4F}"/>
              </a:ext>
            </a:extLst>
          </p:cNvPr>
          <p:cNvSpPr txBox="1"/>
          <p:nvPr/>
        </p:nvSpPr>
        <p:spPr>
          <a:xfrm>
            <a:off x="9697039" y="3864664"/>
            <a:ext cx="16567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sm13660306</a:t>
            </a:r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C56FE92A-16CC-8756-9398-C358AE0B77B5}"/>
              </a:ext>
            </a:extLst>
          </p:cNvPr>
          <p:cNvSpPr/>
          <p:nvPr/>
        </p:nvSpPr>
        <p:spPr>
          <a:xfrm>
            <a:off x="4785393" y="2537667"/>
            <a:ext cx="1414750" cy="813449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75477A0-4766-7AF4-3BFC-24293642E2EB}"/>
              </a:ext>
            </a:extLst>
          </p:cNvPr>
          <p:cNvSpPr txBox="1"/>
          <p:nvPr/>
        </p:nvSpPr>
        <p:spPr>
          <a:xfrm>
            <a:off x="7788948" y="72912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クラス</a:t>
            </a:r>
            <a:r>
              <a:rPr kumimoji="1" lang="ja-JP" altLang="en-US" b="1" dirty="0"/>
              <a:t>１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C3366CB-69E2-CBF7-CCD3-0353F6F3B26A}"/>
              </a:ext>
            </a:extLst>
          </p:cNvPr>
          <p:cNvSpPr txBox="1"/>
          <p:nvPr/>
        </p:nvSpPr>
        <p:spPr>
          <a:xfrm>
            <a:off x="6680952" y="28771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クラス２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E972999-F561-2183-EDEA-E0481C8576A2}"/>
              </a:ext>
            </a:extLst>
          </p:cNvPr>
          <p:cNvSpPr txBox="1"/>
          <p:nvPr/>
        </p:nvSpPr>
        <p:spPr>
          <a:xfrm>
            <a:off x="9842860" y="233569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クラス</a:t>
            </a:r>
            <a:r>
              <a:rPr kumimoji="1" lang="ja-JP" altLang="en-US" b="1" dirty="0"/>
              <a:t>３</a:t>
            </a:r>
          </a:p>
        </p:txBody>
      </p:sp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A75F7AEC-617F-CB9D-001C-02C1C9B4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48844"/>
              </p:ext>
            </p:extLst>
          </p:nvPr>
        </p:nvGraphicFramePr>
        <p:xfrm>
          <a:off x="2553649" y="5267904"/>
          <a:ext cx="51658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356">
                  <a:extLst>
                    <a:ext uri="{9D8B030D-6E8A-4147-A177-3AD203B41FA5}">
                      <a16:colId xmlns:a16="http://schemas.microsoft.com/office/drawing/2014/main" val="117088619"/>
                    </a:ext>
                  </a:extLst>
                </a:gridCol>
                <a:gridCol w="640280">
                  <a:extLst>
                    <a:ext uri="{9D8B030D-6E8A-4147-A177-3AD203B41FA5}">
                      <a16:colId xmlns:a16="http://schemas.microsoft.com/office/drawing/2014/main" val="3238113104"/>
                    </a:ext>
                  </a:extLst>
                </a:gridCol>
                <a:gridCol w="311003">
                  <a:extLst>
                    <a:ext uri="{9D8B030D-6E8A-4147-A177-3AD203B41FA5}">
                      <a16:colId xmlns:a16="http://schemas.microsoft.com/office/drawing/2014/main" val="2192303546"/>
                    </a:ext>
                  </a:extLst>
                </a:gridCol>
                <a:gridCol w="408434">
                  <a:extLst>
                    <a:ext uri="{9D8B030D-6E8A-4147-A177-3AD203B41FA5}">
                      <a16:colId xmlns:a16="http://schemas.microsoft.com/office/drawing/2014/main" val="395172278"/>
                    </a:ext>
                  </a:extLst>
                </a:gridCol>
                <a:gridCol w="311003">
                  <a:extLst>
                    <a:ext uri="{9D8B030D-6E8A-4147-A177-3AD203B41FA5}">
                      <a16:colId xmlns:a16="http://schemas.microsoft.com/office/drawing/2014/main" val="1877490283"/>
                    </a:ext>
                  </a:extLst>
                </a:gridCol>
                <a:gridCol w="408434">
                  <a:extLst>
                    <a:ext uri="{9D8B030D-6E8A-4147-A177-3AD203B41FA5}">
                      <a16:colId xmlns:a16="http://schemas.microsoft.com/office/drawing/2014/main" val="2447176030"/>
                    </a:ext>
                  </a:extLst>
                </a:gridCol>
                <a:gridCol w="311003">
                  <a:extLst>
                    <a:ext uri="{9D8B030D-6E8A-4147-A177-3AD203B41FA5}">
                      <a16:colId xmlns:a16="http://schemas.microsoft.com/office/drawing/2014/main" val="3549143341"/>
                    </a:ext>
                  </a:extLst>
                </a:gridCol>
                <a:gridCol w="640811">
                  <a:extLst>
                    <a:ext uri="{9D8B030D-6E8A-4147-A177-3AD203B41FA5}">
                      <a16:colId xmlns:a16="http://schemas.microsoft.com/office/drawing/2014/main" val="3516668296"/>
                    </a:ext>
                  </a:extLst>
                </a:gridCol>
                <a:gridCol w="545339">
                  <a:extLst>
                    <a:ext uri="{9D8B030D-6E8A-4147-A177-3AD203B41FA5}">
                      <a16:colId xmlns:a16="http://schemas.microsoft.com/office/drawing/2014/main" val="2781807528"/>
                    </a:ext>
                  </a:extLst>
                </a:gridCol>
                <a:gridCol w="495225">
                  <a:extLst>
                    <a:ext uri="{9D8B030D-6E8A-4147-A177-3AD203B41FA5}">
                      <a16:colId xmlns:a16="http://schemas.microsoft.com/office/drawing/2014/main" val="2449276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音楽リンク</a:t>
                      </a:r>
                      <a:endParaRPr lang="en-US" altLang="ja-JP" sz="11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effectLst/>
                        </a:rPr>
                        <a:t>Valence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100" b="1" dirty="0">
                          <a:effectLst/>
                        </a:rPr>
                        <a:t>Arousal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100" b="1" dirty="0">
                          <a:effectLst/>
                        </a:rPr>
                        <a:t>クラス</a:t>
                      </a:r>
                      <a:endParaRPr lang="en-US" altLang="ja-JP" sz="1100" b="1" dirty="0">
                        <a:effectLst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88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sm17228726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0932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sm17067188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0017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sm14989713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84446340"/>
                  </a:ext>
                </a:extLst>
              </a:tr>
            </a:tbl>
          </a:graphicData>
        </a:graphic>
      </p:graphicFrame>
      <p:sp>
        <p:nvSpPr>
          <p:cNvPr id="31" name="吹き出し: 角を丸めた四角形 30">
            <a:extLst>
              <a:ext uri="{FF2B5EF4-FFF2-40B4-BE49-F238E27FC236}">
                <a16:creationId xmlns:a16="http://schemas.microsoft.com/office/drawing/2014/main" id="{C6E3EC05-CCC5-B036-5374-B71BDA57B983}"/>
              </a:ext>
            </a:extLst>
          </p:cNvPr>
          <p:cNvSpPr/>
          <p:nvPr/>
        </p:nvSpPr>
        <p:spPr>
          <a:xfrm>
            <a:off x="8277855" y="5399605"/>
            <a:ext cx="2336726" cy="1234398"/>
          </a:xfrm>
          <a:prstGeom prst="wedgeRoundRectCallout">
            <a:avLst>
              <a:gd name="adj1" fmla="val -66486"/>
              <a:gd name="adj2" fmla="val 186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学習データを</a:t>
            </a:r>
            <a:r>
              <a:rPr kumimoji="1" lang="en-US" altLang="ja-JP" dirty="0"/>
              <a:t>3</a:t>
            </a:r>
            <a:r>
              <a:rPr lang="ja-JP" altLang="en-US" dirty="0"/>
              <a:t>種類にクラスタリング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069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EFE60C-D2DB-DA49-B990-70B9133CE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多クラス分類（</a:t>
            </a:r>
            <a:r>
              <a:rPr lang="en-US" altLang="ja-JP" dirty="0" err="1"/>
              <a:t>LightGBM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graphicFrame>
        <p:nvGraphicFramePr>
          <p:cNvPr id="4" name="表 7">
            <a:extLst>
              <a:ext uri="{FF2B5EF4-FFF2-40B4-BE49-F238E27FC236}">
                <a16:creationId xmlns:a16="http://schemas.microsoft.com/office/drawing/2014/main" id="{34962369-405B-7F79-7D76-1B7F7FA7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912454"/>
              </p:ext>
            </p:extLst>
          </p:nvPr>
        </p:nvGraphicFramePr>
        <p:xfrm>
          <a:off x="3147767" y="2338735"/>
          <a:ext cx="451661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356">
                  <a:extLst>
                    <a:ext uri="{9D8B030D-6E8A-4147-A177-3AD203B41FA5}">
                      <a16:colId xmlns:a16="http://schemas.microsoft.com/office/drawing/2014/main" val="117088619"/>
                    </a:ext>
                  </a:extLst>
                </a:gridCol>
                <a:gridCol w="332740">
                  <a:extLst>
                    <a:ext uri="{9D8B030D-6E8A-4147-A177-3AD203B41FA5}">
                      <a16:colId xmlns:a16="http://schemas.microsoft.com/office/drawing/2014/main" val="3238113104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2192303546"/>
                    </a:ext>
                  </a:extLst>
                </a:gridCol>
                <a:gridCol w="332740">
                  <a:extLst>
                    <a:ext uri="{9D8B030D-6E8A-4147-A177-3AD203B41FA5}">
                      <a16:colId xmlns:a16="http://schemas.microsoft.com/office/drawing/2014/main" val="395172278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1877490283"/>
                    </a:ext>
                  </a:extLst>
                </a:gridCol>
                <a:gridCol w="332740">
                  <a:extLst>
                    <a:ext uri="{9D8B030D-6E8A-4147-A177-3AD203B41FA5}">
                      <a16:colId xmlns:a16="http://schemas.microsoft.com/office/drawing/2014/main" val="2447176030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3549143341"/>
                    </a:ext>
                  </a:extLst>
                </a:gridCol>
                <a:gridCol w="599440">
                  <a:extLst>
                    <a:ext uri="{9D8B030D-6E8A-4147-A177-3AD203B41FA5}">
                      <a16:colId xmlns:a16="http://schemas.microsoft.com/office/drawing/2014/main" val="3516668296"/>
                    </a:ext>
                  </a:extLst>
                </a:gridCol>
                <a:gridCol w="569278">
                  <a:extLst>
                    <a:ext uri="{9D8B030D-6E8A-4147-A177-3AD203B41FA5}">
                      <a16:colId xmlns:a16="http://schemas.microsoft.com/office/drawing/2014/main" val="2781807528"/>
                    </a:ext>
                  </a:extLst>
                </a:gridCol>
                <a:gridCol w="495225">
                  <a:extLst>
                    <a:ext uri="{9D8B030D-6E8A-4147-A177-3AD203B41FA5}">
                      <a16:colId xmlns:a16="http://schemas.microsoft.com/office/drawing/2014/main" val="2449276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音楽リンク</a:t>
                      </a:r>
                      <a:endParaRPr lang="en-US" altLang="ja-JP" sz="11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effectLst/>
                        </a:rPr>
                        <a:t>Valence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100" b="1" dirty="0">
                          <a:effectLst/>
                        </a:rPr>
                        <a:t>Arousal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100" b="1" dirty="0">
                          <a:effectLst/>
                        </a:rPr>
                        <a:t>クラス</a:t>
                      </a:r>
                      <a:endParaRPr lang="en-US" altLang="ja-JP" sz="1100" b="1" dirty="0">
                        <a:effectLst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88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sm17228726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0932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sm17067188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0017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sm14989713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84446340"/>
                  </a:ext>
                </a:extLst>
              </a:tr>
            </a:tbl>
          </a:graphicData>
        </a:graphic>
      </p:graphicFrame>
      <p:sp>
        <p:nvSpPr>
          <p:cNvPr id="5" name="右中かっこ 4">
            <a:extLst>
              <a:ext uri="{FF2B5EF4-FFF2-40B4-BE49-F238E27FC236}">
                <a16:creationId xmlns:a16="http://schemas.microsoft.com/office/drawing/2014/main" id="{D2D19F3B-6282-807D-A141-0FF85F523123}"/>
              </a:ext>
            </a:extLst>
          </p:cNvPr>
          <p:cNvSpPr/>
          <p:nvPr/>
        </p:nvSpPr>
        <p:spPr>
          <a:xfrm rot="16200000">
            <a:off x="5492519" y="666655"/>
            <a:ext cx="412423" cy="29317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中かっこ 5">
            <a:extLst>
              <a:ext uri="{FF2B5EF4-FFF2-40B4-BE49-F238E27FC236}">
                <a16:creationId xmlns:a16="http://schemas.microsoft.com/office/drawing/2014/main" id="{C96BC1D7-3029-D447-0687-1C4F6DEF0E28}"/>
              </a:ext>
            </a:extLst>
          </p:cNvPr>
          <p:cNvSpPr/>
          <p:nvPr/>
        </p:nvSpPr>
        <p:spPr>
          <a:xfrm rot="16200000">
            <a:off x="7218885" y="1872025"/>
            <a:ext cx="391214" cy="4997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DF67D7-5662-6920-46A2-30AAB5C247B5}"/>
              </a:ext>
            </a:extLst>
          </p:cNvPr>
          <p:cNvSpPr txBox="1"/>
          <p:nvPr/>
        </p:nvSpPr>
        <p:spPr>
          <a:xfrm>
            <a:off x="5175543" y="148863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説明変数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9C6C8A-443E-3BF8-5964-A4BA57B95EA0}"/>
              </a:ext>
            </a:extLst>
          </p:cNvPr>
          <p:cNvSpPr txBox="1"/>
          <p:nvPr/>
        </p:nvSpPr>
        <p:spPr>
          <a:xfrm>
            <a:off x="6785079" y="148863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目的変数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2DE8C9D-584A-0491-2E8E-BD4CC799CDB4}"/>
              </a:ext>
            </a:extLst>
          </p:cNvPr>
          <p:cNvSpPr txBox="1"/>
          <p:nvPr/>
        </p:nvSpPr>
        <p:spPr>
          <a:xfrm>
            <a:off x="4662582" y="3837615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学習データセット</a:t>
            </a:r>
          </a:p>
        </p:txBody>
      </p:sp>
      <p:pic>
        <p:nvPicPr>
          <p:cNvPr id="10" name="グラフィックス 9" descr="ロボット 単色塗りつぶし">
            <a:extLst>
              <a:ext uri="{FF2B5EF4-FFF2-40B4-BE49-F238E27FC236}">
                <a16:creationId xmlns:a16="http://schemas.microsoft.com/office/drawing/2014/main" id="{F4A9D5FC-E952-5A9A-BC57-3A35277EFE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06273" y="4887072"/>
            <a:ext cx="1389727" cy="1389727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4FCE080-8C6A-66EE-B15C-C7C3F1481B01}"/>
              </a:ext>
            </a:extLst>
          </p:cNvPr>
          <p:cNvSpPr txBox="1"/>
          <p:nvPr/>
        </p:nvSpPr>
        <p:spPr>
          <a:xfrm>
            <a:off x="4778106" y="6171535"/>
            <a:ext cx="14116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分類モデル</a:t>
            </a:r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2223C996-F7FA-DFD9-9621-A534C5C477B3}"/>
              </a:ext>
            </a:extLst>
          </p:cNvPr>
          <p:cNvSpPr/>
          <p:nvPr/>
        </p:nvSpPr>
        <p:spPr>
          <a:xfrm>
            <a:off x="4791098" y="4302860"/>
            <a:ext cx="1304902" cy="50481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学習</a:t>
            </a:r>
          </a:p>
        </p:txBody>
      </p:sp>
      <p:graphicFrame>
        <p:nvGraphicFramePr>
          <p:cNvPr id="14" name="表 7">
            <a:extLst>
              <a:ext uri="{FF2B5EF4-FFF2-40B4-BE49-F238E27FC236}">
                <a16:creationId xmlns:a16="http://schemas.microsoft.com/office/drawing/2014/main" id="{E82F3751-DA17-DA89-CCF0-0D16C2857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504342"/>
              </p:ext>
            </p:extLst>
          </p:nvPr>
        </p:nvGraphicFramePr>
        <p:xfrm>
          <a:off x="622091" y="5211095"/>
          <a:ext cx="292703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740">
                  <a:extLst>
                    <a:ext uri="{9D8B030D-6E8A-4147-A177-3AD203B41FA5}">
                      <a16:colId xmlns:a16="http://schemas.microsoft.com/office/drawing/2014/main" val="3238113104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2192303546"/>
                    </a:ext>
                  </a:extLst>
                </a:gridCol>
                <a:gridCol w="332740">
                  <a:extLst>
                    <a:ext uri="{9D8B030D-6E8A-4147-A177-3AD203B41FA5}">
                      <a16:colId xmlns:a16="http://schemas.microsoft.com/office/drawing/2014/main" val="395172278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1877490283"/>
                    </a:ext>
                  </a:extLst>
                </a:gridCol>
                <a:gridCol w="332740">
                  <a:extLst>
                    <a:ext uri="{9D8B030D-6E8A-4147-A177-3AD203B41FA5}">
                      <a16:colId xmlns:a16="http://schemas.microsoft.com/office/drawing/2014/main" val="2447176030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3549143341"/>
                    </a:ext>
                  </a:extLst>
                </a:gridCol>
                <a:gridCol w="599440">
                  <a:extLst>
                    <a:ext uri="{9D8B030D-6E8A-4147-A177-3AD203B41FA5}">
                      <a16:colId xmlns:a16="http://schemas.microsoft.com/office/drawing/2014/main" val="3516668296"/>
                    </a:ext>
                  </a:extLst>
                </a:gridCol>
                <a:gridCol w="569278">
                  <a:extLst>
                    <a:ext uri="{9D8B030D-6E8A-4147-A177-3AD203B41FA5}">
                      <a16:colId xmlns:a16="http://schemas.microsoft.com/office/drawing/2014/main" val="27818075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effectLst/>
                        </a:rPr>
                        <a:t>Valence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100" b="1" dirty="0">
                          <a:effectLst/>
                        </a:rPr>
                        <a:t>Arousal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88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0932324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A6A58D2-61B2-207B-C616-654E341BA582}"/>
              </a:ext>
            </a:extLst>
          </p:cNvPr>
          <p:cNvSpPr txBox="1"/>
          <p:nvPr/>
        </p:nvSpPr>
        <p:spPr>
          <a:xfrm>
            <a:off x="1544433" y="5969022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未知データ</a:t>
            </a:r>
            <a:endParaRPr kumimoji="1" lang="ja-JP" altLang="en-US" sz="1400" b="1" dirty="0"/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0FE844CB-2590-ECF5-D16E-ED35C2B2088B}"/>
              </a:ext>
            </a:extLst>
          </p:cNvPr>
          <p:cNvSpPr/>
          <p:nvPr/>
        </p:nvSpPr>
        <p:spPr>
          <a:xfrm>
            <a:off x="3899238" y="5350978"/>
            <a:ext cx="754144" cy="461913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3B7E2F7F-A26E-2BE0-CC34-E6361415DDAA}"/>
              </a:ext>
            </a:extLst>
          </p:cNvPr>
          <p:cNvSpPr/>
          <p:nvPr/>
        </p:nvSpPr>
        <p:spPr>
          <a:xfrm>
            <a:off x="6283539" y="5350977"/>
            <a:ext cx="754144" cy="461913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表 7">
            <a:extLst>
              <a:ext uri="{FF2B5EF4-FFF2-40B4-BE49-F238E27FC236}">
                <a16:creationId xmlns:a16="http://schemas.microsoft.com/office/drawing/2014/main" id="{7D1B48C3-DBAF-54F3-4406-29A252B84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62719"/>
              </p:ext>
            </p:extLst>
          </p:nvPr>
        </p:nvGraphicFramePr>
        <p:xfrm>
          <a:off x="7564808" y="5211093"/>
          <a:ext cx="4952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225">
                  <a:extLst>
                    <a:ext uri="{9D8B030D-6E8A-4147-A177-3AD203B41FA5}">
                      <a16:colId xmlns:a16="http://schemas.microsoft.com/office/drawing/2014/main" val="2449276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100" b="1" dirty="0">
                          <a:effectLst/>
                        </a:rPr>
                        <a:t>クラス</a:t>
                      </a:r>
                      <a:endParaRPr lang="en-US" altLang="ja-JP" sz="1100" b="1" dirty="0">
                        <a:effectLst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88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0932324"/>
                  </a:ext>
                </a:extLst>
              </a:tr>
            </a:tbl>
          </a:graphicData>
        </a:graphic>
      </p:graphicFrame>
      <p:sp>
        <p:nvSpPr>
          <p:cNvPr id="19" name="矢印: 右 18">
            <a:extLst>
              <a:ext uri="{FF2B5EF4-FFF2-40B4-BE49-F238E27FC236}">
                <a16:creationId xmlns:a16="http://schemas.microsoft.com/office/drawing/2014/main" id="{437AF849-3D88-3E8D-11D4-798458020FB8}"/>
              </a:ext>
            </a:extLst>
          </p:cNvPr>
          <p:cNvSpPr/>
          <p:nvPr/>
        </p:nvSpPr>
        <p:spPr>
          <a:xfrm>
            <a:off x="8506491" y="5350976"/>
            <a:ext cx="754144" cy="461913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28CDC444-3021-741F-C3FE-06FCF3055D50}"/>
              </a:ext>
            </a:extLst>
          </p:cNvPr>
          <p:cNvSpPr/>
          <p:nvPr/>
        </p:nvSpPr>
        <p:spPr>
          <a:xfrm>
            <a:off x="8191893" y="3991503"/>
            <a:ext cx="1923067" cy="816167"/>
          </a:xfrm>
          <a:prstGeom prst="wedgeRoundRectCallout">
            <a:avLst>
              <a:gd name="adj1" fmla="val -20478"/>
              <a:gd name="adj2" fmla="val 775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クラス１の楽曲からランダムに</a:t>
            </a:r>
            <a:r>
              <a:rPr kumimoji="1" lang="en-US" altLang="ja-JP" sz="1400" dirty="0"/>
              <a:t>3</a:t>
            </a:r>
            <a:r>
              <a:rPr lang="ja-JP" altLang="en-US" sz="1400" dirty="0"/>
              <a:t>曲</a:t>
            </a:r>
            <a:r>
              <a:rPr kumimoji="1" lang="ja-JP" altLang="en-US" sz="1400" dirty="0"/>
              <a:t>選択</a:t>
            </a:r>
          </a:p>
        </p:txBody>
      </p:sp>
      <p:pic>
        <p:nvPicPr>
          <p:cNvPr id="21" name="Picture 6" descr="音楽データのアイコン素材 | 無料のアイコンイラスト集 icon-pit">
            <a:extLst>
              <a:ext uri="{FF2B5EF4-FFF2-40B4-BE49-F238E27FC236}">
                <a16:creationId xmlns:a16="http://schemas.microsoft.com/office/drawing/2014/main" id="{BD0A1FB9-65D5-6C1A-D42F-0F6D6528E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804" y="4515939"/>
            <a:ext cx="968722" cy="96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音楽データのアイコン素材 | 無料のアイコンイラスト集 icon-pit">
            <a:extLst>
              <a:ext uri="{FF2B5EF4-FFF2-40B4-BE49-F238E27FC236}">
                <a16:creationId xmlns:a16="http://schemas.microsoft.com/office/drawing/2014/main" id="{2351D704-DCE4-C644-B7E3-CBA81ECC7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599" y="5000300"/>
            <a:ext cx="968722" cy="96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音楽データのアイコン素材 | 無料のアイコンイラスト集 icon-pit">
            <a:extLst>
              <a:ext uri="{FF2B5EF4-FFF2-40B4-BE49-F238E27FC236}">
                <a16:creationId xmlns:a16="http://schemas.microsoft.com/office/drawing/2014/main" id="{BE294406-FBBB-4890-F872-A412BC96C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286" y="5687174"/>
            <a:ext cx="968722" cy="96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40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EA57A3-1C85-3549-6880-38C7A3E78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54082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13800" b="1" dirty="0">
                <a:latin typeface="Broadway" panose="04040905080B02020502" pitchFamily="82" charset="0"/>
              </a:rPr>
              <a:t>デモ</a:t>
            </a:r>
          </a:p>
        </p:txBody>
      </p:sp>
    </p:spTree>
    <p:extLst>
      <p:ext uri="{BB962C8B-B14F-4D97-AF65-F5344CB8AC3E}">
        <p14:creationId xmlns:p14="http://schemas.microsoft.com/office/powerpoint/2010/main" val="33688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AB9946-E5F2-8456-F42A-08419A092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今回のシステムの可能性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453052" y="1984335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現在配信されている</a:t>
            </a:r>
            <a:r>
              <a:rPr lang="ja-JP" altLang="en-US" sz="2000" dirty="0" smtClean="0">
                <a:solidFill>
                  <a:srgbClr val="242424"/>
                </a:solidFill>
                <a:latin typeface="-apple-system"/>
              </a:rPr>
              <a:t>曲</a:t>
            </a:r>
            <a:endParaRPr lang="en-US" altLang="ja-JP" sz="2000" dirty="0">
              <a:solidFill>
                <a:srgbClr val="242424"/>
              </a:solidFill>
              <a:latin typeface="-apple-system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000" dirty="0" smtClean="0">
              <a:solidFill>
                <a:srgbClr val="242424"/>
              </a:solidFill>
              <a:latin typeface="-apple-system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solidFill>
                  <a:srgbClr val="242424"/>
                </a:solidFill>
                <a:latin typeface="-apple-system"/>
              </a:rPr>
              <a:t>複数</a:t>
            </a: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にクラスタリング</a:t>
            </a:r>
            <a:r>
              <a:rPr lang="en-US" altLang="ja-JP" sz="2000" dirty="0">
                <a:solidFill>
                  <a:srgbClr val="242424"/>
                </a:solidFill>
                <a:latin typeface="-apple-system"/>
              </a:rPr>
              <a:t>(</a:t>
            </a: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複雑な感情を理解</a:t>
            </a:r>
            <a:r>
              <a:rPr lang="en-US" altLang="ja-JP" sz="2000" dirty="0" smtClean="0">
                <a:solidFill>
                  <a:srgbClr val="242424"/>
                </a:solidFill>
                <a:latin typeface="-apple-system"/>
              </a:rPr>
              <a:t>)</a:t>
            </a:r>
            <a:endParaRPr lang="en-US" altLang="ja-JP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000" dirty="0" smtClean="0">
              <a:solidFill>
                <a:srgbClr val="242424"/>
              </a:solidFill>
              <a:latin typeface="-apple-system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solidFill>
                  <a:srgbClr val="242424"/>
                </a:solidFill>
                <a:latin typeface="-apple-system"/>
              </a:rPr>
              <a:t>実際</a:t>
            </a: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に今の気分をアプリから</a:t>
            </a:r>
            <a:r>
              <a:rPr lang="ja-JP" altLang="en-US" sz="2000" dirty="0" smtClean="0">
                <a:solidFill>
                  <a:srgbClr val="242424"/>
                </a:solidFill>
                <a:latin typeface="-apple-system"/>
              </a:rPr>
              <a:t>入力</a:t>
            </a:r>
            <a:endParaRPr lang="en-US" altLang="ja-JP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000" dirty="0">
              <a:solidFill>
                <a:srgbClr val="242424"/>
              </a:solidFill>
              <a:latin typeface="-apple-system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solidFill>
                  <a:srgbClr val="242424"/>
                </a:solidFill>
                <a:latin typeface="-apple-system"/>
              </a:rPr>
              <a:t>複数</a:t>
            </a: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の曲を出力</a:t>
            </a:r>
            <a:endParaRPr lang="ja-JP" altLang="en-US" sz="2000" dirty="0"/>
          </a:p>
        </p:txBody>
      </p:sp>
      <p:pic>
        <p:nvPicPr>
          <p:cNvPr id="6" name="グラフィックス 19" descr="ロボット 単色塗りつぶし">
            <a:extLst>
              <a:ext uri="{FF2B5EF4-FFF2-40B4-BE49-F238E27FC236}">
                <a16:creationId xmlns:a16="http://schemas.microsoft.com/office/drawing/2014/main" id="{842F26FF-8F47-5DE3-044E-994EB0360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70017" y="4354209"/>
            <a:ext cx="1828638" cy="1828638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478971" y="1984335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限定された曲の</a:t>
            </a:r>
            <a:r>
              <a:rPr lang="ja-JP" altLang="en-US" sz="2000" dirty="0" smtClean="0">
                <a:solidFill>
                  <a:srgbClr val="242424"/>
                </a:solidFill>
                <a:latin typeface="-apple-system"/>
              </a:rPr>
              <a:t>データセット</a:t>
            </a:r>
            <a:r>
              <a:rPr lang="ja-JP" altLang="en-US" sz="2000" dirty="0"/>
              <a:t/>
            </a:r>
            <a:br>
              <a:rPr lang="ja-JP" altLang="en-US" sz="2000" dirty="0"/>
            </a:br>
            <a:endParaRPr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242424"/>
                </a:solidFill>
                <a:latin typeface="-apple-system"/>
              </a:rPr>
              <a:t>3</a:t>
            </a:r>
            <a:r>
              <a:rPr lang="ja-JP" altLang="en-US" sz="2000" dirty="0" err="1">
                <a:solidFill>
                  <a:srgbClr val="242424"/>
                </a:solidFill>
                <a:latin typeface="-apple-system"/>
              </a:rPr>
              <a:t>つに</a:t>
            </a: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クラスタリング</a:t>
            </a:r>
            <a:r>
              <a:rPr lang="en-US" altLang="ja-JP" sz="2000" dirty="0">
                <a:solidFill>
                  <a:srgbClr val="242424"/>
                </a:solidFill>
                <a:latin typeface="-apple-system"/>
              </a:rPr>
              <a:t>(3</a:t>
            </a:r>
            <a:r>
              <a:rPr lang="ja-JP" altLang="en-US" sz="2000" dirty="0" err="1">
                <a:solidFill>
                  <a:srgbClr val="242424"/>
                </a:solidFill>
                <a:latin typeface="-apple-system"/>
              </a:rPr>
              <a:t>つに</a:t>
            </a: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感情の仕分け</a:t>
            </a:r>
            <a:r>
              <a:rPr lang="en-US" altLang="ja-JP" sz="2000" dirty="0">
                <a:solidFill>
                  <a:srgbClr val="242424"/>
                </a:solidFill>
                <a:latin typeface="-apple-system"/>
              </a:rPr>
              <a:t>)</a:t>
            </a:r>
            <a:r>
              <a:rPr lang="ja-JP" altLang="en-US" sz="2000" dirty="0"/>
              <a:t/>
            </a:r>
            <a:br>
              <a:rPr lang="ja-JP" altLang="en-US" sz="2000" dirty="0"/>
            </a:br>
            <a:endParaRPr lang="en-US" altLang="ja-JP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solidFill>
                  <a:srgbClr val="242424"/>
                </a:solidFill>
                <a:latin typeface="-apple-system"/>
              </a:rPr>
              <a:t>テストデータ</a:t>
            </a: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の入力</a:t>
            </a:r>
            <a:r>
              <a:rPr lang="ja-JP" altLang="en-US" sz="2000" dirty="0"/>
              <a:t/>
            </a:r>
            <a:br>
              <a:rPr lang="ja-JP" altLang="en-US" sz="2000" dirty="0"/>
            </a:br>
            <a:endParaRPr lang="en-US" altLang="ja-JP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242424"/>
                </a:solidFill>
                <a:latin typeface="-apple-system"/>
              </a:rPr>
              <a:t>3</a:t>
            </a:r>
            <a:r>
              <a:rPr lang="ja-JP" altLang="en-US" sz="2000" dirty="0">
                <a:solidFill>
                  <a:srgbClr val="242424"/>
                </a:solidFill>
                <a:latin typeface="-apple-system"/>
              </a:rPr>
              <a:t>曲の動画を出力</a:t>
            </a:r>
            <a:endParaRPr lang="ja-JP" altLang="en-US" sz="20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795" y="2572545"/>
            <a:ext cx="1404257" cy="1404257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8957" y="4354209"/>
            <a:ext cx="1857375" cy="2000250"/>
          </a:xfrm>
          <a:prstGeom prst="rect">
            <a:avLst/>
          </a:prstGeom>
        </p:spPr>
      </p:pic>
      <p:sp>
        <p:nvSpPr>
          <p:cNvPr id="11" name="角丸四角形吹き出し 10"/>
          <p:cNvSpPr/>
          <p:nvPr/>
        </p:nvSpPr>
        <p:spPr>
          <a:xfrm>
            <a:off x="9196252" y="4231104"/>
            <a:ext cx="2020388" cy="627017"/>
          </a:xfrm>
          <a:prstGeom prst="wedgeRoundRectCallout">
            <a:avLst>
              <a:gd name="adj1" fmla="val -74281"/>
              <a:gd name="adj2" fmla="val 3888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/>
              <a:t>実現可能！！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72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CFE574-693C-B032-17A9-B02559F056A7}"/>
              </a:ext>
            </a:extLst>
          </p:cNvPr>
          <p:cNvSpPr txBox="1"/>
          <p:nvPr/>
        </p:nvSpPr>
        <p:spPr>
          <a:xfrm>
            <a:off x="2456873" y="2659559"/>
            <a:ext cx="75200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音楽聞いたことありますか？</a:t>
            </a:r>
          </a:p>
        </p:txBody>
      </p:sp>
    </p:spTree>
    <p:extLst>
      <p:ext uri="{BB962C8B-B14F-4D97-AF65-F5344CB8AC3E}">
        <p14:creationId xmlns:p14="http://schemas.microsoft.com/office/powerpoint/2010/main" val="114362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7321AA-D21E-275D-02D8-A1EA34C3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将来的なサービス計画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424AC2-2EC9-DEF1-F8D3-DA6865F39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ja-JP" altLang="en-US" dirty="0"/>
              <a:t>無料アプリ</a:t>
            </a:r>
          </a:p>
          <a:p>
            <a:r>
              <a:rPr lang="en-US" altLang="ja-JP" dirty="0"/>
              <a:t>1</a:t>
            </a:r>
            <a:r>
              <a:rPr lang="ja-JP" altLang="en-US" dirty="0"/>
              <a:t>日</a:t>
            </a:r>
            <a:r>
              <a:rPr lang="en-US" altLang="ja-JP" dirty="0"/>
              <a:t>2</a:t>
            </a:r>
            <a:r>
              <a:rPr lang="ja-JP" altLang="en-US" dirty="0"/>
              <a:t>回まで</a:t>
            </a:r>
            <a:r>
              <a:rPr lang="ja-JP" altLang="en-US" dirty="0" smtClean="0"/>
              <a:t>無料</a:t>
            </a:r>
            <a:r>
              <a:rPr lang="en-US" altLang="ja-JP" dirty="0" smtClean="0"/>
              <a:t>,</a:t>
            </a:r>
            <a:r>
              <a:rPr lang="ja-JP" altLang="en-US" dirty="0" smtClean="0"/>
              <a:t>楽曲</a:t>
            </a:r>
            <a:r>
              <a:rPr lang="ja-JP" altLang="en-US" dirty="0"/>
              <a:t>検索</a:t>
            </a:r>
            <a:r>
              <a:rPr lang="en-US" altLang="ja-JP" dirty="0"/>
              <a:t>1</a:t>
            </a:r>
            <a:r>
              <a:rPr lang="ja-JP" altLang="en-US" dirty="0"/>
              <a:t>回につき、</a:t>
            </a:r>
            <a:r>
              <a:rPr lang="en-US" altLang="ja-JP" dirty="0"/>
              <a:t>10</a:t>
            </a:r>
            <a:r>
              <a:rPr lang="ja-JP" altLang="en-US" dirty="0"/>
              <a:t>円</a:t>
            </a:r>
            <a:r>
              <a:rPr lang="en-US" altLang="ja-JP" dirty="0"/>
              <a:t>〜100</a:t>
            </a:r>
            <a:r>
              <a:rPr lang="ja-JP" altLang="en-US" dirty="0"/>
              <a:t>円程度の課金</a:t>
            </a:r>
          </a:p>
          <a:p>
            <a:r>
              <a:rPr lang="ja-JP" altLang="en-US" dirty="0"/>
              <a:t>有料版アプリ</a:t>
            </a:r>
            <a:r>
              <a:rPr lang="en-US" altLang="ja-JP" dirty="0"/>
              <a:t>(</a:t>
            </a:r>
            <a:r>
              <a:rPr lang="ja-JP" altLang="en-US" dirty="0"/>
              <a:t>月</a:t>
            </a:r>
            <a:r>
              <a:rPr lang="en-US" altLang="ja-JP" dirty="0"/>
              <a:t>1000</a:t>
            </a:r>
            <a:r>
              <a:rPr lang="ja-JP" altLang="en-US" dirty="0"/>
              <a:t>円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月額課金で無制限で楽曲検索ができる。</a:t>
            </a:r>
          </a:p>
          <a:p>
            <a:endParaRPr lang="ja-JP" altLang="en-US" dirty="0"/>
          </a:p>
          <a:p>
            <a:r>
              <a:rPr lang="ja-JP" altLang="en-US" dirty="0"/>
              <a:t>画像認識機能を追加し、このアプリのロゴが記載されたポスターや雑誌、</a:t>
            </a:r>
          </a:p>
          <a:p>
            <a:r>
              <a:rPr lang="ja-JP" altLang="en-US" dirty="0"/>
              <a:t>グッズなどを読み取ることで、動画や限定特典、グッズ購入などができる</a:t>
            </a:r>
          </a:p>
          <a:p>
            <a:r>
              <a:rPr lang="ja-JP" altLang="en-US" dirty="0"/>
              <a:t>このアプリ経由での</a:t>
            </a:r>
            <a:r>
              <a:rPr lang="en-US" altLang="ja-JP" dirty="0"/>
              <a:t>mp3</a:t>
            </a:r>
            <a:r>
              <a:rPr lang="ja-JP" altLang="en-US" dirty="0"/>
              <a:t>などの音源販売に関するアフィリエイト収入、</a:t>
            </a:r>
          </a:p>
          <a:p>
            <a:r>
              <a:rPr lang="ja-JP" altLang="en-US" dirty="0"/>
              <a:t>バナー広告などの広告収入</a:t>
            </a:r>
            <a:r>
              <a:rPr lang="en-US" altLang="ja-JP" dirty="0"/>
              <a:t>iTunes</a:t>
            </a:r>
            <a:r>
              <a:rPr lang="ja-JP" altLang="en-US" dirty="0"/>
              <a:t>と</a:t>
            </a:r>
            <a:r>
              <a:rPr lang="en-US" altLang="ja-JP" dirty="0"/>
              <a:t>Amazon</a:t>
            </a:r>
            <a:r>
              <a:rPr lang="ja-JP" altLang="en-US" dirty="0"/>
              <a:t>からのアフィリエイト</a:t>
            </a:r>
            <a:r>
              <a:rPr lang="ja-JP" altLang="en-US" dirty="0" smtClean="0"/>
              <a:t>収入</a:t>
            </a:r>
            <a:endParaRPr lang="en-US" altLang="ja-JP" dirty="0" smtClean="0"/>
          </a:p>
          <a:p>
            <a:r>
              <a:rPr lang="en-US" altLang="ja-JP" dirty="0" err="1"/>
              <a:t>TwitterAPI</a:t>
            </a:r>
            <a:r>
              <a:rPr lang="ja-JP" altLang="en-US" dirty="0"/>
              <a:t>を用いて文書を形態素解析しツイートのリプライに曲を</a:t>
            </a:r>
            <a:r>
              <a:rPr lang="ja-JP" altLang="en-US" dirty="0" smtClean="0"/>
              <a:t>送る</a:t>
            </a:r>
            <a:endParaRPr lang="en-US" altLang="ja-JP" dirty="0" smtClean="0"/>
          </a:p>
          <a:p>
            <a:r>
              <a:rPr lang="ja-JP" altLang="en-US" dirty="0" smtClean="0"/>
              <a:t>気象</a:t>
            </a:r>
            <a:r>
              <a:rPr lang="ja-JP" altLang="en-US" dirty="0"/>
              <a:t>情報や健康アプリなど連携しさらに洗礼されたシステムの提供 </a:t>
            </a:r>
          </a:p>
          <a:p>
            <a:r>
              <a:rPr lang="en-US" altLang="ja-JP" dirty="0"/>
              <a:t>Apple</a:t>
            </a:r>
            <a:r>
              <a:rPr lang="ja-JP" altLang="en-US" dirty="0"/>
              <a:t>に買収される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004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CFE574-693C-B032-17A9-B02559F056A7}"/>
              </a:ext>
            </a:extLst>
          </p:cNvPr>
          <p:cNvSpPr txBox="1"/>
          <p:nvPr/>
        </p:nvSpPr>
        <p:spPr>
          <a:xfrm>
            <a:off x="1489611" y="2816577"/>
            <a:ext cx="92127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どうやって音楽を探してましたか？</a:t>
            </a:r>
          </a:p>
        </p:txBody>
      </p:sp>
    </p:spTree>
    <p:extLst>
      <p:ext uri="{BB962C8B-B14F-4D97-AF65-F5344CB8AC3E}">
        <p14:creationId xmlns:p14="http://schemas.microsoft.com/office/powerpoint/2010/main" val="233823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ロゴ＆アイコン - Spotify Japan — For the Record">
            <a:extLst>
              <a:ext uri="{FF2B5EF4-FFF2-40B4-BE49-F238E27FC236}">
                <a16:creationId xmlns:a16="http://schemas.microsoft.com/office/drawing/2014/main" id="{EB38551A-9442-E892-FEEC-BBF19B1CA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209" y="1907382"/>
            <a:ext cx="39052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pple Musicで自分のミュージックビデオを配信・販売する – Video Kicks Support">
            <a:extLst>
              <a:ext uri="{FF2B5EF4-FFF2-40B4-BE49-F238E27FC236}">
                <a16:creationId xmlns:a16="http://schemas.microsoft.com/office/drawing/2014/main" id="{E763635E-7373-ACB4-4217-56886328A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17" y="1907382"/>
            <a:ext cx="349567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株式会社レコチョク">
            <a:extLst>
              <a:ext uri="{FF2B5EF4-FFF2-40B4-BE49-F238E27FC236}">
                <a16:creationId xmlns:a16="http://schemas.microsoft.com/office/drawing/2014/main" id="{DD0DDA68-22F3-D25C-3594-3969A4499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42" y="3873500"/>
            <a:ext cx="4371975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ggs｜インディーズバンド音楽配信サイト">
            <a:extLst>
              <a:ext uri="{FF2B5EF4-FFF2-40B4-BE49-F238E27FC236}">
                <a16:creationId xmlns:a16="http://schemas.microsoft.com/office/drawing/2014/main" id="{2196BC47-83E7-1865-4477-880EE48E8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917" y="3873500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YouTubeのアイコン">
            <a:extLst>
              <a:ext uri="{FF2B5EF4-FFF2-40B4-BE49-F238E27FC236}">
                <a16:creationId xmlns:a16="http://schemas.microsoft.com/office/drawing/2014/main" id="{0685782F-B304-E815-077E-46E6A1CFA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717" y="5067557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検索マークイラスト／無料イラストなら「イラストAC」">
            <a:extLst>
              <a:ext uri="{FF2B5EF4-FFF2-40B4-BE49-F238E27FC236}">
                <a16:creationId xmlns:a16="http://schemas.microsoft.com/office/drawing/2014/main" id="{97C2743E-51A0-2F6C-4CA3-E64A40A98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543" y="52132"/>
            <a:ext cx="2838450" cy="200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95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0097AE-8C04-DA8F-B9E0-0D2FE825ED45}"/>
              </a:ext>
            </a:extLst>
          </p:cNvPr>
          <p:cNvSpPr txBox="1"/>
          <p:nvPr/>
        </p:nvSpPr>
        <p:spPr>
          <a:xfrm>
            <a:off x="1413164" y="138062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0" i="0" dirty="0">
                <a:solidFill>
                  <a:srgbClr val="1D1C1D"/>
                </a:solidFill>
                <a:effectLst/>
                <a:latin typeface="NotoSansJP"/>
              </a:rPr>
              <a:t>自分の知り得る範囲で曲を探す</a:t>
            </a:r>
            <a:endParaRPr lang="ja-JP" altLang="en-US" sz="2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2EE463-3218-767D-1578-9821B8D92B8A}"/>
              </a:ext>
            </a:extLst>
          </p:cNvPr>
          <p:cNvSpPr txBox="1"/>
          <p:nvPr/>
        </p:nvSpPr>
        <p:spPr>
          <a:xfrm>
            <a:off x="3352800" y="2905780"/>
            <a:ext cx="83127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0" i="0" dirty="0">
                <a:solidFill>
                  <a:srgbClr val="1D1C1D"/>
                </a:solidFill>
                <a:effectLst/>
                <a:latin typeface="NotoSansJP"/>
              </a:rPr>
              <a:t>プレイリストを聞いたり、</a:t>
            </a:r>
            <a:r>
              <a:rPr lang="en-US" altLang="ja-JP" sz="2800" b="0" i="0" dirty="0">
                <a:solidFill>
                  <a:srgbClr val="1D1C1D"/>
                </a:solidFill>
                <a:effectLst/>
                <a:latin typeface="NotoSansJP"/>
              </a:rPr>
              <a:t>1</a:t>
            </a:r>
            <a:r>
              <a:rPr lang="ja-JP" altLang="en-US" sz="2800" b="0" i="0" dirty="0">
                <a:solidFill>
                  <a:srgbClr val="1D1C1D"/>
                </a:solidFill>
                <a:effectLst/>
                <a:latin typeface="NotoSansJP"/>
              </a:rPr>
              <a:t>曲づつ検索して聞く</a:t>
            </a:r>
            <a:endParaRPr lang="ja-JP" altLang="en-US" sz="2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4A7EC2-87DF-202C-3ED2-F7A1CA610AE7}"/>
              </a:ext>
            </a:extLst>
          </p:cNvPr>
          <p:cNvSpPr txBox="1"/>
          <p:nvPr/>
        </p:nvSpPr>
        <p:spPr>
          <a:xfrm>
            <a:off x="1413164" y="4369385"/>
            <a:ext cx="97628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1D1C1D"/>
                </a:solidFill>
                <a:effectLst/>
                <a:latin typeface="NotoSansJP"/>
              </a:rPr>
              <a:t>自分の</a:t>
            </a:r>
            <a:r>
              <a:rPr lang="en-US" altLang="ja-JP" sz="3600" b="0" i="0" dirty="0">
                <a:solidFill>
                  <a:srgbClr val="1D1C1D"/>
                </a:solidFill>
                <a:effectLst/>
                <a:latin typeface="NotoSansJP"/>
              </a:rPr>
              <a:t>“</a:t>
            </a:r>
            <a:r>
              <a:rPr lang="ja-JP" altLang="en-US" sz="3600" b="0" i="0" dirty="0">
                <a:solidFill>
                  <a:srgbClr val="1D1C1D"/>
                </a:solidFill>
                <a:effectLst/>
                <a:latin typeface="NotoSansJP"/>
              </a:rPr>
              <a:t>聴きたい曲</a:t>
            </a:r>
            <a:r>
              <a:rPr lang="en-US" altLang="ja-JP" sz="3600" b="0" i="0" dirty="0">
                <a:solidFill>
                  <a:srgbClr val="1D1C1D"/>
                </a:solidFill>
                <a:effectLst/>
                <a:latin typeface="NotoSansJP"/>
              </a:rPr>
              <a:t>”</a:t>
            </a:r>
            <a:r>
              <a:rPr lang="ja-JP" altLang="en-US" sz="3600" b="0" i="0" dirty="0">
                <a:solidFill>
                  <a:srgbClr val="1D1C1D"/>
                </a:solidFill>
                <a:effectLst/>
                <a:latin typeface="NotoSansJP"/>
              </a:rPr>
              <a:t>だけを聞いていませんか？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0272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0097AE-8C04-DA8F-B9E0-0D2FE825ED45}"/>
              </a:ext>
            </a:extLst>
          </p:cNvPr>
          <p:cNvSpPr txBox="1"/>
          <p:nvPr/>
        </p:nvSpPr>
        <p:spPr>
          <a:xfrm>
            <a:off x="1344891" y="1965081"/>
            <a:ext cx="708038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1D1C1D"/>
                </a:solidFill>
                <a:latin typeface="NotoSansJP"/>
              </a:rPr>
              <a:t>普段から聞いている音楽は聞き飽きていませんか？</a:t>
            </a:r>
            <a:endParaRPr lang="ja-JP" altLang="en-US" sz="2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2EE463-3218-767D-1578-9821B8D92B8A}"/>
              </a:ext>
            </a:extLst>
          </p:cNvPr>
          <p:cNvSpPr txBox="1"/>
          <p:nvPr/>
        </p:nvSpPr>
        <p:spPr>
          <a:xfrm>
            <a:off x="3833567" y="3938813"/>
            <a:ext cx="71486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新しい曲が全然見つからないときはありませんか？</a:t>
            </a:r>
          </a:p>
        </p:txBody>
      </p:sp>
    </p:spTree>
    <p:extLst>
      <p:ext uri="{BB962C8B-B14F-4D97-AF65-F5344CB8AC3E}">
        <p14:creationId xmlns:p14="http://schemas.microsoft.com/office/powerpoint/2010/main" val="214214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361239-750F-A2D4-D5BB-F16DF8A1E02F}"/>
              </a:ext>
            </a:extLst>
          </p:cNvPr>
          <p:cNvSpPr txBox="1"/>
          <p:nvPr/>
        </p:nvSpPr>
        <p:spPr>
          <a:xfrm>
            <a:off x="1736436" y="2764088"/>
            <a:ext cx="89130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b="0" i="0" dirty="0">
                <a:solidFill>
                  <a:srgbClr val="1D1C1D"/>
                </a:solidFill>
                <a:effectLst/>
                <a:latin typeface="NotoSansJP"/>
              </a:rPr>
              <a:t>“</a:t>
            </a:r>
            <a:r>
              <a:rPr lang="ja-JP" altLang="en-US" sz="3200" b="0" i="0" dirty="0">
                <a:solidFill>
                  <a:srgbClr val="1D1C1D"/>
                </a:solidFill>
                <a:effectLst/>
                <a:latin typeface="NotoSansJP"/>
              </a:rPr>
              <a:t>聴きたい曲</a:t>
            </a:r>
            <a:r>
              <a:rPr lang="en-US" altLang="ja-JP" sz="3200" b="0" i="0" dirty="0">
                <a:solidFill>
                  <a:srgbClr val="1D1C1D"/>
                </a:solidFill>
                <a:effectLst/>
                <a:latin typeface="NotoSansJP"/>
              </a:rPr>
              <a:t>”</a:t>
            </a:r>
            <a:r>
              <a:rPr lang="ja-JP" altLang="en-US" sz="3200" b="0" i="0" dirty="0">
                <a:solidFill>
                  <a:srgbClr val="1D1C1D"/>
                </a:solidFill>
                <a:effectLst/>
                <a:latin typeface="NotoSansJP"/>
              </a:rPr>
              <a:t>ではなく気分に応じて新たな曲に</a:t>
            </a:r>
            <a:r>
              <a:rPr lang="en-US" altLang="ja-JP" sz="3200" b="0" i="0" dirty="0">
                <a:solidFill>
                  <a:srgbClr val="1D1C1D"/>
                </a:solidFill>
                <a:effectLst/>
                <a:latin typeface="NotoSansJP"/>
              </a:rPr>
              <a:t>“</a:t>
            </a:r>
            <a:r>
              <a:rPr lang="ja-JP" altLang="en-US" sz="3200" b="0" i="0" dirty="0">
                <a:solidFill>
                  <a:srgbClr val="1D1C1D"/>
                </a:solidFill>
                <a:effectLst/>
                <a:latin typeface="NotoSansJP"/>
              </a:rPr>
              <a:t>出会える</a:t>
            </a:r>
            <a:r>
              <a:rPr lang="en-US" altLang="ja-JP" sz="3200" b="0" i="0" dirty="0">
                <a:solidFill>
                  <a:srgbClr val="1D1C1D"/>
                </a:solidFill>
                <a:effectLst/>
                <a:latin typeface="NotoSansJP"/>
              </a:rPr>
              <a:t>”</a:t>
            </a:r>
            <a:r>
              <a:rPr lang="ja-JP" altLang="en-US" sz="3200" b="0" i="0" dirty="0">
                <a:solidFill>
                  <a:srgbClr val="1D1C1D"/>
                </a:solidFill>
                <a:effectLst/>
                <a:latin typeface="NotoSansJP"/>
              </a:rPr>
              <a:t>という音楽の楽しさを提供したい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5100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harmonica on a music sheet">
            <a:extLst>
              <a:ext uri="{FF2B5EF4-FFF2-40B4-BE49-F238E27FC236}">
                <a16:creationId xmlns:a16="http://schemas.microsoft.com/office/drawing/2014/main" id="{B7D6E59C-9AA2-91D3-02E1-F2A6C30866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53F2AF0C-DB75-972F-18FC-0F92CD759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kumimoji="1" lang="en-US" altLang="ja-JP" sz="5200" dirty="0">
                <a:solidFill>
                  <a:srgbClr val="FFFFFF"/>
                </a:solidFill>
              </a:rPr>
              <a:t>Music Feeling</a:t>
            </a:r>
          </a:p>
        </p:txBody>
      </p:sp>
    </p:spTree>
    <p:extLst>
      <p:ext uri="{BB962C8B-B14F-4D97-AF65-F5344CB8AC3E}">
        <p14:creationId xmlns:p14="http://schemas.microsoft.com/office/powerpoint/2010/main" val="71704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スマホアイコンイラスト／無料イラストなら「イラストAC」">
            <a:extLst>
              <a:ext uri="{FF2B5EF4-FFF2-40B4-BE49-F238E27FC236}">
                <a16:creationId xmlns:a16="http://schemas.microsoft.com/office/drawing/2014/main" id="{96D3189A-AA41-1181-E715-5DD7CB7EB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017" y="2181521"/>
            <a:ext cx="2880207" cy="288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07DE7B8-5474-1124-C717-D9CCF2D11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Music Feeling</a:t>
            </a:r>
            <a:r>
              <a:rPr lang="ja-JP" altLang="en-US" dirty="0"/>
              <a:t>とは</a:t>
            </a:r>
            <a:endParaRPr kumimoji="1" lang="ja-JP" altLang="en-US" dirty="0"/>
          </a:p>
        </p:txBody>
      </p:sp>
      <p:pic>
        <p:nvPicPr>
          <p:cNvPr id="4" name="Picture 4" descr="スマホアイコンイラスト／無料イラストなら「イラストAC」">
            <a:extLst>
              <a:ext uri="{FF2B5EF4-FFF2-40B4-BE49-F238E27FC236}">
                <a16:creationId xmlns:a16="http://schemas.microsoft.com/office/drawing/2014/main" id="{5AC14D68-61EA-89DA-1769-31A289861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38" y="2181522"/>
            <a:ext cx="2774799" cy="277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検索では, 円形のボタン アイコン に Circled Vol1 Icons">
            <a:extLst>
              <a:ext uri="{FF2B5EF4-FFF2-40B4-BE49-F238E27FC236}">
                <a16:creationId xmlns:a16="http://schemas.microsoft.com/office/drawing/2014/main" id="{D80CFA79-0E08-0340-AEDA-21692948D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737" y="3226021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Twitterのアイコンに使える、無料素材サイト12選 - 著作権クレジット不要 | マイナビニュース">
            <a:extLst>
              <a:ext uri="{FF2B5EF4-FFF2-40B4-BE49-F238E27FC236}">
                <a16:creationId xmlns:a16="http://schemas.microsoft.com/office/drawing/2014/main" id="{206BCD6C-4DA5-E18D-8E0E-F9A382EB9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685" y="3717797"/>
            <a:ext cx="738375" cy="7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心拍数のアイコン ヘルス モニター赤ハート Rateblood 圧力のベクトルのアイコン - ライフスタイルのベクターアート素材や画像を多数ご用意 -  ライフスタイル, アイコン, イラストレーション - iStock">
            <a:extLst>
              <a:ext uri="{FF2B5EF4-FFF2-40B4-BE49-F238E27FC236}">
                <a16:creationId xmlns:a16="http://schemas.microsoft.com/office/drawing/2014/main" id="{2FBA196E-FD2C-1262-4FEB-4956C89FA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281" y="3473473"/>
            <a:ext cx="650007" cy="64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天気アプリ使ってますか？iPhone修理ジャパン新小岩店スタッフブログ">
            <a:extLst>
              <a:ext uri="{FF2B5EF4-FFF2-40B4-BE49-F238E27FC236}">
                <a16:creationId xmlns:a16="http://schemas.microsoft.com/office/drawing/2014/main" id="{9F595C64-C40D-0561-0559-143E09C6E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070" y="2746216"/>
            <a:ext cx="609110" cy="581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矢印: 右 9">
            <a:extLst>
              <a:ext uri="{FF2B5EF4-FFF2-40B4-BE49-F238E27FC236}">
                <a16:creationId xmlns:a16="http://schemas.microsoft.com/office/drawing/2014/main" id="{7F697852-04F1-6D0C-BCF1-2B568E9619DD}"/>
              </a:ext>
            </a:extLst>
          </p:cNvPr>
          <p:cNvSpPr/>
          <p:nvPr/>
        </p:nvSpPr>
        <p:spPr>
          <a:xfrm>
            <a:off x="2813092" y="3319330"/>
            <a:ext cx="700116" cy="483993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40C5AD48-FA6B-1D21-55AA-4802DC2A3EB1}"/>
              </a:ext>
            </a:extLst>
          </p:cNvPr>
          <p:cNvSpPr/>
          <p:nvPr/>
        </p:nvSpPr>
        <p:spPr>
          <a:xfrm>
            <a:off x="5415833" y="3326924"/>
            <a:ext cx="824948" cy="483993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Picture 2" descr="アイコン 喜怒哀楽 イラスト素材 [ 1814463 ] - フォトライブラリー photolibrary">
            <a:extLst>
              <a:ext uri="{FF2B5EF4-FFF2-40B4-BE49-F238E27FC236}">
                <a16:creationId xmlns:a16="http://schemas.microsoft.com/office/drawing/2014/main" id="{DE42F4B2-FAA7-A2A6-C0D7-2A642A0AD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749" y="2656988"/>
            <a:ext cx="1883388" cy="188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矢印: 右 18">
            <a:extLst>
              <a:ext uri="{FF2B5EF4-FFF2-40B4-BE49-F238E27FC236}">
                <a16:creationId xmlns:a16="http://schemas.microsoft.com/office/drawing/2014/main" id="{1E595DE7-65D7-8F3C-B67B-69F900B82765}"/>
              </a:ext>
            </a:extLst>
          </p:cNvPr>
          <p:cNvSpPr/>
          <p:nvPr/>
        </p:nvSpPr>
        <p:spPr>
          <a:xfrm>
            <a:off x="8482545" y="3326924"/>
            <a:ext cx="824948" cy="483993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Picture 6" descr="音楽データのアイコン素材 | 無料のアイコンイラスト集 icon-pit">
            <a:extLst>
              <a:ext uri="{FF2B5EF4-FFF2-40B4-BE49-F238E27FC236}">
                <a16:creationId xmlns:a16="http://schemas.microsoft.com/office/drawing/2014/main" id="{C3FF55ED-06E8-9795-3A62-F91F7340F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547" y="3164518"/>
            <a:ext cx="968722" cy="96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吹き出し: 角を丸めた四角形 23">
            <a:extLst>
              <a:ext uri="{FF2B5EF4-FFF2-40B4-BE49-F238E27FC236}">
                <a16:creationId xmlns:a16="http://schemas.microsoft.com/office/drawing/2014/main" id="{0D67D8B5-3434-B404-D1D9-76CE2BAA89F1}"/>
              </a:ext>
            </a:extLst>
          </p:cNvPr>
          <p:cNvSpPr/>
          <p:nvPr/>
        </p:nvSpPr>
        <p:spPr>
          <a:xfrm>
            <a:off x="1308937" y="4975229"/>
            <a:ext cx="2085047" cy="738375"/>
          </a:xfrm>
          <a:prstGeom prst="wedgeRoundRectCallout">
            <a:avLst>
              <a:gd name="adj1" fmla="val -22586"/>
              <a:gd name="adj2" fmla="val -94533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クリック</a:t>
            </a:r>
            <a:r>
              <a:rPr lang="ja-JP" altLang="en-US" dirty="0" smtClean="0"/>
              <a:t>して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スタート</a:t>
            </a:r>
          </a:p>
        </p:txBody>
      </p:sp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0FB2869A-540A-AF72-4BDB-8CBBDB76EC6B}"/>
              </a:ext>
            </a:extLst>
          </p:cNvPr>
          <p:cNvSpPr/>
          <p:nvPr/>
        </p:nvSpPr>
        <p:spPr>
          <a:xfrm>
            <a:off x="5733201" y="755173"/>
            <a:ext cx="2085047" cy="738375"/>
          </a:xfrm>
          <a:prstGeom prst="wedgeRoundRectCallout">
            <a:avLst>
              <a:gd name="adj1" fmla="val -37506"/>
              <a:gd name="adj2" fmla="val 104631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他のアプリから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感情を数値化</a:t>
            </a:r>
          </a:p>
        </p:txBody>
      </p:sp>
      <p:pic>
        <p:nvPicPr>
          <p:cNvPr id="27" name="グラフィックス 26" descr="ロボット 単色塗りつぶし">
            <a:extLst>
              <a:ext uri="{FF2B5EF4-FFF2-40B4-BE49-F238E27FC236}">
                <a16:creationId xmlns:a16="http://schemas.microsoft.com/office/drawing/2014/main" id="{24252F73-BA25-DB18-48F6-7F2AE7CD8A9C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71107" y="1875484"/>
            <a:ext cx="914400" cy="914400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DE7DBAE-2E98-84D2-64CC-D7D7C93B77F5}"/>
              </a:ext>
            </a:extLst>
          </p:cNvPr>
          <p:cNvSpPr txBox="1"/>
          <p:nvPr/>
        </p:nvSpPr>
        <p:spPr>
          <a:xfrm>
            <a:off x="5340726" y="2727949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感情予測</a:t>
            </a:r>
            <a:r>
              <a:rPr kumimoji="1" lang="en-US" altLang="ja-JP" sz="1200" dirty="0"/>
              <a:t>AI</a:t>
            </a:r>
            <a:endParaRPr kumimoji="1" lang="ja-JP" altLang="en-US" sz="1200" dirty="0"/>
          </a:p>
        </p:txBody>
      </p:sp>
      <p:pic>
        <p:nvPicPr>
          <p:cNvPr id="29" name="グラフィックス 28" descr="ロボット 単色塗りつぶし">
            <a:extLst>
              <a:ext uri="{FF2B5EF4-FFF2-40B4-BE49-F238E27FC236}">
                <a16:creationId xmlns:a16="http://schemas.microsoft.com/office/drawing/2014/main" id="{13FF9E60-6E06-A0EA-25DF-B62E732E3162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375398" y="4040740"/>
            <a:ext cx="914400" cy="914400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75BF72C-D360-5925-9A46-69D180600D90}"/>
              </a:ext>
            </a:extLst>
          </p:cNvPr>
          <p:cNvSpPr txBox="1"/>
          <p:nvPr/>
        </p:nvSpPr>
        <p:spPr>
          <a:xfrm>
            <a:off x="8375398" y="4908185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楽曲提案</a:t>
            </a:r>
            <a:r>
              <a:rPr kumimoji="1" lang="en-US" altLang="ja-JP" sz="1200" dirty="0"/>
              <a:t>AI</a:t>
            </a:r>
            <a:endParaRPr kumimoji="1" lang="ja-JP" altLang="en-US" sz="1200" dirty="0"/>
          </a:p>
        </p:txBody>
      </p:sp>
      <p:sp>
        <p:nvSpPr>
          <p:cNvPr id="31" name="吹き出し: 角を丸めた四角形 30">
            <a:extLst>
              <a:ext uri="{FF2B5EF4-FFF2-40B4-BE49-F238E27FC236}">
                <a16:creationId xmlns:a16="http://schemas.microsoft.com/office/drawing/2014/main" id="{275B4BAD-7E72-C9F3-97F8-61B567B1BE5C}"/>
              </a:ext>
            </a:extLst>
          </p:cNvPr>
          <p:cNvSpPr/>
          <p:nvPr/>
        </p:nvSpPr>
        <p:spPr>
          <a:xfrm>
            <a:off x="8247274" y="5506676"/>
            <a:ext cx="2085047" cy="738375"/>
          </a:xfrm>
          <a:prstGeom prst="wedgeRoundRectCallout">
            <a:avLst>
              <a:gd name="adj1" fmla="val -26203"/>
              <a:gd name="adj2" fmla="val -86873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感情</a:t>
            </a:r>
            <a:r>
              <a:rPr lang="ja-JP" altLang="en-US" dirty="0"/>
              <a:t>の</a:t>
            </a:r>
            <a:r>
              <a:rPr kumimoji="1" lang="ja-JP" altLang="en-US" dirty="0"/>
              <a:t>数値から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楽曲を提案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B965DF-4AE3-AFCC-3A52-3827C3EF2396}"/>
              </a:ext>
            </a:extLst>
          </p:cNvPr>
          <p:cNvSpPr/>
          <p:nvPr/>
        </p:nvSpPr>
        <p:spPr>
          <a:xfrm>
            <a:off x="6315596" y="2012179"/>
            <a:ext cx="5260520" cy="44806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5713198-01DE-B04A-ACFC-D6F763A60D95}"/>
              </a:ext>
            </a:extLst>
          </p:cNvPr>
          <p:cNvSpPr txBox="1"/>
          <p:nvPr/>
        </p:nvSpPr>
        <p:spPr>
          <a:xfrm>
            <a:off x="9570491" y="1592401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今回作成する範囲</a:t>
            </a:r>
          </a:p>
        </p:txBody>
      </p:sp>
      <p:pic>
        <p:nvPicPr>
          <p:cNvPr id="1028" name="Picture 4" descr="アンケートのシルエット03 | 無料のAi・PNG白黒シルエットイラスト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181" y="2216760"/>
            <a:ext cx="947758" cy="94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吹き出し: 角を丸めた四角形 24">
            <a:extLst>
              <a:ext uri="{FF2B5EF4-FFF2-40B4-BE49-F238E27FC236}">
                <a16:creationId xmlns:a16="http://schemas.microsoft.com/office/drawing/2014/main" id="{0FB2869A-540A-AF72-4BDB-8CBBDB76EC6B}"/>
              </a:ext>
            </a:extLst>
          </p:cNvPr>
          <p:cNvSpPr/>
          <p:nvPr/>
        </p:nvSpPr>
        <p:spPr>
          <a:xfrm>
            <a:off x="2727697" y="1875484"/>
            <a:ext cx="1966767" cy="331822"/>
          </a:xfrm>
          <a:prstGeom prst="wedgeRoundRectCallout">
            <a:avLst>
              <a:gd name="adj1" fmla="val 37674"/>
              <a:gd name="adj2" fmla="val 83623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今の気分を入力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84802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892</Words>
  <Application>Microsoft Office PowerPoint</Application>
  <PresentationFormat>ワイド画面</PresentationFormat>
  <Paragraphs>271</Paragraphs>
  <Slides>20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30" baseType="lpstr">
      <vt:lpstr>-apple-system</vt:lpstr>
      <vt:lpstr>Helvetica Neue</vt:lpstr>
      <vt:lpstr>NotoSansJP</vt:lpstr>
      <vt:lpstr>新細明體</vt:lpstr>
      <vt:lpstr>proxima-nova</vt:lpstr>
      <vt:lpstr>游ゴシック</vt:lpstr>
      <vt:lpstr>游ゴシック Light</vt:lpstr>
      <vt:lpstr>Arial</vt:lpstr>
      <vt:lpstr>Broadway</vt:lpstr>
      <vt:lpstr>Office テーマ</vt:lpstr>
      <vt:lpstr>Music Feeling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Music Feeling</vt:lpstr>
      <vt:lpstr>Music Feelingとは</vt:lpstr>
      <vt:lpstr>画面仕様</vt:lpstr>
      <vt:lpstr>アプリコンセプト</vt:lpstr>
      <vt:lpstr>ターゲットと収益化</vt:lpstr>
      <vt:lpstr>やること・やらないこと</vt:lpstr>
      <vt:lpstr>楽曲提案AI</vt:lpstr>
      <vt:lpstr>学習データ</vt:lpstr>
      <vt:lpstr>クラスタリング（ k-means ）</vt:lpstr>
      <vt:lpstr>多クラス分類（LightGBM）</vt:lpstr>
      <vt:lpstr>デモ</vt:lpstr>
      <vt:lpstr>今回のシステムの可能性</vt:lpstr>
      <vt:lpstr>将来的なサービス計画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　祐輔</dc:creator>
  <cp:lastModifiedBy>山梨県</cp:lastModifiedBy>
  <cp:revision>26</cp:revision>
  <dcterms:created xsi:type="dcterms:W3CDTF">2022-09-23T01:28:33Z</dcterms:created>
  <dcterms:modified xsi:type="dcterms:W3CDTF">2022-09-30T05:13:27Z</dcterms:modified>
</cp:coreProperties>
</file>